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08"/>
  </p:notesMasterIdLst>
  <p:handoutMasterIdLst>
    <p:handoutMasterId r:id="rId309"/>
  </p:handoutMasterIdLst>
  <p:sldIdLst>
    <p:sldId id="310" r:id="rId2"/>
    <p:sldId id="256" r:id="rId3"/>
    <p:sldId id="258" r:id="rId4"/>
    <p:sldId id="287" r:id="rId5"/>
    <p:sldId id="271" r:id="rId6"/>
    <p:sldId id="297" r:id="rId7"/>
    <p:sldId id="270" r:id="rId8"/>
    <p:sldId id="306" r:id="rId9"/>
    <p:sldId id="265" r:id="rId10"/>
    <p:sldId id="266" r:id="rId11"/>
    <p:sldId id="262" r:id="rId12"/>
    <p:sldId id="325" r:id="rId13"/>
    <p:sldId id="326" r:id="rId14"/>
    <p:sldId id="277" r:id="rId15"/>
    <p:sldId id="309" r:id="rId16"/>
    <p:sldId id="307" r:id="rId17"/>
    <p:sldId id="278" r:id="rId18"/>
    <p:sldId id="264" r:id="rId19"/>
    <p:sldId id="267" r:id="rId20"/>
    <p:sldId id="272" r:id="rId21"/>
    <p:sldId id="273" r:id="rId22"/>
    <p:sldId id="282" r:id="rId23"/>
    <p:sldId id="308" r:id="rId24"/>
    <p:sldId id="275" r:id="rId25"/>
    <p:sldId id="279" r:id="rId26"/>
    <p:sldId id="311" r:id="rId27"/>
    <p:sldId id="284" r:id="rId28"/>
    <p:sldId id="280" r:id="rId29"/>
    <p:sldId id="312" r:id="rId30"/>
    <p:sldId id="330" r:id="rId31"/>
    <p:sldId id="296" r:id="rId32"/>
    <p:sldId id="291" r:id="rId33"/>
    <p:sldId id="292" r:id="rId34"/>
    <p:sldId id="293" r:id="rId35"/>
    <p:sldId id="294" r:id="rId36"/>
    <p:sldId id="295" r:id="rId37"/>
    <p:sldId id="339" r:id="rId38"/>
    <p:sldId id="340" r:id="rId39"/>
    <p:sldId id="581" r:id="rId40"/>
    <p:sldId id="331" r:id="rId41"/>
    <p:sldId id="332" r:id="rId42"/>
    <p:sldId id="298" r:id="rId43"/>
    <p:sldId id="313" r:id="rId44"/>
    <p:sldId id="341" r:id="rId45"/>
    <p:sldId id="582" r:id="rId46"/>
    <p:sldId id="305" r:id="rId47"/>
    <p:sldId id="303" r:id="rId48"/>
    <p:sldId id="333" r:id="rId49"/>
    <p:sldId id="304" r:id="rId50"/>
    <p:sldId id="334" r:id="rId51"/>
    <p:sldId id="323" r:id="rId52"/>
    <p:sldId id="342" r:id="rId53"/>
    <p:sldId id="299" r:id="rId54"/>
    <p:sldId id="314" r:id="rId55"/>
    <p:sldId id="315" r:id="rId56"/>
    <p:sldId id="316" r:id="rId57"/>
    <p:sldId id="317" r:id="rId58"/>
    <p:sldId id="318" r:id="rId59"/>
    <p:sldId id="583" r:id="rId60"/>
    <p:sldId id="300" r:id="rId61"/>
    <p:sldId id="343" r:id="rId62"/>
    <p:sldId id="301" r:id="rId63"/>
    <p:sldId id="335" r:id="rId64"/>
    <p:sldId id="336" r:id="rId65"/>
    <p:sldId id="337" r:id="rId66"/>
    <p:sldId id="338" r:id="rId67"/>
    <p:sldId id="302" r:id="rId68"/>
    <p:sldId id="344" r:id="rId69"/>
    <p:sldId id="380" r:id="rId70"/>
    <p:sldId id="379" r:id="rId71"/>
    <p:sldId id="382" r:id="rId72"/>
    <p:sldId id="260" r:id="rId73"/>
    <p:sldId id="268" r:id="rId74"/>
    <p:sldId id="269" r:id="rId75"/>
    <p:sldId id="368" r:id="rId76"/>
    <p:sldId id="383" r:id="rId77"/>
    <p:sldId id="384" r:id="rId78"/>
    <p:sldId id="385" r:id="rId79"/>
    <p:sldId id="386" r:id="rId80"/>
    <p:sldId id="387" r:id="rId81"/>
    <p:sldId id="414" r:id="rId82"/>
    <p:sldId id="584" r:id="rId83"/>
    <p:sldId id="345" r:id="rId84"/>
    <p:sldId id="263" r:id="rId85"/>
    <p:sldId id="346" r:id="rId86"/>
    <p:sldId id="347" r:id="rId87"/>
    <p:sldId id="348" r:id="rId88"/>
    <p:sldId id="349" r:id="rId89"/>
    <p:sldId id="290" r:id="rId90"/>
    <p:sldId id="350" r:id="rId91"/>
    <p:sldId id="370" r:id="rId92"/>
    <p:sldId id="585" r:id="rId93"/>
    <p:sldId id="351" r:id="rId94"/>
    <p:sldId id="352" r:id="rId95"/>
    <p:sldId id="353" r:id="rId96"/>
    <p:sldId id="354" r:id="rId97"/>
    <p:sldId id="355" r:id="rId98"/>
    <p:sldId id="356" r:id="rId99"/>
    <p:sldId id="276" r:id="rId100"/>
    <p:sldId id="371" r:id="rId101"/>
    <p:sldId id="586" r:id="rId102"/>
    <p:sldId id="358" r:id="rId103"/>
    <p:sldId id="359" r:id="rId104"/>
    <p:sldId id="360" r:id="rId105"/>
    <p:sldId id="361" r:id="rId106"/>
    <p:sldId id="286" r:id="rId107"/>
    <p:sldId id="367" r:id="rId108"/>
    <p:sldId id="415" r:id="rId109"/>
    <p:sldId id="373" r:id="rId110"/>
    <p:sldId id="261" r:id="rId111"/>
    <p:sldId id="324" r:id="rId112"/>
    <p:sldId id="374" r:id="rId113"/>
    <p:sldId id="327" r:id="rId114"/>
    <p:sldId id="328" r:id="rId115"/>
    <p:sldId id="589" r:id="rId116"/>
    <p:sldId id="416" r:id="rId117"/>
    <p:sldId id="506" r:id="rId118"/>
    <p:sldId id="388" r:id="rId119"/>
    <p:sldId id="389" r:id="rId120"/>
    <p:sldId id="390" r:id="rId121"/>
    <p:sldId id="391" r:id="rId122"/>
    <p:sldId id="392" r:id="rId123"/>
    <p:sldId id="393" r:id="rId124"/>
    <p:sldId id="394" r:id="rId125"/>
    <p:sldId id="395" r:id="rId126"/>
    <p:sldId id="396" r:id="rId127"/>
    <p:sldId id="397" r:id="rId128"/>
    <p:sldId id="398" r:id="rId129"/>
    <p:sldId id="593" r:id="rId130"/>
    <p:sldId id="399" r:id="rId131"/>
    <p:sldId id="590" r:id="rId132"/>
    <p:sldId id="592" r:id="rId133"/>
    <p:sldId id="591" r:id="rId134"/>
    <p:sldId id="418" r:id="rId135"/>
    <p:sldId id="505" r:id="rId136"/>
    <p:sldId id="594" r:id="rId137"/>
    <p:sldId id="420" r:id="rId138"/>
    <p:sldId id="421" r:id="rId139"/>
    <p:sldId id="422" r:id="rId140"/>
    <p:sldId id="423" r:id="rId141"/>
    <p:sldId id="424" r:id="rId142"/>
    <p:sldId id="425" r:id="rId143"/>
    <p:sldId id="321" r:id="rId144"/>
    <p:sldId id="322" r:id="rId145"/>
    <p:sldId id="426" r:id="rId146"/>
    <p:sldId id="427" r:id="rId147"/>
    <p:sldId id="428" r:id="rId148"/>
    <p:sldId id="429" r:id="rId149"/>
    <p:sldId id="430" r:id="rId150"/>
    <p:sldId id="431" r:id="rId151"/>
    <p:sldId id="366" r:id="rId152"/>
    <p:sldId id="432" r:id="rId153"/>
    <p:sldId id="433" r:id="rId154"/>
    <p:sldId id="595" r:id="rId155"/>
    <p:sldId id="596" r:id="rId156"/>
    <p:sldId id="599" r:id="rId157"/>
    <p:sldId id="598" r:id="rId158"/>
    <p:sldId id="597" r:id="rId159"/>
    <p:sldId id="443" r:id="rId160"/>
    <p:sldId id="436" r:id="rId161"/>
    <p:sldId id="437" r:id="rId162"/>
    <p:sldId id="438" r:id="rId163"/>
    <p:sldId id="439" r:id="rId164"/>
    <p:sldId id="440" r:id="rId165"/>
    <p:sldId id="441" r:id="rId166"/>
    <p:sldId id="442" r:id="rId167"/>
    <p:sldId id="447" r:id="rId168"/>
    <p:sldId id="602" r:id="rId169"/>
    <p:sldId id="444" r:id="rId170"/>
    <p:sldId id="319" r:id="rId171"/>
    <p:sldId id="600" r:id="rId172"/>
    <p:sldId id="601" r:id="rId173"/>
    <p:sldId id="445" r:id="rId174"/>
    <p:sldId id="446" r:id="rId175"/>
    <p:sldId id="448" r:id="rId176"/>
    <p:sldId id="457" r:id="rId177"/>
    <p:sldId id="504" r:id="rId178"/>
    <p:sldId id="459" r:id="rId179"/>
    <p:sldId id="460" r:id="rId180"/>
    <p:sldId id="461" r:id="rId181"/>
    <p:sldId id="376" r:id="rId182"/>
    <p:sldId id="462" r:id="rId183"/>
    <p:sldId id="463" r:id="rId184"/>
    <p:sldId id="378" r:id="rId185"/>
    <p:sldId id="377" r:id="rId186"/>
    <p:sldId id="464" r:id="rId187"/>
    <p:sldId id="465" r:id="rId188"/>
    <p:sldId id="466" r:id="rId189"/>
    <p:sldId id="467" r:id="rId190"/>
    <p:sldId id="468" r:id="rId191"/>
    <p:sldId id="469" r:id="rId192"/>
    <p:sldId id="470" r:id="rId193"/>
    <p:sldId id="471" r:id="rId194"/>
    <p:sldId id="472" r:id="rId195"/>
    <p:sldId id="603" r:id="rId196"/>
    <p:sldId id="604" r:id="rId197"/>
    <p:sldId id="605" r:id="rId198"/>
    <p:sldId id="456" r:id="rId199"/>
    <p:sldId id="450" r:id="rId200"/>
    <p:sldId id="451" r:id="rId201"/>
    <p:sldId id="452" r:id="rId202"/>
    <p:sldId id="453" r:id="rId203"/>
    <p:sldId id="357" r:id="rId204"/>
    <p:sldId id="454" r:id="rId205"/>
    <p:sldId id="455" r:id="rId206"/>
    <p:sldId id="363" r:id="rId207"/>
    <p:sldId id="364" r:id="rId208"/>
    <p:sldId id="474" r:id="rId209"/>
    <p:sldId id="475" r:id="rId210"/>
    <p:sldId id="476" r:id="rId211"/>
    <p:sldId id="477" r:id="rId212"/>
    <p:sldId id="478" r:id="rId213"/>
    <p:sldId id="369" r:id="rId214"/>
    <p:sldId id="480" r:id="rId215"/>
    <p:sldId id="481" r:id="rId216"/>
    <p:sldId id="482" r:id="rId217"/>
    <p:sldId id="483" r:id="rId218"/>
    <p:sldId id="484" r:id="rId219"/>
    <p:sldId id="485" r:id="rId220"/>
    <p:sldId id="607" r:id="rId221"/>
    <p:sldId id="486" r:id="rId222"/>
    <p:sldId id="487" r:id="rId223"/>
    <p:sldId id="488" r:id="rId224"/>
    <p:sldId id="489" r:id="rId225"/>
    <p:sldId id="606" r:id="rId226"/>
    <p:sldId id="490" r:id="rId227"/>
    <p:sldId id="491" r:id="rId228"/>
    <p:sldId id="492" r:id="rId229"/>
    <p:sldId id="493" r:id="rId230"/>
    <p:sldId id="494" r:id="rId231"/>
    <p:sldId id="499" r:id="rId232"/>
    <p:sldId id="500" r:id="rId233"/>
    <p:sldId id="501" r:id="rId234"/>
    <p:sldId id="507" r:id="rId235"/>
    <p:sldId id="508" r:id="rId236"/>
    <p:sldId id="509" r:id="rId237"/>
    <p:sldId id="510" r:id="rId238"/>
    <p:sldId id="511" r:id="rId239"/>
    <p:sldId id="512" r:id="rId240"/>
    <p:sldId id="362" r:id="rId241"/>
    <p:sldId id="502" r:id="rId242"/>
    <p:sldId id="503" r:id="rId243"/>
    <p:sldId id="513" r:id="rId244"/>
    <p:sldId id="514" r:id="rId245"/>
    <p:sldId id="515" r:id="rId246"/>
    <p:sldId id="516" r:id="rId247"/>
    <p:sldId id="517" r:id="rId248"/>
    <p:sldId id="518" r:id="rId249"/>
    <p:sldId id="519" r:id="rId250"/>
    <p:sldId id="520" r:id="rId251"/>
    <p:sldId id="522" r:id="rId252"/>
    <p:sldId id="523" r:id="rId253"/>
    <p:sldId id="524" r:id="rId254"/>
    <p:sldId id="525" r:id="rId255"/>
    <p:sldId id="526" r:id="rId256"/>
    <p:sldId id="608" r:id="rId257"/>
    <p:sldId id="527" r:id="rId258"/>
    <p:sldId id="528" r:id="rId259"/>
    <p:sldId id="529" r:id="rId260"/>
    <p:sldId id="530" r:id="rId261"/>
    <p:sldId id="531" r:id="rId262"/>
    <p:sldId id="532" r:id="rId263"/>
    <p:sldId id="533" r:id="rId264"/>
    <p:sldId id="534" r:id="rId265"/>
    <p:sldId id="535" r:id="rId266"/>
    <p:sldId id="536" r:id="rId267"/>
    <p:sldId id="609" r:id="rId268"/>
    <p:sldId id="553" r:id="rId269"/>
    <p:sldId id="538" r:id="rId270"/>
    <p:sldId id="540" r:id="rId271"/>
    <p:sldId id="539" r:id="rId272"/>
    <p:sldId id="554" r:id="rId273"/>
    <p:sldId id="541" r:id="rId274"/>
    <p:sldId id="542" r:id="rId275"/>
    <p:sldId id="543" r:id="rId276"/>
    <p:sldId id="546" r:id="rId277"/>
    <p:sldId id="555" r:id="rId278"/>
    <p:sldId id="547" r:id="rId279"/>
    <p:sldId id="548" r:id="rId280"/>
    <p:sldId id="549" r:id="rId281"/>
    <p:sldId id="551" r:id="rId282"/>
    <p:sldId id="552" r:id="rId283"/>
    <p:sldId id="556" r:id="rId284"/>
    <p:sldId id="560" r:id="rId285"/>
    <p:sldId id="561" r:id="rId286"/>
    <p:sldId id="562" r:id="rId287"/>
    <p:sldId id="563" r:id="rId288"/>
    <p:sldId id="564" r:id="rId289"/>
    <p:sldId id="565" r:id="rId290"/>
    <p:sldId id="566" r:id="rId291"/>
    <p:sldId id="567" r:id="rId292"/>
    <p:sldId id="568" r:id="rId293"/>
    <p:sldId id="569" r:id="rId294"/>
    <p:sldId id="570" r:id="rId295"/>
    <p:sldId id="571" r:id="rId296"/>
    <p:sldId id="572" r:id="rId297"/>
    <p:sldId id="573" r:id="rId298"/>
    <p:sldId id="574" r:id="rId299"/>
    <p:sldId id="575" r:id="rId300"/>
    <p:sldId id="576" r:id="rId301"/>
    <p:sldId id="577" r:id="rId302"/>
    <p:sldId id="578" r:id="rId303"/>
    <p:sldId id="580" r:id="rId304"/>
    <p:sldId id="610" r:id="rId305"/>
    <p:sldId id="587" r:id="rId306"/>
    <p:sldId id="588" r:id="rId30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5pPr>
    <a:lvl6pPr marL="2286000" algn="l" defTabSz="914400" rtl="0" eaLnBrk="1" latinLnBrk="0" hangingPunct="1">
      <a:defRPr sz="2400" kern="1200">
        <a:solidFill>
          <a:schemeClr val="tx1"/>
        </a:solidFill>
        <a:latin typeface="Arial" panose="020B0604020202020204" pitchFamily="34" charset="0"/>
        <a:ea typeface="Osaka" charset="-128"/>
        <a:cs typeface="+mn-cs"/>
      </a:defRPr>
    </a:lvl6pPr>
    <a:lvl7pPr marL="2743200" algn="l" defTabSz="914400" rtl="0" eaLnBrk="1" latinLnBrk="0" hangingPunct="1">
      <a:defRPr sz="2400" kern="1200">
        <a:solidFill>
          <a:schemeClr val="tx1"/>
        </a:solidFill>
        <a:latin typeface="Arial" panose="020B0604020202020204" pitchFamily="34" charset="0"/>
        <a:ea typeface="Osaka" charset="-128"/>
        <a:cs typeface="+mn-cs"/>
      </a:defRPr>
    </a:lvl7pPr>
    <a:lvl8pPr marL="3200400" algn="l" defTabSz="914400" rtl="0" eaLnBrk="1" latinLnBrk="0" hangingPunct="1">
      <a:defRPr sz="2400" kern="1200">
        <a:solidFill>
          <a:schemeClr val="tx1"/>
        </a:solidFill>
        <a:latin typeface="Arial" panose="020B0604020202020204" pitchFamily="34" charset="0"/>
        <a:ea typeface="Osaka" charset="-128"/>
        <a:cs typeface="+mn-cs"/>
      </a:defRPr>
    </a:lvl8pPr>
    <a:lvl9pPr marL="3657600" algn="l" defTabSz="914400" rtl="0" eaLnBrk="1" latinLnBrk="0" hangingPunct="1">
      <a:defRPr sz="2400" kern="1200">
        <a:solidFill>
          <a:schemeClr val="tx1"/>
        </a:solidFill>
        <a:latin typeface="Arial" panose="020B0604020202020204" pitchFamily="34" charset="0"/>
        <a:ea typeface="Osak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61"/>
    <a:srgbClr val="1B7384"/>
    <a:srgbClr val="FFBBAB"/>
    <a:srgbClr val="FF3300"/>
    <a:srgbClr val="F1AA3C"/>
    <a:srgbClr val="EA83B4"/>
    <a:srgbClr val="0091D4"/>
    <a:srgbClr val="7FB13A"/>
    <a:srgbClr val="FF5757"/>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7" autoAdjust="0"/>
    <p:restoredTop sz="74737" autoAdjust="0"/>
  </p:normalViewPr>
  <p:slideViewPr>
    <p:cSldViewPr>
      <p:cViewPr>
        <p:scale>
          <a:sx n="60" d="100"/>
          <a:sy n="60" d="100"/>
        </p:scale>
        <p:origin x="14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44" d="100"/>
          <a:sy n="144" d="100"/>
        </p:scale>
        <p:origin x="-216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presProps" Target="presProp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viewProps" Target="view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074C99-1DDC-4FAD-9B64-A652B074B07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1CE73DD-EDA4-4E2A-8FBE-F806D62E7FA2}">
      <dgm:prSet phldrT="[Text]"/>
      <dgm:spPr>
        <a:solidFill>
          <a:srgbClr val="FF3300"/>
        </a:solidFill>
      </dgm:spPr>
      <dgm:t>
        <a:bodyPr/>
        <a:lstStyle/>
        <a:p>
          <a:r>
            <a:rPr lang="en-US" i="1" dirty="0">
              <a:solidFill>
                <a:schemeClr val="tx1"/>
              </a:solidFill>
            </a:rPr>
            <a:t>Focus on patients </a:t>
          </a:r>
          <a:r>
            <a:rPr lang="en-US" dirty="0">
              <a:solidFill>
                <a:schemeClr val="tx1"/>
              </a:solidFill>
            </a:rPr>
            <a:t>(not the hospital or staff) and design care around them</a:t>
          </a:r>
        </a:p>
      </dgm:t>
    </dgm:pt>
    <dgm:pt modelId="{A37797E1-0074-47C3-BC8C-34927821F0B9}" type="parTrans" cxnId="{ABB132CF-DB03-497A-940B-7441829ED917}">
      <dgm:prSet/>
      <dgm:spPr/>
      <dgm:t>
        <a:bodyPr/>
        <a:lstStyle/>
        <a:p>
          <a:endParaRPr lang="en-US"/>
        </a:p>
      </dgm:t>
    </dgm:pt>
    <dgm:pt modelId="{34808719-B992-4637-885E-2A48B8557D02}" type="sibTrans" cxnId="{ABB132CF-DB03-497A-940B-7441829ED917}">
      <dgm:prSet/>
      <dgm:spPr/>
      <dgm:t>
        <a:bodyPr/>
        <a:lstStyle/>
        <a:p>
          <a:endParaRPr lang="en-US"/>
        </a:p>
      </dgm:t>
    </dgm:pt>
    <dgm:pt modelId="{7ECAF326-3719-4D23-85A3-32EFB16B04EC}">
      <dgm:prSet phldrT="[Text]"/>
      <dgm:spPr>
        <a:solidFill>
          <a:srgbClr val="FF7F61"/>
        </a:solidFill>
      </dgm:spPr>
      <dgm:t>
        <a:bodyPr/>
        <a:lstStyle/>
        <a:p>
          <a:r>
            <a:rPr lang="en-US" i="1" dirty="0">
              <a:solidFill>
                <a:schemeClr val="tx1"/>
              </a:solidFill>
            </a:rPr>
            <a:t>Identify value </a:t>
          </a:r>
          <a:r>
            <a:rPr lang="en-US" dirty="0">
              <a:solidFill>
                <a:schemeClr val="tx1"/>
              </a:solidFill>
            </a:rPr>
            <a:t>for the patient and get rid of everything else (waste)</a:t>
          </a:r>
        </a:p>
      </dgm:t>
    </dgm:pt>
    <dgm:pt modelId="{89315E9E-DBE5-4939-B371-626CA9B0F66D}" type="parTrans" cxnId="{C0F2E770-A608-4DE1-8FB3-BE55CEAED91D}">
      <dgm:prSet/>
      <dgm:spPr/>
      <dgm:t>
        <a:bodyPr/>
        <a:lstStyle/>
        <a:p>
          <a:endParaRPr lang="en-US"/>
        </a:p>
      </dgm:t>
    </dgm:pt>
    <dgm:pt modelId="{7B9AC67F-9835-4F24-A3D8-1E580704A4FE}" type="sibTrans" cxnId="{C0F2E770-A608-4DE1-8FB3-BE55CEAED91D}">
      <dgm:prSet/>
      <dgm:spPr/>
      <dgm:t>
        <a:bodyPr/>
        <a:lstStyle/>
        <a:p>
          <a:endParaRPr lang="en-US"/>
        </a:p>
      </dgm:t>
    </dgm:pt>
    <dgm:pt modelId="{B72371F9-E3F8-441B-8BB5-E13C41A968C8}">
      <dgm:prSet phldrT="[Text]"/>
      <dgm:spPr>
        <a:solidFill>
          <a:srgbClr val="FFBBAB"/>
        </a:solidFill>
      </dgm:spPr>
      <dgm:t>
        <a:bodyPr/>
        <a:lstStyle/>
        <a:p>
          <a:r>
            <a:rPr lang="en-US" i="1" dirty="0">
              <a:solidFill>
                <a:schemeClr val="tx1"/>
              </a:solidFill>
            </a:rPr>
            <a:t>Minimize time </a:t>
          </a:r>
          <a:r>
            <a:rPr lang="en-US" dirty="0">
              <a:solidFill>
                <a:schemeClr val="tx1"/>
              </a:solidFill>
            </a:rPr>
            <a:t>to treatment through its course</a:t>
          </a:r>
        </a:p>
      </dgm:t>
    </dgm:pt>
    <dgm:pt modelId="{A6BF2DF3-7DE7-4E46-A432-9977869BD8B8}" type="parTrans" cxnId="{BF82E69C-0312-4D1E-A916-C1644F38C1CE}">
      <dgm:prSet/>
      <dgm:spPr/>
      <dgm:t>
        <a:bodyPr/>
        <a:lstStyle/>
        <a:p>
          <a:endParaRPr lang="en-US"/>
        </a:p>
      </dgm:t>
    </dgm:pt>
    <dgm:pt modelId="{0A596BDD-54B1-40FF-808C-30726F31B67C}" type="sibTrans" cxnId="{BF82E69C-0312-4D1E-A916-C1644F38C1CE}">
      <dgm:prSet/>
      <dgm:spPr/>
      <dgm:t>
        <a:bodyPr/>
        <a:lstStyle/>
        <a:p>
          <a:endParaRPr lang="en-US"/>
        </a:p>
      </dgm:t>
    </dgm:pt>
    <dgm:pt modelId="{016B36AC-714E-41A7-A06C-43D229D6C0FB}" type="pres">
      <dgm:prSet presAssocID="{45074C99-1DDC-4FAD-9B64-A652B074B076}" presName="Name0" presStyleCnt="0">
        <dgm:presLayoutVars>
          <dgm:chMax val="7"/>
          <dgm:chPref val="7"/>
          <dgm:dir/>
        </dgm:presLayoutVars>
      </dgm:prSet>
      <dgm:spPr/>
    </dgm:pt>
    <dgm:pt modelId="{725A4D37-3749-47BA-A2FD-CD6DFECF8A1E}" type="pres">
      <dgm:prSet presAssocID="{45074C99-1DDC-4FAD-9B64-A652B074B076}" presName="Name1" presStyleCnt="0"/>
      <dgm:spPr/>
    </dgm:pt>
    <dgm:pt modelId="{48589A38-057B-4ADB-81DC-1A3336BBFD64}" type="pres">
      <dgm:prSet presAssocID="{45074C99-1DDC-4FAD-9B64-A652B074B076}" presName="cycle" presStyleCnt="0"/>
      <dgm:spPr/>
    </dgm:pt>
    <dgm:pt modelId="{645B0CFF-1F23-492B-AC19-1EE9FDEED12E}" type="pres">
      <dgm:prSet presAssocID="{45074C99-1DDC-4FAD-9B64-A652B074B076}" presName="srcNode" presStyleLbl="node1" presStyleIdx="0" presStyleCnt="3"/>
      <dgm:spPr/>
    </dgm:pt>
    <dgm:pt modelId="{2DBF2A95-144A-45ED-BB4F-B2B39EB1AE1A}" type="pres">
      <dgm:prSet presAssocID="{45074C99-1DDC-4FAD-9B64-A652B074B076}" presName="conn" presStyleLbl="parChTrans1D2" presStyleIdx="0" presStyleCnt="1"/>
      <dgm:spPr/>
    </dgm:pt>
    <dgm:pt modelId="{3670C721-9338-427A-BD56-CE57E010ED5B}" type="pres">
      <dgm:prSet presAssocID="{45074C99-1DDC-4FAD-9B64-A652B074B076}" presName="extraNode" presStyleLbl="node1" presStyleIdx="0" presStyleCnt="3"/>
      <dgm:spPr/>
    </dgm:pt>
    <dgm:pt modelId="{2907251A-DF60-4C56-8B97-197B5EA3A1FE}" type="pres">
      <dgm:prSet presAssocID="{45074C99-1DDC-4FAD-9B64-A652B074B076}" presName="dstNode" presStyleLbl="node1" presStyleIdx="0" presStyleCnt="3"/>
      <dgm:spPr/>
    </dgm:pt>
    <dgm:pt modelId="{12F69FDC-5A55-4C2F-AAEC-7E60AD6B2074}" type="pres">
      <dgm:prSet presAssocID="{31CE73DD-EDA4-4E2A-8FBE-F806D62E7FA2}" presName="text_1" presStyleLbl="node1" presStyleIdx="0" presStyleCnt="3">
        <dgm:presLayoutVars>
          <dgm:bulletEnabled val="1"/>
        </dgm:presLayoutVars>
      </dgm:prSet>
      <dgm:spPr/>
    </dgm:pt>
    <dgm:pt modelId="{176B99E7-E720-42BF-BE52-C58EF2C12598}" type="pres">
      <dgm:prSet presAssocID="{31CE73DD-EDA4-4E2A-8FBE-F806D62E7FA2}" presName="accent_1" presStyleCnt="0"/>
      <dgm:spPr/>
    </dgm:pt>
    <dgm:pt modelId="{9278C1B3-7752-4600-9094-807B4BFFEDF6}" type="pres">
      <dgm:prSet presAssocID="{31CE73DD-EDA4-4E2A-8FBE-F806D62E7FA2}" presName="accentRepeatNode" presStyleLbl="solidFgAcc1" presStyleIdx="0" presStyleCnt="3"/>
      <dgm:spPr>
        <a:ln>
          <a:solidFill>
            <a:schemeClr val="tx1"/>
          </a:solidFill>
        </a:ln>
      </dgm:spPr>
    </dgm:pt>
    <dgm:pt modelId="{B18B4904-45DE-4030-8C2E-6545CB4FB1BF}" type="pres">
      <dgm:prSet presAssocID="{7ECAF326-3719-4D23-85A3-32EFB16B04EC}" presName="text_2" presStyleLbl="node1" presStyleIdx="1" presStyleCnt="3">
        <dgm:presLayoutVars>
          <dgm:bulletEnabled val="1"/>
        </dgm:presLayoutVars>
      </dgm:prSet>
      <dgm:spPr/>
    </dgm:pt>
    <dgm:pt modelId="{2D7365D0-A150-4DF7-8416-2F74B91E3872}" type="pres">
      <dgm:prSet presAssocID="{7ECAF326-3719-4D23-85A3-32EFB16B04EC}" presName="accent_2" presStyleCnt="0"/>
      <dgm:spPr/>
    </dgm:pt>
    <dgm:pt modelId="{02EA683F-98E5-4ED3-9D95-BBFA95758540}" type="pres">
      <dgm:prSet presAssocID="{7ECAF326-3719-4D23-85A3-32EFB16B04EC}" presName="accentRepeatNode" presStyleLbl="solidFgAcc1" presStyleIdx="1" presStyleCnt="3"/>
      <dgm:spPr>
        <a:ln>
          <a:solidFill>
            <a:schemeClr val="tx1"/>
          </a:solidFill>
        </a:ln>
      </dgm:spPr>
    </dgm:pt>
    <dgm:pt modelId="{E838E5EB-7A74-46CE-BD65-80545AA28CBC}" type="pres">
      <dgm:prSet presAssocID="{B72371F9-E3F8-441B-8BB5-E13C41A968C8}" presName="text_3" presStyleLbl="node1" presStyleIdx="2" presStyleCnt="3">
        <dgm:presLayoutVars>
          <dgm:bulletEnabled val="1"/>
        </dgm:presLayoutVars>
      </dgm:prSet>
      <dgm:spPr/>
    </dgm:pt>
    <dgm:pt modelId="{398A4C94-4E52-4F82-A2C4-474698BCEF5C}" type="pres">
      <dgm:prSet presAssocID="{B72371F9-E3F8-441B-8BB5-E13C41A968C8}" presName="accent_3" presStyleCnt="0"/>
      <dgm:spPr/>
    </dgm:pt>
    <dgm:pt modelId="{C076939B-0993-4D6B-AE87-4CBCF2DE2029}" type="pres">
      <dgm:prSet presAssocID="{B72371F9-E3F8-441B-8BB5-E13C41A968C8}" presName="accentRepeatNode" presStyleLbl="solidFgAcc1" presStyleIdx="2" presStyleCnt="3"/>
      <dgm:spPr>
        <a:ln>
          <a:solidFill>
            <a:schemeClr val="tx1"/>
          </a:solidFill>
        </a:ln>
      </dgm:spPr>
    </dgm:pt>
  </dgm:ptLst>
  <dgm:cxnLst>
    <dgm:cxn modelId="{A3A7AC1A-AF0C-4AE9-914E-F660286652DB}" type="presOf" srcId="{7ECAF326-3719-4D23-85A3-32EFB16B04EC}" destId="{B18B4904-45DE-4030-8C2E-6545CB4FB1BF}" srcOrd="0" destOrd="0" presId="urn:microsoft.com/office/officeart/2008/layout/VerticalCurvedList"/>
    <dgm:cxn modelId="{6ABE8724-4C5C-4E13-8FCB-5548492E246B}" type="presOf" srcId="{45074C99-1DDC-4FAD-9B64-A652B074B076}" destId="{016B36AC-714E-41A7-A06C-43D229D6C0FB}" srcOrd="0" destOrd="0" presId="urn:microsoft.com/office/officeart/2008/layout/VerticalCurvedList"/>
    <dgm:cxn modelId="{12CD0746-17C4-43EF-9692-5F588D31A6F7}" type="presOf" srcId="{B72371F9-E3F8-441B-8BB5-E13C41A968C8}" destId="{E838E5EB-7A74-46CE-BD65-80545AA28CBC}" srcOrd="0" destOrd="0" presId="urn:microsoft.com/office/officeart/2008/layout/VerticalCurvedList"/>
    <dgm:cxn modelId="{C0F2E770-A608-4DE1-8FB3-BE55CEAED91D}" srcId="{45074C99-1DDC-4FAD-9B64-A652B074B076}" destId="{7ECAF326-3719-4D23-85A3-32EFB16B04EC}" srcOrd="1" destOrd="0" parTransId="{89315E9E-DBE5-4939-B371-626CA9B0F66D}" sibTransId="{7B9AC67F-9835-4F24-A3D8-1E580704A4FE}"/>
    <dgm:cxn modelId="{5AA2A193-F5AB-4D4F-AC19-985C0E020E3C}" type="presOf" srcId="{34808719-B992-4637-885E-2A48B8557D02}" destId="{2DBF2A95-144A-45ED-BB4F-B2B39EB1AE1A}" srcOrd="0" destOrd="0" presId="urn:microsoft.com/office/officeart/2008/layout/VerticalCurvedList"/>
    <dgm:cxn modelId="{BF82E69C-0312-4D1E-A916-C1644F38C1CE}" srcId="{45074C99-1DDC-4FAD-9B64-A652B074B076}" destId="{B72371F9-E3F8-441B-8BB5-E13C41A968C8}" srcOrd="2" destOrd="0" parTransId="{A6BF2DF3-7DE7-4E46-A432-9977869BD8B8}" sibTransId="{0A596BDD-54B1-40FF-808C-30726F31B67C}"/>
    <dgm:cxn modelId="{FFF9D0B5-0F5F-4ACB-8488-2CA8D31541B9}" type="presOf" srcId="{31CE73DD-EDA4-4E2A-8FBE-F806D62E7FA2}" destId="{12F69FDC-5A55-4C2F-AAEC-7E60AD6B2074}" srcOrd="0" destOrd="0" presId="urn:microsoft.com/office/officeart/2008/layout/VerticalCurvedList"/>
    <dgm:cxn modelId="{ABB132CF-DB03-497A-940B-7441829ED917}" srcId="{45074C99-1DDC-4FAD-9B64-A652B074B076}" destId="{31CE73DD-EDA4-4E2A-8FBE-F806D62E7FA2}" srcOrd="0" destOrd="0" parTransId="{A37797E1-0074-47C3-BC8C-34927821F0B9}" sibTransId="{34808719-B992-4637-885E-2A48B8557D02}"/>
    <dgm:cxn modelId="{0DFB4156-6525-4ED6-8C64-65724ABF5B7D}" type="presParOf" srcId="{016B36AC-714E-41A7-A06C-43D229D6C0FB}" destId="{725A4D37-3749-47BA-A2FD-CD6DFECF8A1E}" srcOrd="0" destOrd="0" presId="urn:microsoft.com/office/officeart/2008/layout/VerticalCurvedList"/>
    <dgm:cxn modelId="{FC7FBA5F-0982-4700-B395-E41DB5D4BB08}" type="presParOf" srcId="{725A4D37-3749-47BA-A2FD-CD6DFECF8A1E}" destId="{48589A38-057B-4ADB-81DC-1A3336BBFD64}" srcOrd="0" destOrd="0" presId="urn:microsoft.com/office/officeart/2008/layout/VerticalCurvedList"/>
    <dgm:cxn modelId="{144B2169-C2C7-4DAB-B76A-443CB09B7734}" type="presParOf" srcId="{48589A38-057B-4ADB-81DC-1A3336BBFD64}" destId="{645B0CFF-1F23-492B-AC19-1EE9FDEED12E}" srcOrd="0" destOrd="0" presId="urn:microsoft.com/office/officeart/2008/layout/VerticalCurvedList"/>
    <dgm:cxn modelId="{7FE33F9B-4007-45C6-A0F2-2955B1509628}" type="presParOf" srcId="{48589A38-057B-4ADB-81DC-1A3336BBFD64}" destId="{2DBF2A95-144A-45ED-BB4F-B2B39EB1AE1A}" srcOrd="1" destOrd="0" presId="urn:microsoft.com/office/officeart/2008/layout/VerticalCurvedList"/>
    <dgm:cxn modelId="{8989CCB2-19CD-4442-AA61-4CF498315E3B}" type="presParOf" srcId="{48589A38-057B-4ADB-81DC-1A3336BBFD64}" destId="{3670C721-9338-427A-BD56-CE57E010ED5B}" srcOrd="2" destOrd="0" presId="urn:microsoft.com/office/officeart/2008/layout/VerticalCurvedList"/>
    <dgm:cxn modelId="{A25199B7-ABC6-4B57-AA97-EE42E97A8BE3}" type="presParOf" srcId="{48589A38-057B-4ADB-81DC-1A3336BBFD64}" destId="{2907251A-DF60-4C56-8B97-197B5EA3A1FE}" srcOrd="3" destOrd="0" presId="urn:microsoft.com/office/officeart/2008/layout/VerticalCurvedList"/>
    <dgm:cxn modelId="{0F520A51-4005-4376-9E91-22D9B6F59D80}" type="presParOf" srcId="{725A4D37-3749-47BA-A2FD-CD6DFECF8A1E}" destId="{12F69FDC-5A55-4C2F-AAEC-7E60AD6B2074}" srcOrd="1" destOrd="0" presId="urn:microsoft.com/office/officeart/2008/layout/VerticalCurvedList"/>
    <dgm:cxn modelId="{4291E73B-B6F1-4BA4-8541-990B51DE9444}" type="presParOf" srcId="{725A4D37-3749-47BA-A2FD-CD6DFECF8A1E}" destId="{176B99E7-E720-42BF-BE52-C58EF2C12598}" srcOrd="2" destOrd="0" presId="urn:microsoft.com/office/officeart/2008/layout/VerticalCurvedList"/>
    <dgm:cxn modelId="{85C03172-8206-40D4-8A39-994E171EF67B}" type="presParOf" srcId="{176B99E7-E720-42BF-BE52-C58EF2C12598}" destId="{9278C1B3-7752-4600-9094-807B4BFFEDF6}" srcOrd="0" destOrd="0" presId="urn:microsoft.com/office/officeart/2008/layout/VerticalCurvedList"/>
    <dgm:cxn modelId="{03577F96-15D9-4073-9615-AF4EB0501489}" type="presParOf" srcId="{725A4D37-3749-47BA-A2FD-CD6DFECF8A1E}" destId="{B18B4904-45DE-4030-8C2E-6545CB4FB1BF}" srcOrd="3" destOrd="0" presId="urn:microsoft.com/office/officeart/2008/layout/VerticalCurvedList"/>
    <dgm:cxn modelId="{3F5B9685-CE76-443E-9810-FBD949F59807}" type="presParOf" srcId="{725A4D37-3749-47BA-A2FD-CD6DFECF8A1E}" destId="{2D7365D0-A150-4DF7-8416-2F74B91E3872}" srcOrd="4" destOrd="0" presId="urn:microsoft.com/office/officeart/2008/layout/VerticalCurvedList"/>
    <dgm:cxn modelId="{7B8B08A3-80F9-4C55-AC3E-B8F49605C0CD}" type="presParOf" srcId="{2D7365D0-A150-4DF7-8416-2F74B91E3872}" destId="{02EA683F-98E5-4ED3-9D95-BBFA95758540}" srcOrd="0" destOrd="0" presId="urn:microsoft.com/office/officeart/2008/layout/VerticalCurvedList"/>
    <dgm:cxn modelId="{75EE913B-7C8D-4E6E-B90D-AE6EF33E3F4D}" type="presParOf" srcId="{725A4D37-3749-47BA-A2FD-CD6DFECF8A1E}" destId="{E838E5EB-7A74-46CE-BD65-80545AA28CBC}" srcOrd="5" destOrd="0" presId="urn:microsoft.com/office/officeart/2008/layout/VerticalCurvedList"/>
    <dgm:cxn modelId="{B315B504-7084-41AA-A23C-85F07E74AC0A}" type="presParOf" srcId="{725A4D37-3749-47BA-A2FD-CD6DFECF8A1E}" destId="{398A4C94-4E52-4F82-A2C4-474698BCEF5C}" srcOrd="6" destOrd="0" presId="urn:microsoft.com/office/officeart/2008/layout/VerticalCurvedList"/>
    <dgm:cxn modelId="{6437113C-B9A4-4BC5-9AB4-F1E05456CF5B}" type="presParOf" srcId="{398A4C94-4E52-4F82-A2C4-474698BCEF5C}" destId="{C076939B-0993-4D6B-AE87-4CBCF2DE202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6A979A-E2CD-4F85-B06E-49158E3ECE2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F473AFF5-9EE8-4B39-BB56-285A9B055E9A}">
      <dgm:prSet phldrT="[Text]"/>
      <dgm:spPr>
        <a:solidFill>
          <a:srgbClr val="FF5757"/>
        </a:solidFill>
      </dgm:spPr>
      <dgm:t>
        <a:bodyPr/>
        <a:lstStyle/>
        <a:p>
          <a:r>
            <a:rPr lang="en-US" dirty="0">
              <a:solidFill>
                <a:schemeClr val="tx1"/>
              </a:solidFill>
            </a:rPr>
            <a:t>Value-Added Work</a:t>
          </a:r>
        </a:p>
      </dgm:t>
    </dgm:pt>
    <dgm:pt modelId="{44D67F3E-AD36-41D6-BE01-E602CE54241F}" type="parTrans" cxnId="{6EFC9A8D-D4DA-4811-9091-14AC68548DEB}">
      <dgm:prSet/>
      <dgm:spPr/>
      <dgm:t>
        <a:bodyPr/>
        <a:lstStyle/>
        <a:p>
          <a:endParaRPr lang="en-US"/>
        </a:p>
      </dgm:t>
    </dgm:pt>
    <dgm:pt modelId="{94EA724F-2044-4433-8F1B-6A8C7356A07D}" type="sibTrans" cxnId="{6EFC9A8D-D4DA-4811-9091-14AC68548DEB}">
      <dgm:prSet/>
      <dgm:spPr/>
      <dgm:t>
        <a:bodyPr/>
        <a:lstStyle/>
        <a:p>
          <a:endParaRPr lang="en-US"/>
        </a:p>
      </dgm:t>
    </dgm:pt>
    <dgm:pt modelId="{12A1A6E6-32F1-4B95-AE38-E6AFFD0D43F5}">
      <dgm:prSet phldrT="[Text]"/>
      <dgm:spPr>
        <a:solidFill>
          <a:srgbClr val="FF5757"/>
        </a:solidFill>
      </dgm:spPr>
      <dgm:t>
        <a:bodyPr/>
        <a:lstStyle/>
        <a:p>
          <a:r>
            <a:rPr lang="en-US" dirty="0">
              <a:solidFill>
                <a:schemeClr val="tx1"/>
              </a:solidFill>
            </a:rPr>
            <a:t>Activities that transform material, information, or people into something that the customer cares about</a:t>
          </a:r>
        </a:p>
      </dgm:t>
    </dgm:pt>
    <dgm:pt modelId="{A8926EA6-0753-4BFF-B189-45116329F253}" type="parTrans" cxnId="{B7E8AE8D-88A1-4DCE-8270-2E724DF84284}">
      <dgm:prSet/>
      <dgm:spPr/>
      <dgm:t>
        <a:bodyPr/>
        <a:lstStyle/>
        <a:p>
          <a:endParaRPr lang="en-US"/>
        </a:p>
      </dgm:t>
    </dgm:pt>
    <dgm:pt modelId="{9843AB7F-5120-4F74-892D-A7C839994F41}" type="sibTrans" cxnId="{B7E8AE8D-88A1-4DCE-8270-2E724DF84284}">
      <dgm:prSet/>
      <dgm:spPr/>
      <dgm:t>
        <a:bodyPr/>
        <a:lstStyle/>
        <a:p>
          <a:endParaRPr lang="en-US"/>
        </a:p>
      </dgm:t>
    </dgm:pt>
    <dgm:pt modelId="{30ADEE89-F4FD-42F2-B8F0-7D9F3980B035}">
      <dgm:prSet phldrT="[Text]"/>
      <dgm:spPr>
        <a:solidFill>
          <a:srgbClr val="FF5757"/>
        </a:solidFill>
      </dgm:spPr>
      <dgm:t>
        <a:bodyPr/>
        <a:lstStyle/>
        <a:p>
          <a:r>
            <a:rPr lang="en-US" dirty="0">
              <a:solidFill>
                <a:schemeClr val="tx1"/>
              </a:solidFill>
            </a:rPr>
            <a:t>Ex. Direct patient care</a:t>
          </a:r>
        </a:p>
      </dgm:t>
    </dgm:pt>
    <dgm:pt modelId="{975B396E-731F-4852-9C78-438CBC1E7523}" type="parTrans" cxnId="{7F0B1CFF-1458-4626-8CEE-BE1CF9DD5E4C}">
      <dgm:prSet/>
      <dgm:spPr/>
      <dgm:t>
        <a:bodyPr/>
        <a:lstStyle/>
        <a:p>
          <a:endParaRPr lang="en-US"/>
        </a:p>
      </dgm:t>
    </dgm:pt>
    <dgm:pt modelId="{CB16FD23-4115-464D-BEBB-8FFD763F965D}" type="sibTrans" cxnId="{7F0B1CFF-1458-4626-8CEE-BE1CF9DD5E4C}">
      <dgm:prSet/>
      <dgm:spPr/>
      <dgm:t>
        <a:bodyPr/>
        <a:lstStyle/>
        <a:p>
          <a:endParaRPr lang="en-US"/>
        </a:p>
      </dgm:t>
    </dgm:pt>
    <dgm:pt modelId="{5B3B858A-E3B6-423F-8239-DCDE27D3E0D1}">
      <dgm:prSet phldrT="[Text]"/>
      <dgm:spPr>
        <a:solidFill>
          <a:srgbClr val="FF7F61"/>
        </a:solidFill>
      </dgm:spPr>
      <dgm:t>
        <a:bodyPr/>
        <a:lstStyle/>
        <a:p>
          <a:r>
            <a:rPr lang="en-US" dirty="0">
              <a:solidFill>
                <a:schemeClr val="tx1"/>
              </a:solidFill>
            </a:rPr>
            <a:t>Required Non-Value Added Work</a:t>
          </a:r>
        </a:p>
      </dgm:t>
    </dgm:pt>
    <dgm:pt modelId="{1944E33F-B18E-40C2-9908-83C47C44148F}" type="parTrans" cxnId="{C829CA13-B7C6-467A-837D-DB088ACFEDD3}">
      <dgm:prSet/>
      <dgm:spPr/>
      <dgm:t>
        <a:bodyPr/>
        <a:lstStyle/>
        <a:p>
          <a:endParaRPr lang="en-US"/>
        </a:p>
      </dgm:t>
    </dgm:pt>
    <dgm:pt modelId="{26C74F5D-D20E-4085-AEA0-703C5C0C13EA}" type="sibTrans" cxnId="{C829CA13-B7C6-467A-837D-DB088ACFEDD3}">
      <dgm:prSet/>
      <dgm:spPr/>
      <dgm:t>
        <a:bodyPr/>
        <a:lstStyle/>
        <a:p>
          <a:endParaRPr lang="en-US"/>
        </a:p>
      </dgm:t>
    </dgm:pt>
    <dgm:pt modelId="{9B3DBD94-6055-42AC-A4A1-7AB82C4C3723}">
      <dgm:prSet phldrT="[Text]"/>
      <dgm:spPr>
        <a:solidFill>
          <a:srgbClr val="FF7F61"/>
        </a:solidFill>
      </dgm:spPr>
      <dgm:t>
        <a:bodyPr/>
        <a:lstStyle/>
        <a:p>
          <a:r>
            <a:rPr lang="en-US" dirty="0">
              <a:solidFill>
                <a:schemeClr val="tx1"/>
              </a:solidFill>
            </a:rPr>
            <a:t>No value in the customer’s eyes, but can’t be avoided</a:t>
          </a:r>
        </a:p>
      </dgm:t>
    </dgm:pt>
    <dgm:pt modelId="{F842B5CB-7D79-42F9-B1FD-4BADD4F5E1F3}" type="parTrans" cxnId="{16B2B6B2-AC43-4A96-A589-1D938104A230}">
      <dgm:prSet/>
      <dgm:spPr/>
      <dgm:t>
        <a:bodyPr/>
        <a:lstStyle/>
        <a:p>
          <a:endParaRPr lang="en-US"/>
        </a:p>
      </dgm:t>
    </dgm:pt>
    <dgm:pt modelId="{DB5D4012-06FE-4F43-8354-BEE4C3F345B8}" type="sibTrans" cxnId="{16B2B6B2-AC43-4A96-A589-1D938104A230}">
      <dgm:prSet/>
      <dgm:spPr/>
      <dgm:t>
        <a:bodyPr/>
        <a:lstStyle/>
        <a:p>
          <a:endParaRPr lang="en-US"/>
        </a:p>
      </dgm:t>
    </dgm:pt>
    <dgm:pt modelId="{3F450601-BD43-45A8-A252-ADF5048803D5}">
      <dgm:prSet phldrT="[Text]"/>
      <dgm:spPr>
        <a:solidFill>
          <a:srgbClr val="FF7F61"/>
        </a:solidFill>
      </dgm:spPr>
      <dgm:t>
        <a:bodyPr/>
        <a:lstStyle/>
        <a:p>
          <a:r>
            <a:rPr lang="en-US" dirty="0">
              <a:solidFill>
                <a:schemeClr val="tx1"/>
              </a:solidFill>
            </a:rPr>
            <a:t>Ex. Transporting specimens to a lab, checking into a visit, regulatory tasks</a:t>
          </a:r>
        </a:p>
      </dgm:t>
    </dgm:pt>
    <dgm:pt modelId="{C423809E-B380-4CC3-B397-CF12B681666D}" type="parTrans" cxnId="{CDD108D4-981C-4A8E-A265-4CE69AD1BD9E}">
      <dgm:prSet/>
      <dgm:spPr/>
      <dgm:t>
        <a:bodyPr/>
        <a:lstStyle/>
        <a:p>
          <a:endParaRPr lang="en-US"/>
        </a:p>
      </dgm:t>
    </dgm:pt>
    <dgm:pt modelId="{541643C6-45D3-4D8E-8A12-5BA08F5D6C5A}" type="sibTrans" cxnId="{CDD108D4-981C-4A8E-A265-4CE69AD1BD9E}">
      <dgm:prSet/>
      <dgm:spPr/>
      <dgm:t>
        <a:bodyPr/>
        <a:lstStyle/>
        <a:p>
          <a:endParaRPr lang="en-US"/>
        </a:p>
      </dgm:t>
    </dgm:pt>
    <dgm:pt modelId="{7FC4FDAE-7797-408C-9E2B-D750C3D882E5}">
      <dgm:prSet phldrT="[Text]"/>
      <dgm:spPr>
        <a:solidFill>
          <a:srgbClr val="FFBBAB"/>
        </a:solidFill>
      </dgm:spPr>
      <dgm:t>
        <a:bodyPr/>
        <a:lstStyle/>
        <a:p>
          <a:r>
            <a:rPr lang="en-US" dirty="0">
              <a:solidFill>
                <a:schemeClr val="tx1"/>
              </a:solidFill>
            </a:rPr>
            <a:t>Non-Value Added Work</a:t>
          </a:r>
        </a:p>
      </dgm:t>
    </dgm:pt>
    <dgm:pt modelId="{0F2CB5F1-4CDC-4081-9436-B25F85429A58}" type="parTrans" cxnId="{E713CABA-3953-49E3-9394-0EE586E1EC4A}">
      <dgm:prSet/>
      <dgm:spPr/>
      <dgm:t>
        <a:bodyPr/>
        <a:lstStyle/>
        <a:p>
          <a:endParaRPr lang="en-US"/>
        </a:p>
      </dgm:t>
    </dgm:pt>
    <dgm:pt modelId="{D30362F0-89BB-4B4D-8801-8F4D1532AC63}" type="sibTrans" cxnId="{E713CABA-3953-49E3-9394-0EE586E1EC4A}">
      <dgm:prSet/>
      <dgm:spPr/>
      <dgm:t>
        <a:bodyPr/>
        <a:lstStyle/>
        <a:p>
          <a:endParaRPr lang="en-US"/>
        </a:p>
      </dgm:t>
    </dgm:pt>
    <dgm:pt modelId="{3AEDB44B-D172-4158-9BAE-99AFBE1F1235}">
      <dgm:prSet phldrT="[Text]"/>
      <dgm:spPr>
        <a:solidFill>
          <a:srgbClr val="FFBBAB"/>
        </a:solidFill>
      </dgm:spPr>
      <dgm:t>
        <a:bodyPr/>
        <a:lstStyle/>
        <a:p>
          <a:r>
            <a:rPr lang="en-US" dirty="0">
              <a:solidFill>
                <a:schemeClr val="tx1"/>
              </a:solidFill>
            </a:rPr>
            <a:t>Consumes resources and doesn’t add value</a:t>
          </a:r>
        </a:p>
      </dgm:t>
    </dgm:pt>
    <dgm:pt modelId="{13933E70-38E5-4E58-BB6A-162E224383F8}" type="parTrans" cxnId="{AE2BDA1E-2218-4C7C-A4D2-E8B85DDC69D4}">
      <dgm:prSet/>
      <dgm:spPr/>
      <dgm:t>
        <a:bodyPr/>
        <a:lstStyle/>
        <a:p>
          <a:endParaRPr lang="en-US"/>
        </a:p>
      </dgm:t>
    </dgm:pt>
    <dgm:pt modelId="{0375F39C-29A7-49B6-A184-C6D012D50919}" type="sibTrans" cxnId="{AE2BDA1E-2218-4C7C-A4D2-E8B85DDC69D4}">
      <dgm:prSet/>
      <dgm:spPr/>
      <dgm:t>
        <a:bodyPr/>
        <a:lstStyle/>
        <a:p>
          <a:endParaRPr lang="en-US"/>
        </a:p>
      </dgm:t>
    </dgm:pt>
    <dgm:pt modelId="{1E038B21-3805-4E7C-892B-6C6448895BF3}">
      <dgm:prSet phldrT="[Text]"/>
      <dgm:spPr>
        <a:solidFill>
          <a:srgbClr val="FFBBAB"/>
        </a:solidFill>
      </dgm:spPr>
      <dgm:t>
        <a:bodyPr/>
        <a:lstStyle/>
        <a:p>
          <a:r>
            <a:rPr lang="en-US" dirty="0">
              <a:solidFill>
                <a:schemeClr val="tx1"/>
              </a:solidFill>
            </a:rPr>
            <a:t>Ex. Looking for data/information, waiting, re-work</a:t>
          </a:r>
        </a:p>
      </dgm:t>
    </dgm:pt>
    <dgm:pt modelId="{3BA3C2E5-CF6D-4FBD-8AFE-7EF7F41FB4FE}" type="parTrans" cxnId="{6ACB6999-E068-4EB6-A8FA-EFBA946FAD9E}">
      <dgm:prSet/>
      <dgm:spPr/>
      <dgm:t>
        <a:bodyPr/>
        <a:lstStyle/>
        <a:p>
          <a:endParaRPr lang="en-US"/>
        </a:p>
      </dgm:t>
    </dgm:pt>
    <dgm:pt modelId="{2ACD8EED-DBB0-4D38-9A3D-DE810162E5DD}" type="sibTrans" cxnId="{6ACB6999-E068-4EB6-A8FA-EFBA946FAD9E}">
      <dgm:prSet/>
      <dgm:spPr/>
      <dgm:t>
        <a:bodyPr/>
        <a:lstStyle/>
        <a:p>
          <a:endParaRPr lang="en-US"/>
        </a:p>
      </dgm:t>
    </dgm:pt>
    <dgm:pt modelId="{732CA058-3469-4941-BBCC-D53A28277AB2}" type="pres">
      <dgm:prSet presAssocID="{E36A979A-E2CD-4F85-B06E-49158E3ECE2D}" presName="Name0" presStyleCnt="0">
        <dgm:presLayoutVars>
          <dgm:dir/>
          <dgm:resizeHandles val="exact"/>
        </dgm:presLayoutVars>
      </dgm:prSet>
      <dgm:spPr/>
    </dgm:pt>
    <dgm:pt modelId="{85A37C69-8330-4410-9C18-907DF174305A}" type="pres">
      <dgm:prSet presAssocID="{F473AFF5-9EE8-4B39-BB56-285A9B055E9A}" presName="node" presStyleLbl="node1" presStyleIdx="0" presStyleCnt="3">
        <dgm:presLayoutVars>
          <dgm:bulletEnabled val="1"/>
        </dgm:presLayoutVars>
      </dgm:prSet>
      <dgm:spPr/>
    </dgm:pt>
    <dgm:pt modelId="{9319E801-3E87-4266-96E2-169D95B0130F}" type="pres">
      <dgm:prSet presAssocID="{94EA724F-2044-4433-8F1B-6A8C7356A07D}" presName="sibTrans" presStyleCnt="0"/>
      <dgm:spPr/>
    </dgm:pt>
    <dgm:pt modelId="{F5EE0326-A1CC-4C72-ABB5-DF884D0AA98E}" type="pres">
      <dgm:prSet presAssocID="{5B3B858A-E3B6-423F-8239-DCDE27D3E0D1}" presName="node" presStyleLbl="node1" presStyleIdx="1" presStyleCnt="3">
        <dgm:presLayoutVars>
          <dgm:bulletEnabled val="1"/>
        </dgm:presLayoutVars>
      </dgm:prSet>
      <dgm:spPr/>
    </dgm:pt>
    <dgm:pt modelId="{991C3ABB-3788-4CFF-8F54-E0C8777DB62C}" type="pres">
      <dgm:prSet presAssocID="{26C74F5D-D20E-4085-AEA0-703C5C0C13EA}" presName="sibTrans" presStyleCnt="0"/>
      <dgm:spPr/>
    </dgm:pt>
    <dgm:pt modelId="{D8C29098-3E82-450E-8ABF-F5DDB1F74F55}" type="pres">
      <dgm:prSet presAssocID="{7FC4FDAE-7797-408C-9E2B-D750C3D882E5}" presName="node" presStyleLbl="node1" presStyleIdx="2" presStyleCnt="3" custLinFactNeighborX="1">
        <dgm:presLayoutVars>
          <dgm:bulletEnabled val="1"/>
        </dgm:presLayoutVars>
      </dgm:prSet>
      <dgm:spPr/>
    </dgm:pt>
  </dgm:ptLst>
  <dgm:cxnLst>
    <dgm:cxn modelId="{C829CA13-B7C6-467A-837D-DB088ACFEDD3}" srcId="{E36A979A-E2CD-4F85-B06E-49158E3ECE2D}" destId="{5B3B858A-E3B6-423F-8239-DCDE27D3E0D1}" srcOrd="1" destOrd="0" parTransId="{1944E33F-B18E-40C2-9908-83C47C44148F}" sibTransId="{26C74F5D-D20E-4085-AEA0-703C5C0C13EA}"/>
    <dgm:cxn modelId="{AE2BDA1E-2218-4C7C-A4D2-E8B85DDC69D4}" srcId="{7FC4FDAE-7797-408C-9E2B-D750C3D882E5}" destId="{3AEDB44B-D172-4158-9BAE-99AFBE1F1235}" srcOrd="0" destOrd="0" parTransId="{13933E70-38E5-4E58-BB6A-162E224383F8}" sibTransId="{0375F39C-29A7-49B6-A184-C6D012D50919}"/>
    <dgm:cxn modelId="{C755BE23-35B9-48AB-8925-8E0E2F7F1CD8}" type="presOf" srcId="{3F450601-BD43-45A8-A252-ADF5048803D5}" destId="{F5EE0326-A1CC-4C72-ABB5-DF884D0AA98E}" srcOrd="0" destOrd="2" presId="urn:microsoft.com/office/officeart/2005/8/layout/hList6"/>
    <dgm:cxn modelId="{5033C844-9F0D-40EB-80D0-7FB3742901D1}" type="presOf" srcId="{F473AFF5-9EE8-4B39-BB56-285A9B055E9A}" destId="{85A37C69-8330-4410-9C18-907DF174305A}" srcOrd="0" destOrd="0" presId="urn:microsoft.com/office/officeart/2005/8/layout/hList6"/>
    <dgm:cxn modelId="{B81D7478-2716-41DE-A42E-8C5C6098F45A}" type="presOf" srcId="{3AEDB44B-D172-4158-9BAE-99AFBE1F1235}" destId="{D8C29098-3E82-450E-8ABF-F5DDB1F74F55}" srcOrd="0" destOrd="1" presId="urn:microsoft.com/office/officeart/2005/8/layout/hList6"/>
    <dgm:cxn modelId="{3965BC79-0F3C-4920-BF0A-7D87EC2924D8}" type="presOf" srcId="{E36A979A-E2CD-4F85-B06E-49158E3ECE2D}" destId="{732CA058-3469-4941-BBCC-D53A28277AB2}" srcOrd="0" destOrd="0" presId="urn:microsoft.com/office/officeart/2005/8/layout/hList6"/>
    <dgm:cxn modelId="{BDDA1485-5941-4700-821F-1E7BD2A133D9}" type="presOf" srcId="{1E038B21-3805-4E7C-892B-6C6448895BF3}" destId="{D8C29098-3E82-450E-8ABF-F5DDB1F74F55}" srcOrd="0" destOrd="2" presId="urn:microsoft.com/office/officeart/2005/8/layout/hList6"/>
    <dgm:cxn modelId="{A82B0789-C09A-4398-A7BA-4A07A043AEE9}" type="presOf" srcId="{5B3B858A-E3B6-423F-8239-DCDE27D3E0D1}" destId="{F5EE0326-A1CC-4C72-ABB5-DF884D0AA98E}" srcOrd="0" destOrd="0" presId="urn:microsoft.com/office/officeart/2005/8/layout/hList6"/>
    <dgm:cxn modelId="{6EFC9A8D-D4DA-4811-9091-14AC68548DEB}" srcId="{E36A979A-E2CD-4F85-B06E-49158E3ECE2D}" destId="{F473AFF5-9EE8-4B39-BB56-285A9B055E9A}" srcOrd="0" destOrd="0" parTransId="{44D67F3E-AD36-41D6-BE01-E602CE54241F}" sibTransId="{94EA724F-2044-4433-8F1B-6A8C7356A07D}"/>
    <dgm:cxn modelId="{B7E8AE8D-88A1-4DCE-8270-2E724DF84284}" srcId="{F473AFF5-9EE8-4B39-BB56-285A9B055E9A}" destId="{12A1A6E6-32F1-4B95-AE38-E6AFFD0D43F5}" srcOrd="0" destOrd="0" parTransId="{A8926EA6-0753-4BFF-B189-45116329F253}" sibTransId="{9843AB7F-5120-4F74-892D-A7C839994F41}"/>
    <dgm:cxn modelId="{F4DF6D97-5B98-4800-8415-0823A0D6F772}" type="presOf" srcId="{7FC4FDAE-7797-408C-9E2B-D750C3D882E5}" destId="{D8C29098-3E82-450E-8ABF-F5DDB1F74F55}" srcOrd="0" destOrd="0" presId="urn:microsoft.com/office/officeart/2005/8/layout/hList6"/>
    <dgm:cxn modelId="{6ACB6999-E068-4EB6-A8FA-EFBA946FAD9E}" srcId="{7FC4FDAE-7797-408C-9E2B-D750C3D882E5}" destId="{1E038B21-3805-4E7C-892B-6C6448895BF3}" srcOrd="1" destOrd="0" parTransId="{3BA3C2E5-CF6D-4FBD-8AFE-7EF7F41FB4FE}" sibTransId="{2ACD8EED-DBB0-4D38-9A3D-DE810162E5DD}"/>
    <dgm:cxn modelId="{5AEE4B9E-DB0D-4952-B5A1-CFC3E4494CE1}" type="presOf" srcId="{9B3DBD94-6055-42AC-A4A1-7AB82C4C3723}" destId="{F5EE0326-A1CC-4C72-ABB5-DF884D0AA98E}" srcOrd="0" destOrd="1" presId="urn:microsoft.com/office/officeart/2005/8/layout/hList6"/>
    <dgm:cxn modelId="{16B2B6B2-AC43-4A96-A589-1D938104A230}" srcId="{5B3B858A-E3B6-423F-8239-DCDE27D3E0D1}" destId="{9B3DBD94-6055-42AC-A4A1-7AB82C4C3723}" srcOrd="0" destOrd="0" parTransId="{F842B5CB-7D79-42F9-B1FD-4BADD4F5E1F3}" sibTransId="{DB5D4012-06FE-4F43-8354-BEE4C3F345B8}"/>
    <dgm:cxn modelId="{51DEC5B8-84E4-4EF3-B4FD-553C2382457A}" type="presOf" srcId="{30ADEE89-F4FD-42F2-B8F0-7D9F3980B035}" destId="{85A37C69-8330-4410-9C18-907DF174305A}" srcOrd="0" destOrd="2" presId="urn:microsoft.com/office/officeart/2005/8/layout/hList6"/>
    <dgm:cxn modelId="{E713CABA-3953-49E3-9394-0EE586E1EC4A}" srcId="{E36A979A-E2CD-4F85-B06E-49158E3ECE2D}" destId="{7FC4FDAE-7797-408C-9E2B-D750C3D882E5}" srcOrd="2" destOrd="0" parTransId="{0F2CB5F1-4CDC-4081-9436-B25F85429A58}" sibTransId="{D30362F0-89BB-4B4D-8801-8F4D1532AC63}"/>
    <dgm:cxn modelId="{CDD108D4-981C-4A8E-A265-4CE69AD1BD9E}" srcId="{5B3B858A-E3B6-423F-8239-DCDE27D3E0D1}" destId="{3F450601-BD43-45A8-A252-ADF5048803D5}" srcOrd="1" destOrd="0" parTransId="{C423809E-B380-4CC3-B397-CF12B681666D}" sibTransId="{541643C6-45D3-4D8E-8A12-5BA08F5D6C5A}"/>
    <dgm:cxn modelId="{5DB5F1FB-D319-4C67-A633-730F980BB397}" type="presOf" srcId="{12A1A6E6-32F1-4B95-AE38-E6AFFD0D43F5}" destId="{85A37C69-8330-4410-9C18-907DF174305A}" srcOrd="0" destOrd="1" presId="urn:microsoft.com/office/officeart/2005/8/layout/hList6"/>
    <dgm:cxn modelId="{7F0B1CFF-1458-4626-8CEE-BE1CF9DD5E4C}" srcId="{F473AFF5-9EE8-4B39-BB56-285A9B055E9A}" destId="{30ADEE89-F4FD-42F2-B8F0-7D9F3980B035}" srcOrd="1" destOrd="0" parTransId="{975B396E-731F-4852-9C78-438CBC1E7523}" sibTransId="{CB16FD23-4115-464D-BEBB-8FFD763F965D}"/>
    <dgm:cxn modelId="{D72A16E1-A1D9-43F2-8866-81B4F2379D13}" type="presParOf" srcId="{732CA058-3469-4941-BBCC-D53A28277AB2}" destId="{85A37C69-8330-4410-9C18-907DF174305A}" srcOrd="0" destOrd="0" presId="urn:microsoft.com/office/officeart/2005/8/layout/hList6"/>
    <dgm:cxn modelId="{D94C3D83-1D49-4721-9636-000CD8BA32BA}" type="presParOf" srcId="{732CA058-3469-4941-BBCC-D53A28277AB2}" destId="{9319E801-3E87-4266-96E2-169D95B0130F}" srcOrd="1" destOrd="0" presId="urn:microsoft.com/office/officeart/2005/8/layout/hList6"/>
    <dgm:cxn modelId="{8986AB08-EA07-4CFB-8102-B272C5D8AA35}" type="presParOf" srcId="{732CA058-3469-4941-BBCC-D53A28277AB2}" destId="{F5EE0326-A1CC-4C72-ABB5-DF884D0AA98E}" srcOrd="2" destOrd="0" presId="urn:microsoft.com/office/officeart/2005/8/layout/hList6"/>
    <dgm:cxn modelId="{FD8A4F94-EEE1-4201-82E7-843BDD50F60F}" type="presParOf" srcId="{732CA058-3469-4941-BBCC-D53A28277AB2}" destId="{991C3ABB-3788-4CFF-8F54-E0C8777DB62C}" srcOrd="3" destOrd="0" presId="urn:microsoft.com/office/officeart/2005/8/layout/hList6"/>
    <dgm:cxn modelId="{E5DF3DA4-4CE9-4968-AF07-FDA7A16389FB}" type="presParOf" srcId="{732CA058-3469-4941-BBCC-D53A28277AB2}" destId="{D8C29098-3E82-450E-8ABF-F5DDB1F74F55}"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633320-D039-46E5-85ED-A61A68EAF280}"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022D470A-7346-4EF4-9D5B-B410D94E2E57}">
      <dgm:prSet phldrT="[Text]"/>
      <dgm:spPr>
        <a:solidFill>
          <a:srgbClr val="CC0000"/>
        </a:solidFill>
      </dgm:spPr>
      <dgm:t>
        <a:bodyPr/>
        <a:lstStyle/>
        <a:p>
          <a:r>
            <a:rPr lang="en-US" dirty="0"/>
            <a:t>Act</a:t>
          </a:r>
        </a:p>
      </dgm:t>
    </dgm:pt>
    <dgm:pt modelId="{ED12A81E-03A8-4051-90C2-0BB21B3A1548}" type="parTrans" cxnId="{5DB728A2-AD46-4CBB-B51B-D84F1641A988}">
      <dgm:prSet/>
      <dgm:spPr/>
      <dgm:t>
        <a:bodyPr/>
        <a:lstStyle/>
        <a:p>
          <a:endParaRPr lang="en-US"/>
        </a:p>
      </dgm:t>
    </dgm:pt>
    <dgm:pt modelId="{3C40038C-601A-4573-8A29-2E981F9D3123}" type="sibTrans" cxnId="{5DB728A2-AD46-4CBB-B51B-D84F1641A988}">
      <dgm:prSet/>
      <dgm:spPr/>
      <dgm:t>
        <a:bodyPr/>
        <a:lstStyle/>
        <a:p>
          <a:endParaRPr lang="en-US"/>
        </a:p>
      </dgm:t>
    </dgm:pt>
    <dgm:pt modelId="{DDB11746-018B-445C-A948-7DB5CE31B15A}">
      <dgm:prSet phldrT="[Text]"/>
      <dgm:spPr>
        <a:ln>
          <a:solidFill>
            <a:schemeClr val="tx1"/>
          </a:solidFill>
        </a:ln>
      </dgm:spPr>
      <dgm:t>
        <a:bodyPr/>
        <a:lstStyle/>
        <a:p>
          <a:r>
            <a:rPr lang="en-US" dirty="0"/>
            <a:t>What changes need to be made to the next cycle?</a:t>
          </a:r>
        </a:p>
      </dgm:t>
    </dgm:pt>
    <dgm:pt modelId="{5079C56B-339C-4AAF-8741-D02C609590EC}" type="parTrans" cxnId="{98BBBF67-2DEB-442D-9D4E-A4CC6093F713}">
      <dgm:prSet/>
      <dgm:spPr/>
      <dgm:t>
        <a:bodyPr/>
        <a:lstStyle/>
        <a:p>
          <a:endParaRPr lang="en-US"/>
        </a:p>
      </dgm:t>
    </dgm:pt>
    <dgm:pt modelId="{E95EFC9C-D682-4778-9A83-8F465B7A00E9}" type="sibTrans" cxnId="{98BBBF67-2DEB-442D-9D4E-A4CC6093F713}">
      <dgm:prSet/>
      <dgm:spPr/>
      <dgm:t>
        <a:bodyPr/>
        <a:lstStyle/>
        <a:p>
          <a:endParaRPr lang="en-US"/>
        </a:p>
      </dgm:t>
    </dgm:pt>
    <dgm:pt modelId="{DE052CFA-2DC7-4F64-A2B9-FD46C99FF040}">
      <dgm:prSet phldrT="[Text]"/>
      <dgm:spPr>
        <a:solidFill>
          <a:srgbClr val="CC0000"/>
        </a:solidFill>
      </dgm:spPr>
      <dgm:t>
        <a:bodyPr/>
        <a:lstStyle/>
        <a:p>
          <a:r>
            <a:rPr lang="en-US" dirty="0"/>
            <a:t>Plan</a:t>
          </a:r>
        </a:p>
      </dgm:t>
    </dgm:pt>
    <dgm:pt modelId="{51314417-A3D3-4EDC-A88F-6AFE3A212BE3}" type="parTrans" cxnId="{9CD24723-D063-4F47-9B8F-8A8A9E561DF7}">
      <dgm:prSet/>
      <dgm:spPr/>
      <dgm:t>
        <a:bodyPr/>
        <a:lstStyle/>
        <a:p>
          <a:endParaRPr lang="en-US"/>
        </a:p>
      </dgm:t>
    </dgm:pt>
    <dgm:pt modelId="{78948702-96A9-40F7-AD1D-E694BD225918}" type="sibTrans" cxnId="{9CD24723-D063-4F47-9B8F-8A8A9E561DF7}">
      <dgm:prSet/>
      <dgm:spPr/>
      <dgm:t>
        <a:bodyPr/>
        <a:lstStyle/>
        <a:p>
          <a:endParaRPr lang="en-US"/>
        </a:p>
      </dgm:t>
    </dgm:pt>
    <dgm:pt modelId="{98284AD9-49B6-4A3C-BA76-4854300201D0}">
      <dgm:prSet phldrT="[Text]" custT="1"/>
      <dgm:spPr>
        <a:ln>
          <a:solidFill>
            <a:schemeClr val="tx1"/>
          </a:solidFill>
        </a:ln>
      </dgm:spPr>
      <dgm:t>
        <a:bodyPr lIns="45720"/>
        <a:lstStyle/>
        <a:p>
          <a:r>
            <a:rPr lang="en-US" sz="1200" dirty="0"/>
            <a:t>Set improvement goals</a:t>
          </a:r>
        </a:p>
      </dgm:t>
    </dgm:pt>
    <dgm:pt modelId="{238DBBCB-2FD5-403E-ABB8-858DF9EF3F3C}" type="parTrans" cxnId="{2CDEDD64-67F3-45E5-9E1B-9996C5B2E147}">
      <dgm:prSet/>
      <dgm:spPr/>
      <dgm:t>
        <a:bodyPr/>
        <a:lstStyle/>
        <a:p>
          <a:endParaRPr lang="en-US"/>
        </a:p>
      </dgm:t>
    </dgm:pt>
    <dgm:pt modelId="{79D9EFFB-8A92-4289-AF11-D42948B9DE0D}" type="sibTrans" cxnId="{2CDEDD64-67F3-45E5-9E1B-9996C5B2E147}">
      <dgm:prSet/>
      <dgm:spPr/>
      <dgm:t>
        <a:bodyPr/>
        <a:lstStyle/>
        <a:p>
          <a:endParaRPr lang="en-US"/>
        </a:p>
      </dgm:t>
    </dgm:pt>
    <dgm:pt modelId="{6742FA2E-4552-457E-9498-1FA58BBDC49E}">
      <dgm:prSet phldrT="[Text]"/>
      <dgm:spPr>
        <a:solidFill>
          <a:srgbClr val="CC0000"/>
        </a:solidFill>
      </dgm:spPr>
      <dgm:t>
        <a:bodyPr/>
        <a:lstStyle/>
        <a:p>
          <a:r>
            <a:rPr lang="en-US" dirty="0"/>
            <a:t>Do</a:t>
          </a:r>
        </a:p>
      </dgm:t>
    </dgm:pt>
    <dgm:pt modelId="{59E56671-B6E7-43D4-BF3E-ECDACBED5B39}" type="parTrans" cxnId="{E6C3189B-2676-429F-AEFB-14C4CA7F700B}">
      <dgm:prSet/>
      <dgm:spPr/>
      <dgm:t>
        <a:bodyPr/>
        <a:lstStyle/>
        <a:p>
          <a:endParaRPr lang="en-US"/>
        </a:p>
      </dgm:t>
    </dgm:pt>
    <dgm:pt modelId="{5B6DAEED-0143-4807-AD3E-22F4898F3EA4}" type="sibTrans" cxnId="{E6C3189B-2676-429F-AEFB-14C4CA7F700B}">
      <dgm:prSet/>
      <dgm:spPr/>
      <dgm:t>
        <a:bodyPr/>
        <a:lstStyle/>
        <a:p>
          <a:endParaRPr lang="en-US"/>
        </a:p>
      </dgm:t>
    </dgm:pt>
    <dgm:pt modelId="{5F319AF9-89F3-47F5-9043-D58B13A9636F}">
      <dgm:prSet phldrT="[Text]" custT="1"/>
      <dgm:spPr>
        <a:ln>
          <a:solidFill>
            <a:schemeClr val="tx1"/>
          </a:solidFill>
        </a:ln>
      </dgm:spPr>
      <dgm:t>
        <a:bodyPr lIns="54864"/>
        <a:lstStyle/>
        <a:p>
          <a:r>
            <a:rPr lang="en-US" sz="1200" dirty="0"/>
            <a:t>Carry out the plan</a:t>
          </a:r>
        </a:p>
      </dgm:t>
    </dgm:pt>
    <dgm:pt modelId="{10F63917-74DB-4325-9540-A806EA4AEC96}" type="parTrans" cxnId="{619B1DBF-CFF2-49D7-A8E1-8EBAD7CAB66B}">
      <dgm:prSet/>
      <dgm:spPr/>
      <dgm:t>
        <a:bodyPr/>
        <a:lstStyle/>
        <a:p>
          <a:endParaRPr lang="en-US"/>
        </a:p>
      </dgm:t>
    </dgm:pt>
    <dgm:pt modelId="{2540A7EC-8F51-4EA4-A3A3-F85CEA3D6360}" type="sibTrans" cxnId="{619B1DBF-CFF2-49D7-A8E1-8EBAD7CAB66B}">
      <dgm:prSet/>
      <dgm:spPr/>
      <dgm:t>
        <a:bodyPr/>
        <a:lstStyle/>
        <a:p>
          <a:endParaRPr lang="en-US"/>
        </a:p>
      </dgm:t>
    </dgm:pt>
    <dgm:pt modelId="{B12326FF-6DC1-475B-B8B9-44F0A93A38BE}">
      <dgm:prSet phldrT="[Text]"/>
      <dgm:spPr>
        <a:solidFill>
          <a:srgbClr val="CC0000"/>
        </a:solidFill>
      </dgm:spPr>
      <dgm:t>
        <a:bodyPr/>
        <a:lstStyle/>
        <a:p>
          <a:r>
            <a:rPr lang="en-US" dirty="0"/>
            <a:t>Study</a:t>
          </a:r>
        </a:p>
      </dgm:t>
    </dgm:pt>
    <dgm:pt modelId="{608DDF22-DF6C-450C-BF6E-319DE8459D39}" type="parTrans" cxnId="{96AEB516-B7D4-467B-B0A4-91C9C1989FFD}">
      <dgm:prSet/>
      <dgm:spPr/>
      <dgm:t>
        <a:bodyPr/>
        <a:lstStyle/>
        <a:p>
          <a:endParaRPr lang="en-US"/>
        </a:p>
      </dgm:t>
    </dgm:pt>
    <dgm:pt modelId="{2286F181-BB6B-4421-9DE3-D98DE1EB0B62}" type="sibTrans" cxnId="{96AEB516-B7D4-467B-B0A4-91C9C1989FFD}">
      <dgm:prSet/>
      <dgm:spPr/>
      <dgm:t>
        <a:bodyPr/>
        <a:lstStyle/>
        <a:p>
          <a:endParaRPr lang="en-US"/>
        </a:p>
      </dgm:t>
    </dgm:pt>
    <dgm:pt modelId="{5BCAC2BC-55F1-4EFB-A604-AFD64656F89E}">
      <dgm:prSet phldrT="[Text]"/>
      <dgm:spPr>
        <a:ln>
          <a:solidFill>
            <a:schemeClr val="tx1"/>
          </a:solidFill>
        </a:ln>
      </dgm:spPr>
      <dgm:t>
        <a:bodyPr/>
        <a:lstStyle/>
        <a:p>
          <a:r>
            <a:rPr lang="en-US" dirty="0"/>
            <a:t>Fully analyze data</a:t>
          </a:r>
        </a:p>
      </dgm:t>
    </dgm:pt>
    <dgm:pt modelId="{38FEE226-223F-449D-8E4B-DD23837D2348}" type="parTrans" cxnId="{10DA018A-DA77-4408-AC1A-F47E9CA34E89}">
      <dgm:prSet/>
      <dgm:spPr/>
      <dgm:t>
        <a:bodyPr/>
        <a:lstStyle/>
        <a:p>
          <a:endParaRPr lang="en-US"/>
        </a:p>
      </dgm:t>
    </dgm:pt>
    <dgm:pt modelId="{AC82BDF5-2740-43E2-B269-EEE17ED09793}" type="sibTrans" cxnId="{10DA018A-DA77-4408-AC1A-F47E9CA34E89}">
      <dgm:prSet/>
      <dgm:spPr/>
      <dgm:t>
        <a:bodyPr/>
        <a:lstStyle/>
        <a:p>
          <a:endParaRPr lang="en-US"/>
        </a:p>
      </dgm:t>
    </dgm:pt>
    <dgm:pt modelId="{C74A9A93-0611-441C-9BC6-C1CD24F656F4}">
      <dgm:prSet phldrT="[Text]" custT="1"/>
      <dgm:spPr>
        <a:ln>
          <a:solidFill>
            <a:schemeClr val="tx1"/>
          </a:solidFill>
        </a:ln>
      </dgm:spPr>
      <dgm:t>
        <a:bodyPr lIns="45720"/>
        <a:lstStyle/>
        <a:p>
          <a:r>
            <a:rPr lang="en-US" sz="1200" dirty="0"/>
            <a:t>Predict what will happen</a:t>
          </a:r>
        </a:p>
      </dgm:t>
    </dgm:pt>
    <dgm:pt modelId="{B57E3CAC-1792-4531-B96D-D14D4F9F9ADD}" type="parTrans" cxnId="{03E7F063-7EDF-4FFF-A697-738F83FAEA25}">
      <dgm:prSet/>
      <dgm:spPr/>
      <dgm:t>
        <a:bodyPr/>
        <a:lstStyle/>
        <a:p>
          <a:endParaRPr lang="en-US"/>
        </a:p>
      </dgm:t>
    </dgm:pt>
    <dgm:pt modelId="{08697A3C-04AA-40A0-8524-A1A4A5A4D6CE}" type="sibTrans" cxnId="{03E7F063-7EDF-4FFF-A697-738F83FAEA25}">
      <dgm:prSet/>
      <dgm:spPr/>
      <dgm:t>
        <a:bodyPr/>
        <a:lstStyle/>
        <a:p>
          <a:endParaRPr lang="en-US"/>
        </a:p>
      </dgm:t>
    </dgm:pt>
    <dgm:pt modelId="{A0443098-A2E1-4203-B06B-3D5AAE9F1431}">
      <dgm:prSet phldrT="[Text]" custT="1"/>
      <dgm:spPr>
        <a:ln>
          <a:solidFill>
            <a:schemeClr val="tx1"/>
          </a:solidFill>
        </a:ln>
      </dgm:spPr>
      <dgm:t>
        <a:bodyPr lIns="45720"/>
        <a:lstStyle/>
        <a:p>
          <a:r>
            <a:rPr lang="en-US" sz="1200" dirty="0"/>
            <a:t>Plan the cycle (who, where, what and how)</a:t>
          </a:r>
        </a:p>
      </dgm:t>
    </dgm:pt>
    <dgm:pt modelId="{4B6A9DC3-1D1A-4F80-A936-0EF94CC39F99}" type="parTrans" cxnId="{BD99F84B-D60E-437B-B6BE-AB4D441CCC87}">
      <dgm:prSet/>
      <dgm:spPr/>
      <dgm:t>
        <a:bodyPr/>
        <a:lstStyle/>
        <a:p>
          <a:endParaRPr lang="en-US"/>
        </a:p>
      </dgm:t>
    </dgm:pt>
    <dgm:pt modelId="{0F0A0E3C-89B0-44F0-836C-2A34A6DFF381}" type="sibTrans" cxnId="{BD99F84B-D60E-437B-B6BE-AB4D441CCC87}">
      <dgm:prSet/>
      <dgm:spPr/>
      <dgm:t>
        <a:bodyPr/>
        <a:lstStyle/>
        <a:p>
          <a:endParaRPr lang="en-US"/>
        </a:p>
      </dgm:t>
    </dgm:pt>
    <dgm:pt modelId="{184BD51A-234F-436F-98DB-2451366CABE0}">
      <dgm:prSet phldrT="[Text]" custT="1"/>
      <dgm:spPr>
        <a:ln>
          <a:solidFill>
            <a:schemeClr val="tx1"/>
          </a:solidFill>
        </a:ln>
      </dgm:spPr>
      <dgm:t>
        <a:bodyPr lIns="45720"/>
        <a:lstStyle/>
        <a:p>
          <a:r>
            <a:rPr lang="en-US" sz="1200" dirty="0"/>
            <a:t>Decide what data to gather</a:t>
          </a:r>
        </a:p>
      </dgm:t>
    </dgm:pt>
    <dgm:pt modelId="{52B7CFA4-059A-452E-900E-5C859FBEF993}" type="parTrans" cxnId="{61B9AB67-D044-4FC3-8FEF-A3E9DA026292}">
      <dgm:prSet/>
      <dgm:spPr/>
      <dgm:t>
        <a:bodyPr/>
        <a:lstStyle/>
        <a:p>
          <a:endParaRPr lang="en-US"/>
        </a:p>
      </dgm:t>
    </dgm:pt>
    <dgm:pt modelId="{5150D778-A4B8-4F0B-AF28-88A1966BF13A}" type="sibTrans" cxnId="{61B9AB67-D044-4FC3-8FEF-A3E9DA026292}">
      <dgm:prSet/>
      <dgm:spPr/>
      <dgm:t>
        <a:bodyPr/>
        <a:lstStyle/>
        <a:p>
          <a:endParaRPr lang="en-US"/>
        </a:p>
      </dgm:t>
    </dgm:pt>
    <dgm:pt modelId="{5526CE4F-F677-4B8A-AEC4-CD0D5A3721FD}">
      <dgm:prSet phldrT="[Text]" custT="1"/>
      <dgm:spPr>
        <a:ln>
          <a:solidFill>
            <a:schemeClr val="tx1"/>
          </a:solidFill>
        </a:ln>
      </dgm:spPr>
      <dgm:t>
        <a:bodyPr lIns="54864"/>
        <a:lstStyle/>
        <a:p>
          <a:r>
            <a:rPr lang="en-US" sz="1200" dirty="0"/>
            <a:t>Document any observations and problems encountered</a:t>
          </a:r>
        </a:p>
      </dgm:t>
    </dgm:pt>
    <dgm:pt modelId="{7E30B702-15FC-468E-A869-92A01E08852F}" type="parTrans" cxnId="{A9A77357-ACE5-4140-9515-5BBEA6045698}">
      <dgm:prSet/>
      <dgm:spPr/>
      <dgm:t>
        <a:bodyPr/>
        <a:lstStyle/>
        <a:p>
          <a:endParaRPr lang="en-US"/>
        </a:p>
      </dgm:t>
    </dgm:pt>
    <dgm:pt modelId="{B3B00EA8-CD91-4C9F-A328-553A7F15A9EE}" type="sibTrans" cxnId="{A9A77357-ACE5-4140-9515-5BBEA6045698}">
      <dgm:prSet/>
      <dgm:spPr/>
      <dgm:t>
        <a:bodyPr/>
        <a:lstStyle/>
        <a:p>
          <a:endParaRPr lang="en-US"/>
        </a:p>
      </dgm:t>
    </dgm:pt>
    <dgm:pt modelId="{BA8CBD40-E977-47D9-AC5D-5AD07AD4165D}">
      <dgm:prSet phldrT="[Text]" custT="1"/>
      <dgm:spPr>
        <a:ln>
          <a:solidFill>
            <a:schemeClr val="tx1"/>
          </a:solidFill>
        </a:ln>
      </dgm:spPr>
      <dgm:t>
        <a:bodyPr lIns="54864"/>
        <a:lstStyle/>
        <a:p>
          <a:r>
            <a:rPr lang="en-US" sz="1200" dirty="0"/>
            <a:t>Gather Data</a:t>
          </a:r>
        </a:p>
      </dgm:t>
    </dgm:pt>
    <dgm:pt modelId="{4B3F1168-81C1-4009-8F95-CCF762B60C96}" type="parTrans" cxnId="{947F4BD6-50BD-4EB6-A171-60E3FDC230C5}">
      <dgm:prSet/>
      <dgm:spPr/>
      <dgm:t>
        <a:bodyPr/>
        <a:lstStyle/>
        <a:p>
          <a:endParaRPr lang="en-US"/>
        </a:p>
      </dgm:t>
    </dgm:pt>
    <dgm:pt modelId="{75E13CA3-F4D4-4871-90F4-34FAF1333F87}" type="sibTrans" cxnId="{947F4BD6-50BD-4EB6-A171-60E3FDC230C5}">
      <dgm:prSet/>
      <dgm:spPr/>
      <dgm:t>
        <a:bodyPr/>
        <a:lstStyle/>
        <a:p>
          <a:endParaRPr lang="en-US"/>
        </a:p>
      </dgm:t>
    </dgm:pt>
    <dgm:pt modelId="{5728006E-CCB4-41BC-BFF8-A6B507066E07}">
      <dgm:prSet phldrT="[Text]"/>
      <dgm:spPr>
        <a:ln>
          <a:solidFill>
            <a:schemeClr val="tx1"/>
          </a:solidFill>
        </a:ln>
      </dgm:spPr>
      <dgm:t>
        <a:bodyPr/>
        <a:lstStyle/>
        <a:p>
          <a:r>
            <a:rPr lang="en-US" dirty="0"/>
            <a:t>Compare data to predictions</a:t>
          </a:r>
        </a:p>
      </dgm:t>
    </dgm:pt>
    <dgm:pt modelId="{7953CE4F-586D-43C9-8F47-A714751A7269}" type="parTrans" cxnId="{7FEFCD7A-8B3F-4031-8BF6-13CAA2D23E01}">
      <dgm:prSet/>
      <dgm:spPr/>
      <dgm:t>
        <a:bodyPr/>
        <a:lstStyle/>
        <a:p>
          <a:endParaRPr lang="en-US"/>
        </a:p>
      </dgm:t>
    </dgm:pt>
    <dgm:pt modelId="{8CF28B77-15CD-4070-B684-6973AB971AC7}" type="sibTrans" cxnId="{7FEFCD7A-8B3F-4031-8BF6-13CAA2D23E01}">
      <dgm:prSet/>
      <dgm:spPr/>
      <dgm:t>
        <a:bodyPr/>
        <a:lstStyle/>
        <a:p>
          <a:endParaRPr lang="en-US"/>
        </a:p>
      </dgm:t>
    </dgm:pt>
    <dgm:pt modelId="{052466EA-822E-406E-87EF-9FB7CD8E787D}">
      <dgm:prSet phldrT="[Text]"/>
      <dgm:spPr>
        <a:ln>
          <a:solidFill>
            <a:schemeClr val="tx1"/>
          </a:solidFill>
        </a:ln>
      </dgm:spPr>
      <dgm:t>
        <a:bodyPr/>
        <a:lstStyle/>
        <a:p>
          <a:r>
            <a:rPr lang="en-US" dirty="0"/>
            <a:t>Examine Learning</a:t>
          </a:r>
        </a:p>
      </dgm:t>
    </dgm:pt>
    <dgm:pt modelId="{B807C538-B591-4980-8B3D-43C577EBB48D}" type="parTrans" cxnId="{A4F55308-AEC8-4327-AECF-7CEC9B06B2D7}">
      <dgm:prSet/>
      <dgm:spPr/>
      <dgm:t>
        <a:bodyPr/>
        <a:lstStyle/>
        <a:p>
          <a:endParaRPr lang="en-US"/>
        </a:p>
      </dgm:t>
    </dgm:pt>
    <dgm:pt modelId="{F5097792-214E-4826-AC08-2CE4B629419D}" type="sibTrans" cxnId="{A4F55308-AEC8-4327-AECF-7CEC9B06B2D7}">
      <dgm:prSet/>
      <dgm:spPr/>
      <dgm:t>
        <a:bodyPr/>
        <a:lstStyle/>
        <a:p>
          <a:endParaRPr lang="en-US"/>
        </a:p>
      </dgm:t>
    </dgm:pt>
    <dgm:pt modelId="{553A963F-7D28-4B5B-95ED-23BE9FD79104}">
      <dgm:prSet phldrT="[Text]"/>
      <dgm:spPr>
        <a:ln>
          <a:solidFill>
            <a:schemeClr val="tx1"/>
          </a:solidFill>
        </a:ln>
      </dgm:spPr>
      <dgm:t>
        <a:bodyPr/>
        <a:lstStyle/>
        <a:p>
          <a:r>
            <a:rPr lang="en-US" dirty="0"/>
            <a:t>If no changes, roll out the improvement</a:t>
          </a:r>
        </a:p>
      </dgm:t>
    </dgm:pt>
    <dgm:pt modelId="{4097952D-1541-409F-9DC1-B7E729038486}" type="parTrans" cxnId="{1443FA24-FF0A-497B-AC30-D3E7EB60E2F5}">
      <dgm:prSet/>
      <dgm:spPr/>
      <dgm:t>
        <a:bodyPr/>
        <a:lstStyle/>
        <a:p>
          <a:endParaRPr lang="en-US"/>
        </a:p>
      </dgm:t>
    </dgm:pt>
    <dgm:pt modelId="{5C65D464-A2FD-41F5-B0F3-51E76C74419A}" type="sibTrans" cxnId="{1443FA24-FF0A-497B-AC30-D3E7EB60E2F5}">
      <dgm:prSet/>
      <dgm:spPr/>
      <dgm:t>
        <a:bodyPr/>
        <a:lstStyle/>
        <a:p>
          <a:endParaRPr lang="en-US"/>
        </a:p>
      </dgm:t>
    </dgm:pt>
    <dgm:pt modelId="{F26CBA8C-0494-4673-B28B-E30E06EB581A}" type="pres">
      <dgm:prSet presAssocID="{E9633320-D039-46E5-85ED-A61A68EAF280}" presName="cycleMatrixDiagram" presStyleCnt="0">
        <dgm:presLayoutVars>
          <dgm:chMax val="1"/>
          <dgm:dir/>
          <dgm:animLvl val="lvl"/>
          <dgm:resizeHandles val="exact"/>
        </dgm:presLayoutVars>
      </dgm:prSet>
      <dgm:spPr/>
    </dgm:pt>
    <dgm:pt modelId="{CB513F7E-6586-482C-B3C1-0F361C9AFEF3}" type="pres">
      <dgm:prSet presAssocID="{E9633320-D039-46E5-85ED-A61A68EAF280}" presName="children" presStyleCnt="0"/>
      <dgm:spPr/>
    </dgm:pt>
    <dgm:pt modelId="{9354F303-31B7-4EBB-A0B7-08B0F5CC4F80}" type="pres">
      <dgm:prSet presAssocID="{E9633320-D039-46E5-85ED-A61A68EAF280}" presName="child1group" presStyleCnt="0"/>
      <dgm:spPr/>
    </dgm:pt>
    <dgm:pt modelId="{0D276066-091C-484A-A412-512F874F22C6}" type="pres">
      <dgm:prSet presAssocID="{E9633320-D039-46E5-85ED-A61A68EAF280}" presName="child1" presStyleLbl="bgAcc1" presStyleIdx="0" presStyleCnt="4" custScaleX="142732" custLinFactNeighborX="-22305" custLinFactNeighborY="254"/>
      <dgm:spPr/>
    </dgm:pt>
    <dgm:pt modelId="{71269E3B-7CFB-4C48-9F96-09398AD22BCE}" type="pres">
      <dgm:prSet presAssocID="{E9633320-D039-46E5-85ED-A61A68EAF280}" presName="child1Text" presStyleLbl="bgAcc1" presStyleIdx="0" presStyleCnt="4">
        <dgm:presLayoutVars>
          <dgm:bulletEnabled val="1"/>
        </dgm:presLayoutVars>
      </dgm:prSet>
      <dgm:spPr/>
    </dgm:pt>
    <dgm:pt modelId="{CFD63348-6D64-45EA-B726-8DD512F1E310}" type="pres">
      <dgm:prSet presAssocID="{E9633320-D039-46E5-85ED-A61A68EAF280}" presName="child2group" presStyleCnt="0"/>
      <dgm:spPr/>
    </dgm:pt>
    <dgm:pt modelId="{C37BAFE8-3815-41FC-BC1D-EDF72573A61F}" type="pres">
      <dgm:prSet presAssocID="{E9633320-D039-46E5-85ED-A61A68EAF280}" presName="child2" presStyleLbl="bgAcc1" presStyleIdx="1" presStyleCnt="4" custScaleX="141483" custLinFactNeighborX="25815" custLinFactNeighborY="254"/>
      <dgm:spPr/>
    </dgm:pt>
    <dgm:pt modelId="{4CFFD224-89B6-4080-A2DF-CF13E5CEBBA4}" type="pres">
      <dgm:prSet presAssocID="{E9633320-D039-46E5-85ED-A61A68EAF280}" presName="child2Text" presStyleLbl="bgAcc1" presStyleIdx="1" presStyleCnt="4">
        <dgm:presLayoutVars>
          <dgm:bulletEnabled val="1"/>
        </dgm:presLayoutVars>
      </dgm:prSet>
      <dgm:spPr/>
    </dgm:pt>
    <dgm:pt modelId="{EBF8B90D-603F-462C-AB65-CF5055E7967F}" type="pres">
      <dgm:prSet presAssocID="{E9633320-D039-46E5-85ED-A61A68EAF280}" presName="child3group" presStyleCnt="0"/>
      <dgm:spPr/>
    </dgm:pt>
    <dgm:pt modelId="{FA5F37B8-D07A-4B73-8DA8-8235FFA3B2E6}" type="pres">
      <dgm:prSet presAssocID="{E9633320-D039-46E5-85ED-A61A68EAF280}" presName="child3" presStyleLbl="bgAcc1" presStyleIdx="2" presStyleCnt="4" custScaleX="142812" custLinFactNeighborX="20443" custLinFactNeighborY="-3385"/>
      <dgm:spPr/>
    </dgm:pt>
    <dgm:pt modelId="{437D75B2-E481-4898-906D-6E2367A2FF3A}" type="pres">
      <dgm:prSet presAssocID="{E9633320-D039-46E5-85ED-A61A68EAF280}" presName="child3Text" presStyleLbl="bgAcc1" presStyleIdx="2" presStyleCnt="4">
        <dgm:presLayoutVars>
          <dgm:bulletEnabled val="1"/>
        </dgm:presLayoutVars>
      </dgm:prSet>
      <dgm:spPr/>
    </dgm:pt>
    <dgm:pt modelId="{3877F1D2-D33E-45D7-887B-F1AC5C192C85}" type="pres">
      <dgm:prSet presAssocID="{E9633320-D039-46E5-85ED-A61A68EAF280}" presName="child4group" presStyleCnt="0"/>
      <dgm:spPr/>
    </dgm:pt>
    <dgm:pt modelId="{518EA3E0-2079-4A32-A8BD-57CC85323CCB}" type="pres">
      <dgm:prSet presAssocID="{E9633320-D039-46E5-85ED-A61A68EAF280}" presName="child4" presStyleLbl="bgAcc1" presStyleIdx="3" presStyleCnt="4" custScaleX="143358" custLinFactNeighborX="-21992" custLinFactNeighborY="-3385"/>
      <dgm:spPr/>
    </dgm:pt>
    <dgm:pt modelId="{74A4E036-E610-4556-A346-84144C9F09A4}" type="pres">
      <dgm:prSet presAssocID="{E9633320-D039-46E5-85ED-A61A68EAF280}" presName="child4Text" presStyleLbl="bgAcc1" presStyleIdx="3" presStyleCnt="4">
        <dgm:presLayoutVars>
          <dgm:bulletEnabled val="1"/>
        </dgm:presLayoutVars>
      </dgm:prSet>
      <dgm:spPr/>
    </dgm:pt>
    <dgm:pt modelId="{AD34D608-369B-4AFB-89F6-49DA7E3CA845}" type="pres">
      <dgm:prSet presAssocID="{E9633320-D039-46E5-85ED-A61A68EAF280}" presName="childPlaceholder" presStyleCnt="0"/>
      <dgm:spPr/>
    </dgm:pt>
    <dgm:pt modelId="{493431BE-E8C0-430F-9973-6FFA1597ED29}" type="pres">
      <dgm:prSet presAssocID="{E9633320-D039-46E5-85ED-A61A68EAF280}" presName="circle" presStyleCnt="0"/>
      <dgm:spPr/>
    </dgm:pt>
    <dgm:pt modelId="{F7E62458-E2EB-4BDE-AA59-F863CB6DB104}" type="pres">
      <dgm:prSet presAssocID="{E9633320-D039-46E5-85ED-A61A68EAF280}" presName="quadrant1" presStyleLbl="node1" presStyleIdx="0" presStyleCnt="4">
        <dgm:presLayoutVars>
          <dgm:chMax val="1"/>
          <dgm:bulletEnabled val="1"/>
        </dgm:presLayoutVars>
      </dgm:prSet>
      <dgm:spPr/>
    </dgm:pt>
    <dgm:pt modelId="{AB0ADD89-42EB-45B5-A8FF-6A6E5063DF4E}" type="pres">
      <dgm:prSet presAssocID="{E9633320-D039-46E5-85ED-A61A68EAF280}" presName="quadrant2" presStyleLbl="node1" presStyleIdx="1" presStyleCnt="4">
        <dgm:presLayoutVars>
          <dgm:chMax val="1"/>
          <dgm:bulletEnabled val="1"/>
        </dgm:presLayoutVars>
      </dgm:prSet>
      <dgm:spPr/>
    </dgm:pt>
    <dgm:pt modelId="{2DBB8BDC-2479-49F3-8121-D04489941254}" type="pres">
      <dgm:prSet presAssocID="{E9633320-D039-46E5-85ED-A61A68EAF280}" presName="quadrant3" presStyleLbl="node1" presStyleIdx="2" presStyleCnt="4">
        <dgm:presLayoutVars>
          <dgm:chMax val="1"/>
          <dgm:bulletEnabled val="1"/>
        </dgm:presLayoutVars>
      </dgm:prSet>
      <dgm:spPr/>
    </dgm:pt>
    <dgm:pt modelId="{335BA86E-FA15-4133-964F-D2F96EB05C47}" type="pres">
      <dgm:prSet presAssocID="{E9633320-D039-46E5-85ED-A61A68EAF280}" presName="quadrant4" presStyleLbl="node1" presStyleIdx="3" presStyleCnt="4">
        <dgm:presLayoutVars>
          <dgm:chMax val="1"/>
          <dgm:bulletEnabled val="1"/>
        </dgm:presLayoutVars>
      </dgm:prSet>
      <dgm:spPr/>
    </dgm:pt>
    <dgm:pt modelId="{549E33E1-1956-4683-AD16-4E52D7AB944B}" type="pres">
      <dgm:prSet presAssocID="{E9633320-D039-46E5-85ED-A61A68EAF280}" presName="quadrantPlaceholder" presStyleCnt="0"/>
      <dgm:spPr/>
    </dgm:pt>
    <dgm:pt modelId="{2BD2DB5E-DEB5-4C5E-A77B-09466B495E3B}" type="pres">
      <dgm:prSet presAssocID="{E9633320-D039-46E5-85ED-A61A68EAF280}" presName="center1" presStyleLbl="fgShp" presStyleIdx="0" presStyleCnt="2"/>
      <dgm:spPr>
        <a:solidFill>
          <a:schemeClr val="tx1"/>
        </a:solidFill>
      </dgm:spPr>
    </dgm:pt>
    <dgm:pt modelId="{69471979-A5C2-4B22-9DC6-2B8D19E380F0}" type="pres">
      <dgm:prSet presAssocID="{E9633320-D039-46E5-85ED-A61A68EAF280}" presName="center2" presStyleLbl="fgShp" presStyleIdx="1" presStyleCnt="2"/>
      <dgm:spPr>
        <a:solidFill>
          <a:schemeClr val="tx1"/>
        </a:solidFill>
      </dgm:spPr>
    </dgm:pt>
  </dgm:ptLst>
  <dgm:cxnLst>
    <dgm:cxn modelId="{A4F55308-AEC8-4327-AECF-7CEC9B06B2D7}" srcId="{B12326FF-6DC1-475B-B8B9-44F0A93A38BE}" destId="{052466EA-822E-406E-87EF-9FB7CD8E787D}" srcOrd="2" destOrd="0" parTransId="{B807C538-B591-4980-8B3D-43C577EBB48D}" sibTransId="{F5097792-214E-4826-AC08-2CE4B629419D}"/>
    <dgm:cxn modelId="{7D0FD609-9DA7-44AE-9560-D8888A7BEF24}" type="presOf" srcId="{C74A9A93-0611-441C-9BC6-C1CD24F656F4}" destId="{4CFFD224-89B6-4080-A2DF-CF13E5CEBBA4}" srcOrd="1" destOrd="1" presId="urn:microsoft.com/office/officeart/2005/8/layout/cycle4"/>
    <dgm:cxn modelId="{96AEB516-B7D4-467B-B0A4-91C9C1989FFD}" srcId="{E9633320-D039-46E5-85ED-A61A68EAF280}" destId="{B12326FF-6DC1-475B-B8B9-44F0A93A38BE}" srcOrd="3" destOrd="0" parTransId="{608DDF22-DF6C-450C-BF6E-319DE8459D39}" sibTransId="{2286F181-BB6B-4421-9DE3-D98DE1EB0B62}"/>
    <dgm:cxn modelId="{B0615C1F-41D7-4670-A543-E4C6025F1D7C}" type="presOf" srcId="{BA8CBD40-E977-47D9-AC5D-5AD07AD4165D}" destId="{FA5F37B8-D07A-4B73-8DA8-8235FFA3B2E6}" srcOrd="0" destOrd="2" presId="urn:microsoft.com/office/officeart/2005/8/layout/cycle4"/>
    <dgm:cxn modelId="{9CD24723-D063-4F47-9B8F-8A8A9E561DF7}" srcId="{E9633320-D039-46E5-85ED-A61A68EAF280}" destId="{DE052CFA-2DC7-4F64-A2B9-FD46C99FF040}" srcOrd="1" destOrd="0" parTransId="{51314417-A3D3-4EDC-A88F-6AFE3A212BE3}" sibTransId="{78948702-96A9-40F7-AD1D-E694BD225918}"/>
    <dgm:cxn modelId="{1443FA24-FF0A-497B-AC30-D3E7EB60E2F5}" srcId="{022D470A-7346-4EF4-9D5B-B410D94E2E57}" destId="{553A963F-7D28-4B5B-95ED-23BE9FD79104}" srcOrd="1" destOrd="0" parTransId="{4097952D-1541-409F-9DC1-B7E729038486}" sibTransId="{5C65D464-A2FD-41F5-B0F3-51E76C74419A}"/>
    <dgm:cxn modelId="{E08A0E27-A22C-425A-A072-DA9227F97A2E}" type="presOf" srcId="{5728006E-CCB4-41BC-BFF8-A6B507066E07}" destId="{74A4E036-E610-4556-A346-84144C9F09A4}" srcOrd="1" destOrd="1" presId="urn:microsoft.com/office/officeart/2005/8/layout/cycle4"/>
    <dgm:cxn modelId="{9484F929-04A3-417E-ADB8-2645B921422D}" type="presOf" srcId="{E9633320-D039-46E5-85ED-A61A68EAF280}" destId="{F26CBA8C-0494-4673-B28B-E30E06EB581A}" srcOrd="0" destOrd="0" presId="urn:microsoft.com/office/officeart/2005/8/layout/cycle4"/>
    <dgm:cxn modelId="{B7A2B52B-99A0-49BD-BE17-A419708E2524}" type="presOf" srcId="{5F319AF9-89F3-47F5-9043-D58B13A9636F}" destId="{FA5F37B8-D07A-4B73-8DA8-8235FFA3B2E6}" srcOrd="0" destOrd="0" presId="urn:microsoft.com/office/officeart/2005/8/layout/cycle4"/>
    <dgm:cxn modelId="{5B564830-536D-4884-899B-6A6D04DFD6C2}" type="presOf" srcId="{022D470A-7346-4EF4-9D5B-B410D94E2E57}" destId="{F7E62458-E2EB-4BDE-AA59-F863CB6DB104}" srcOrd="0" destOrd="0" presId="urn:microsoft.com/office/officeart/2005/8/layout/cycle4"/>
    <dgm:cxn modelId="{51F44333-19BD-43A8-9FE0-1B05166D7151}" type="presOf" srcId="{184BD51A-234F-436F-98DB-2451366CABE0}" destId="{4CFFD224-89B6-4080-A2DF-CF13E5CEBBA4}" srcOrd="1" destOrd="3" presId="urn:microsoft.com/office/officeart/2005/8/layout/cycle4"/>
    <dgm:cxn modelId="{9D216835-67F5-485B-BD29-04B67D62B6EB}" type="presOf" srcId="{DE052CFA-2DC7-4F64-A2B9-FD46C99FF040}" destId="{AB0ADD89-42EB-45B5-A8FF-6A6E5063DF4E}" srcOrd="0" destOrd="0" presId="urn:microsoft.com/office/officeart/2005/8/layout/cycle4"/>
    <dgm:cxn modelId="{03E7F063-7EDF-4FFF-A697-738F83FAEA25}" srcId="{DE052CFA-2DC7-4F64-A2B9-FD46C99FF040}" destId="{C74A9A93-0611-441C-9BC6-C1CD24F656F4}" srcOrd="1" destOrd="0" parTransId="{B57E3CAC-1792-4531-B96D-D14D4F9F9ADD}" sibTransId="{08697A3C-04AA-40A0-8524-A1A4A5A4D6CE}"/>
    <dgm:cxn modelId="{2CDEDD64-67F3-45E5-9E1B-9996C5B2E147}" srcId="{DE052CFA-2DC7-4F64-A2B9-FD46C99FF040}" destId="{98284AD9-49B6-4A3C-BA76-4854300201D0}" srcOrd="0" destOrd="0" parTransId="{238DBBCB-2FD5-403E-ABB8-858DF9EF3F3C}" sibTransId="{79D9EFFB-8A92-4289-AF11-D42948B9DE0D}"/>
    <dgm:cxn modelId="{375BE064-90D3-414E-944F-2120B72557C0}" type="presOf" srcId="{98284AD9-49B6-4A3C-BA76-4854300201D0}" destId="{C37BAFE8-3815-41FC-BC1D-EDF72573A61F}" srcOrd="0" destOrd="0" presId="urn:microsoft.com/office/officeart/2005/8/layout/cycle4"/>
    <dgm:cxn modelId="{61B9AB67-D044-4FC3-8FEF-A3E9DA026292}" srcId="{DE052CFA-2DC7-4F64-A2B9-FD46C99FF040}" destId="{184BD51A-234F-436F-98DB-2451366CABE0}" srcOrd="3" destOrd="0" parTransId="{52B7CFA4-059A-452E-900E-5C859FBEF993}" sibTransId="{5150D778-A4B8-4F0B-AF28-88A1966BF13A}"/>
    <dgm:cxn modelId="{98BBBF67-2DEB-442D-9D4E-A4CC6093F713}" srcId="{022D470A-7346-4EF4-9D5B-B410D94E2E57}" destId="{DDB11746-018B-445C-A948-7DB5CE31B15A}" srcOrd="0" destOrd="0" parTransId="{5079C56B-339C-4AAF-8741-D02C609590EC}" sibTransId="{E95EFC9C-D682-4778-9A83-8F465B7A00E9}"/>
    <dgm:cxn modelId="{78499168-E00F-4A68-B065-120B5537D727}" type="presOf" srcId="{BA8CBD40-E977-47D9-AC5D-5AD07AD4165D}" destId="{437D75B2-E481-4898-906D-6E2367A2FF3A}" srcOrd="1" destOrd="2" presId="urn:microsoft.com/office/officeart/2005/8/layout/cycle4"/>
    <dgm:cxn modelId="{E49D974B-5C0E-49E7-9577-8815ED4F85B1}" type="presOf" srcId="{5526CE4F-F677-4B8A-AEC4-CD0D5A3721FD}" destId="{437D75B2-E481-4898-906D-6E2367A2FF3A}" srcOrd="1" destOrd="1" presId="urn:microsoft.com/office/officeart/2005/8/layout/cycle4"/>
    <dgm:cxn modelId="{BD99F84B-D60E-437B-B6BE-AB4D441CCC87}" srcId="{DE052CFA-2DC7-4F64-A2B9-FD46C99FF040}" destId="{A0443098-A2E1-4203-B06B-3D5AAE9F1431}" srcOrd="2" destOrd="0" parTransId="{4B6A9DC3-1D1A-4F80-A936-0EF94CC39F99}" sibTransId="{0F0A0E3C-89B0-44F0-836C-2A34A6DFF381}"/>
    <dgm:cxn modelId="{0495E26C-7911-4091-9215-5748731DF229}" type="presOf" srcId="{DDB11746-018B-445C-A948-7DB5CE31B15A}" destId="{0D276066-091C-484A-A412-512F874F22C6}" srcOrd="0" destOrd="0" presId="urn:microsoft.com/office/officeart/2005/8/layout/cycle4"/>
    <dgm:cxn modelId="{5CE42370-6B86-42B5-A602-4FB95B832043}" type="presOf" srcId="{5728006E-CCB4-41BC-BFF8-A6B507066E07}" destId="{518EA3E0-2079-4A32-A8BD-57CC85323CCB}" srcOrd="0" destOrd="1" presId="urn:microsoft.com/office/officeart/2005/8/layout/cycle4"/>
    <dgm:cxn modelId="{8365EC76-74FB-4F82-ADC4-E1A63A50F7CE}" type="presOf" srcId="{A0443098-A2E1-4203-B06B-3D5AAE9F1431}" destId="{C37BAFE8-3815-41FC-BC1D-EDF72573A61F}" srcOrd="0" destOrd="2" presId="urn:microsoft.com/office/officeart/2005/8/layout/cycle4"/>
    <dgm:cxn modelId="{A9A77357-ACE5-4140-9515-5BBEA6045698}" srcId="{6742FA2E-4552-457E-9498-1FA58BBDC49E}" destId="{5526CE4F-F677-4B8A-AEC4-CD0D5A3721FD}" srcOrd="1" destOrd="0" parTransId="{7E30B702-15FC-468E-A869-92A01E08852F}" sibTransId="{B3B00EA8-CD91-4C9F-A328-553A7F15A9EE}"/>
    <dgm:cxn modelId="{8BA2D759-009E-4598-BEB2-757DD9DA2DBA}" type="presOf" srcId="{98284AD9-49B6-4A3C-BA76-4854300201D0}" destId="{4CFFD224-89B6-4080-A2DF-CF13E5CEBBA4}" srcOrd="1" destOrd="0" presId="urn:microsoft.com/office/officeart/2005/8/layout/cycle4"/>
    <dgm:cxn modelId="{7FEFCD7A-8B3F-4031-8BF6-13CAA2D23E01}" srcId="{B12326FF-6DC1-475B-B8B9-44F0A93A38BE}" destId="{5728006E-CCB4-41BC-BFF8-A6B507066E07}" srcOrd="1" destOrd="0" parTransId="{7953CE4F-586D-43C9-8F47-A714751A7269}" sibTransId="{8CF28B77-15CD-4070-B684-6973AB971AC7}"/>
    <dgm:cxn modelId="{955BD97B-17EA-4652-8D7E-CB4BD977762D}" type="presOf" srcId="{B12326FF-6DC1-475B-B8B9-44F0A93A38BE}" destId="{335BA86E-FA15-4133-964F-D2F96EB05C47}" srcOrd="0" destOrd="0" presId="urn:microsoft.com/office/officeart/2005/8/layout/cycle4"/>
    <dgm:cxn modelId="{C2D61F7D-EE9A-44E3-B0C7-8B7F39822017}" type="presOf" srcId="{A0443098-A2E1-4203-B06B-3D5AAE9F1431}" destId="{4CFFD224-89B6-4080-A2DF-CF13E5CEBBA4}" srcOrd="1" destOrd="2" presId="urn:microsoft.com/office/officeart/2005/8/layout/cycle4"/>
    <dgm:cxn modelId="{B134317D-95D8-4AE1-BCF1-1F5E347F071C}" type="presOf" srcId="{553A963F-7D28-4B5B-95ED-23BE9FD79104}" destId="{71269E3B-7CFB-4C48-9F96-09398AD22BCE}" srcOrd="1" destOrd="1" presId="urn:microsoft.com/office/officeart/2005/8/layout/cycle4"/>
    <dgm:cxn modelId="{10DA018A-DA77-4408-AC1A-F47E9CA34E89}" srcId="{B12326FF-6DC1-475B-B8B9-44F0A93A38BE}" destId="{5BCAC2BC-55F1-4EFB-A604-AFD64656F89E}" srcOrd="0" destOrd="0" parTransId="{38FEE226-223F-449D-8E4B-DD23837D2348}" sibTransId="{AC82BDF5-2740-43E2-B269-EEE17ED09793}"/>
    <dgm:cxn modelId="{C9CCA58B-4D66-4868-81D6-3B490270C476}" type="presOf" srcId="{5BCAC2BC-55F1-4EFB-A604-AFD64656F89E}" destId="{74A4E036-E610-4556-A346-84144C9F09A4}" srcOrd="1" destOrd="0" presId="urn:microsoft.com/office/officeart/2005/8/layout/cycle4"/>
    <dgm:cxn modelId="{46EDD798-13D0-4BAE-8ABD-EB94BFF49C5D}" type="presOf" srcId="{6742FA2E-4552-457E-9498-1FA58BBDC49E}" destId="{2DBB8BDC-2479-49F3-8121-D04489941254}" srcOrd="0" destOrd="0" presId="urn:microsoft.com/office/officeart/2005/8/layout/cycle4"/>
    <dgm:cxn modelId="{E6C3189B-2676-429F-AEFB-14C4CA7F700B}" srcId="{E9633320-D039-46E5-85ED-A61A68EAF280}" destId="{6742FA2E-4552-457E-9498-1FA58BBDC49E}" srcOrd="2" destOrd="0" parTransId="{59E56671-B6E7-43D4-BF3E-ECDACBED5B39}" sibTransId="{5B6DAEED-0143-4807-AD3E-22F4898F3EA4}"/>
    <dgm:cxn modelId="{32D000A2-151F-4CF8-B901-5F4B09C0E34C}" type="presOf" srcId="{5526CE4F-F677-4B8A-AEC4-CD0D5A3721FD}" destId="{FA5F37B8-D07A-4B73-8DA8-8235FFA3B2E6}" srcOrd="0" destOrd="1" presId="urn:microsoft.com/office/officeart/2005/8/layout/cycle4"/>
    <dgm:cxn modelId="{5DB728A2-AD46-4CBB-B51B-D84F1641A988}" srcId="{E9633320-D039-46E5-85ED-A61A68EAF280}" destId="{022D470A-7346-4EF4-9D5B-B410D94E2E57}" srcOrd="0" destOrd="0" parTransId="{ED12A81E-03A8-4051-90C2-0BB21B3A1548}" sibTransId="{3C40038C-601A-4573-8A29-2E981F9D3123}"/>
    <dgm:cxn modelId="{BA79EBAB-E0A7-46E7-9C33-0A2703C9DD99}" type="presOf" srcId="{DDB11746-018B-445C-A948-7DB5CE31B15A}" destId="{71269E3B-7CFB-4C48-9F96-09398AD22BCE}" srcOrd="1" destOrd="0" presId="urn:microsoft.com/office/officeart/2005/8/layout/cycle4"/>
    <dgm:cxn modelId="{E5AEA8AF-4741-4F8B-9EC3-D31F667AD8FA}" type="presOf" srcId="{052466EA-822E-406E-87EF-9FB7CD8E787D}" destId="{518EA3E0-2079-4A32-A8BD-57CC85323CCB}" srcOrd="0" destOrd="2" presId="urn:microsoft.com/office/officeart/2005/8/layout/cycle4"/>
    <dgm:cxn modelId="{CCDA74B3-C761-453F-984C-E83C8BFE4A12}" type="presOf" srcId="{553A963F-7D28-4B5B-95ED-23BE9FD79104}" destId="{0D276066-091C-484A-A412-512F874F22C6}" srcOrd="0" destOrd="1" presId="urn:microsoft.com/office/officeart/2005/8/layout/cycle4"/>
    <dgm:cxn modelId="{619B1DBF-CFF2-49D7-A8E1-8EBAD7CAB66B}" srcId="{6742FA2E-4552-457E-9498-1FA58BBDC49E}" destId="{5F319AF9-89F3-47F5-9043-D58B13A9636F}" srcOrd="0" destOrd="0" parTransId="{10F63917-74DB-4325-9540-A806EA4AEC96}" sibTransId="{2540A7EC-8F51-4EA4-A3A3-F85CEA3D6360}"/>
    <dgm:cxn modelId="{168BC2D3-5071-4503-8E63-809FDE119143}" type="presOf" srcId="{C74A9A93-0611-441C-9BC6-C1CD24F656F4}" destId="{C37BAFE8-3815-41FC-BC1D-EDF72573A61F}" srcOrd="0" destOrd="1" presId="urn:microsoft.com/office/officeart/2005/8/layout/cycle4"/>
    <dgm:cxn modelId="{947F4BD6-50BD-4EB6-A171-60E3FDC230C5}" srcId="{6742FA2E-4552-457E-9498-1FA58BBDC49E}" destId="{BA8CBD40-E977-47D9-AC5D-5AD07AD4165D}" srcOrd="2" destOrd="0" parTransId="{4B3F1168-81C1-4009-8F95-CCF762B60C96}" sibTransId="{75E13CA3-F4D4-4871-90F4-34FAF1333F87}"/>
    <dgm:cxn modelId="{C21006EF-A257-4711-BB57-877C3DC0C5FA}" type="presOf" srcId="{5F319AF9-89F3-47F5-9043-D58B13A9636F}" destId="{437D75B2-E481-4898-906D-6E2367A2FF3A}" srcOrd="1" destOrd="0" presId="urn:microsoft.com/office/officeart/2005/8/layout/cycle4"/>
    <dgm:cxn modelId="{A60E49F2-8796-400E-B9B9-462D884B4BA7}" type="presOf" srcId="{5BCAC2BC-55F1-4EFB-A604-AFD64656F89E}" destId="{518EA3E0-2079-4A32-A8BD-57CC85323CCB}" srcOrd="0" destOrd="0" presId="urn:microsoft.com/office/officeart/2005/8/layout/cycle4"/>
    <dgm:cxn modelId="{F17385F8-8CFD-42B6-9E32-7F3231AA837B}" type="presOf" srcId="{184BD51A-234F-436F-98DB-2451366CABE0}" destId="{C37BAFE8-3815-41FC-BC1D-EDF72573A61F}" srcOrd="0" destOrd="3" presId="urn:microsoft.com/office/officeart/2005/8/layout/cycle4"/>
    <dgm:cxn modelId="{C3E5C7FB-A13D-4467-B42A-297139F5EE30}" type="presOf" srcId="{052466EA-822E-406E-87EF-9FB7CD8E787D}" destId="{74A4E036-E610-4556-A346-84144C9F09A4}" srcOrd="1" destOrd="2" presId="urn:microsoft.com/office/officeart/2005/8/layout/cycle4"/>
    <dgm:cxn modelId="{1A666504-32F2-4ADA-8D4B-F76B1240F07F}" type="presParOf" srcId="{F26CBA8C-0494-4673-B28B-E30E06EB581A}" destId="{CB513F7E-6586-482C-B3C1-0F361C9AFEF3}" srcOrd="0" destOrd="0" presId="urn:microsoft.com/office/officeart/2005/8/layout/cycle4"/>
    <dgm:cxn modelId="{2DD0CACC-260A-4AF9-B7EB-FA80EE117DD9}" type="presParOf" srcId="{CB513F7E-6586-482C-B3C1-0F361C9AFEF3}" destId="{9354F303-31B7-4EBB-A0B7-08B0F5CC4F80}" srcOrd="0" destOrd="0" presId="urn:microsoft.com/office/officeart/2005/8/layout/cycle4"/>
    <dgm:cxn modelId="{60D7D30E-02CB-44AE-90E3-0C89E4B2BE2D}" type="presParOf" srcId="{9354F303-31B7-4EBB-A0B7-08B0F5CC4F80}" destId="{0D276066-091C-484A-A412-512F874F22C6}" srcOrd="0" destOrd="0" presId="urn:microsoft.com/office/officeart/2005/8/layout/cycle4"/>
    <dgm:cxn modelId="{8413C975-011E-40A6-A3C2-95DDD5E484D9}" type="presParOf" srcId="{9354F303-31B7-4EBB-A0B7-08B0F5CC4F80}" destId="{71269E3B-7CFB-4C48-9F96-09398AD22BCE}" srcOrd="1" destOrd="0" presId="urn:microsoft.com/office/officeart/2005/8/layout/cycle4"/>
    <dgm:cxn modelId="{79CB3037-DCF3-4EA2-A721-830F2405E070}" type="presParOf" srcId="{CB513F7E-6586-482C-B3C1-0F361C9AFEF3}" destId="{CFD63348-6D64-45EA-B726-8DD512F1E310}" srcOrd="1" destOrd="0" presId="urn:microsoft.com/office/officeart/2005/8/layout/cycle4"/>
    <dgm:cxn modelId="{8B23AA24-D8A0-48AB-9EE3-9EC797630A9A}" type="presParOf" srcId="{CFD63348-6D64-45EA-B726-8DD512F1E310}" destId="{C37BAFE8-3815-41FC-BC1D-EDF72573A61F}" srcOrd="0" destOrd="0" presId="urn:microsoft.com/office/officeart/2005/8/layout/cycle4"/>
    <dgm:cxn modelId="{767A1EF7-1FDC-496E-9E8C-5482578C59D4}" type="presParOf" srcId="{CFD63348-6D64-45EA-B726-8DD512F1E310}" destId="{4CFFD224-89B6-4080-A2DF-CF13E5CEBBA4}" srcOrd="1" destOrd="0" presId="urn:microsoft.com/office/officeart/2005/8/layout/cycle4"/>
    <dgm:cxn modelId="{FBC58319-EE12-4BBC-802D-37CBA7B8E944}" type="presParOf" srcId="{CB513F7E-6586-482C-B3C1-0F361C9AFEF3}" destId="{EBF8B90D-603F-462C-AB65-CF5055E7967F}" srcOrd="2" destOrd="0" presId="urn:microsoft.com/office/officeart/2005/8/layout/cycle4"/>
    <dgm:cxn modelId="{4449D61A-2440-4C1B-BE33-326563C92C56}" type="presParOf" srcId="{EBF8B90D-603F-462C-AB65-CF5055E7967F}" destId="{FA5F37B8-D07A-4B73-8DA8-8235FFA3B2E6}" srcOrd="0" destOrd="0" presId="urn:microsoft.com/office/officeart/2005/8/layout/cycle4"/>
    <dgm:cxn modelId="{F9665168-86B9-45A8-B10D-172DD17DD566}" type="presParOf" srcId="{EBF8B90D-603F-462C-AB65-CF5055E7967F}" destId="{437D75B2-E481-4898-906D-6E2367A2FF3A}" srcOrd="1" destOrd="0" presId="urn:microsoft.com/office/officeart/2005/8/layout/cycle4"/>
    <dgm:cxn modelId="{49AC7903-C192-4DD4-ABFA-135A00DCE49F}" type="presParOf" srcId="{CB513F7E-6586-482C-B3C1-0F361C9AFEF3}" destId="{3877F1D2-D33E-45D7-887B-F1AC5C192C85}" srcOrd="3" destOrd="0" presId="urn:microsoft.com/office/officeart/2005/8/layout/cycle4"/>
    <dgm:cxn modelId="{EBF837AE-FA38-4BDE-9FFB-50D48AE789B0}" type="presParOf" srcId="{3877F1D2-D33E-45D7-887B-F1AC5C192C85}" destId="{518EA3E0-2079-4A32-A8BD-57CC85323CCB}" srcOrd="0" destOrd="0" presId="urn:microsoft.com/office/officeart/2005/8/layout/cycle4"/>
    <dgm:cxn modelId="{348B1081-9AD6-4D35-ABB1-AC17F363FF1D}" type="presParOf" srcId="{3877F1D2-D33E-45D7-887B-F1AC5C192C85}" destId="{74A4E036-E610-4556-A346-84144C9F09A4}" srcOrd="1" destOrd="0" presId="urn:microsoft.com/office/officeart/2005/8/layout/cycle4"/>
    <dgm:cxn modelId="{5E1DD80A-FC72-4781-93F5-84831F725D7E}" type="presParOf" srcId="{CB513F7E-6586-482C-B3C1-0F361C9AFEF3}" destId="{AD34D608-369B-4AFB-89F6-49DA7E3CA845}" srcOrd="4" destOrd="0" presId="urn:microsoft.com/office/officeart/2005/8/layout/cycle4"/>
    <dgm:cxn modelId="{E0882255-2A52-40D6-AC3C-661EF6F9975E}" type="presParOf" srcId="{F26CBA8C-0494-4673-B28B-E30E06EB581A}" destId="{493431BE-E8C0-430F-9973-6FFA1597ED29}" srcOrd="1" destOrd="0" presId="urn:microsoft.com/office/officeart/2005/8/layout/cycle4"/>
    <dgm:cxn modelId="{B3217D64-9069-4225-86EA-2CC1103388E9}" type="presParOf" srcId="{493431BE-E8C0-430F-9973-6FFA1597ED29}" destId="{F7E62458-E2EB-4BDE-AA59-F863CB6DB104}" srcOrd="0" destOrd="0" presId="urn:microsoft.com/office/officeart/2005/8/layout/cycle4"/>
    <dgm:cxn modelId="{4016C15E-C2DD-4442-88FC-8B074F9D5139}" type="presParOf" srcId="{493431BE-E8C0-430F-9973-6FFA1597ED29}" destId="{AB0ADD89-42EB-45B5-A8FF-6A6E5063DF4E}" srcOrd="1" destOrd="0" presId="urn:microsoft.com/office/officeart/2005/8/layout/cycle4"/>
    <dgm:cxn modelId="{997AEC80-5A38-4D63-B66D-9D1019DC031C}" type="presParOf" srcId="{493431BE-E8C0-430F-9973-6FFA1597ED29}" destId="{2DBB8BDC-2479-49F3-8121-D04489941254}" srcOrd="2" destOrd="0" presId="urn:microsoft.com/office/officeart/2005/8/layout/cycle4"/>
    <dgm:cxn modelId="{B6F5B261-F3EF-4997-82DC-34F3D93BDDBF}" type="presParOf" srcId="{493431BE-E8C0-430F-9973-6FFA1597ED29}" destId="{335BA86E-FA15-4133-964F-D2F96EB05C47}" srcOrd="3" destOrd="0" presId="urn:microsoft.com/office/officeart/2005/8/layout/cycle4"/>
    <dgm:cxn modelId="{8066AE87-0048-44F3-B72F-42D438CCD886}" type="presParOf" srcId="{493431BE-E8C0-430F-9973-6FFA1597ED29}" destId="{549E33E1-1956-4683-AD16-4E52D7AB944B}" srcOrd="4" destOrd="0" presId="urn:microsoft.com/office/officeart/2005/8/layout/cycle4"/>
    <dgm:cxn modelId="{AD8776AC-D996-4757-886C-320A833A32F8}" type="presParOf" srcId="{F26CBA8C-0494-4673-B28B-E30E06EB581A}" destId="{2BD2DB5E-DEB5-4C5E-A77B-09466B495E3B}" srcOrd="2" destOrd="0" presId="urn:microsoft.com/office/officeart/2005/8/layout/cycle4"/>
    <dgm:cxn modelId="{D6E9D7D6-0D18-4A20-85FE-3455F2D342A2}" type="presParOf" srcId="{F26CBA8C-0494-4673-B28B-E30E06EB581A}" destId="{69471979-A5C2-4B22-9DC6-2B8D19E380F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F2FB0E-D571-4C39-BB16-FB6CAC27385C}" type="doc">
      <dgm:prSet loTypeId="urn:microsoft.com/office/officeart/2005/8/layout/pyramid1" loCatId="pyramid" qsTypeId="urn:microsoft.com/office/officeart/2005/8/quickstyle/simple1" qsCatId="simple" csTypeId="urn:microsoft.com/office/officeart/2005/8/colors/accent1_2" csCatId="accent1" phldr="1"/>
      <dgm:spPr/>
    </dgm:pt>
    <dgm:pt modelId="{A110B105-C441-4CEC-8C71-6679CCD54301}">
      <dgm:prSet phldrT="[Text]"/>
      <dgm:spPr>
        <a:solidFill>
          <a:srgbClr val="040205"/>
        </a:solidFill>
      </dgm:spPr>
      <dgm:t>
        <a:bodyPr/>
        <a:lstStyle/>
        <a:p>
          <a:endParaRPr lang="en-US" dirty="0">
            <a:solidFill>
              <a:schemeClr val="bg1"/>
            </a:solidFill>
          </a:endParaRPr>
        </a:p>
        <a:p>
          <a:r>
            <a:rPr lang="en-US" dirty="0">
              <a:solidFill>
                <a:schemeClr val="bg1"/>
              </a:solidFill>
            </a:rPr>
            <a:t>Lea</a:t>
          </a:r>
          <a:br>
            <a:rPr lang="en-US" dirty="0">
              <a:solidFill>
                <a:schemeClr val="bg1"/>
              </a:solidFill>
            </a:rPr>
          </a:br>
          <a:r>
            <a:rPr lang="en-US" dirty="0" err="1">
              <a:solidFill>
                <a:schemeClr val="bg1"/>
              </a:solidFill>
            </a:rPr>
            <a:t>ders</a:t>
          </a:r>
          <a:endParaRPr lang="en-US" dirty="0">
            <a:solidFill>
              <a:schemeClr val="bg1"/>
            </a:solidFill>
          </a:endParaRPr>
        </a:p>
      </dgm:t>
    </dgm:pt>
    <dgm:pt modelId="{D0CFD274-0BE5-434D-BCF0-85F17887B8DA}" type="parTrans" cxnId="{44C47E32-2DD6-4987-82DD-55234D82276B}">
      <dgm:prSet/>
      <dgm:spPr/>
      <dgm:t>
        <a:bodyPr/>
        <a:lstStyle/>
        <a:p>
          <a:endParaRPr lang="en-US"/>
        </a:p>
      </dgm:t>
    </dgm:pt>
    <dgm:pt modelId="{54515502-5CC7-4882-9FD9-6FA26871B8D1}" type="sibTrans" cxnId="{44C47E32-2DD6-4987-82DD-55234D82276B}">
      <dgm:prSet/>
      <dgm:spPr/>
      <dgm:t>
        <a:bodyPr/>
        <a:lstStyle/>
        <a:p>
          <a:endParaRPr lang="en-US"/>
        </a:p>
      </dgm:t>
    </dgm:pt>
    <dgm:pt modelId="{69DE3EF8-5258-4F73-85D6-27EBFBC2CF42}">
      <dgm:prSet phldrT="[Text]"/>
      <dgm:spPr>
        <a:solidFill>
          <a:srgbClr val="BC4656"/>
        </a:solidFill>
      </dgm:spPr>
      <dgm:t>
        <a:bodyPr/>
        <a:lstStyle/>
        <a:p>
          <a:r>
            <a:rPr lang="en-US" dirty="0">
              <a:solidFill>
                <a:schemeClr val="bg1"/>
              </a:solidFill>
            </a:rPr>
            <a:t>Managers</a:t>
          </a:r>
        </a:p>
      </dgm:t>
    </dgm:pt>
    <dgm:pt modelId="{F3490DF6-0727-4D8F-9219-F1A3E441FB37}" type="parTrans" cxnId="{C06A2A3C-0380-472B-A0B1-B08DBCFB2430}">
      <dgm:prSet/>
      <dgm:spPr/>
      <dgm:t>
        <a:bodyPr/>
        <a:lstStyle/>
        <a:p>
          <a:endParaRPr lang="en-US"/>
        </a:p>
      </dgm:t>
    </dgm:pt>
    <dgm:pt modelId="{A536BF77-D914-458D-B8B3-D37F66BFBE71}" type="sibTrans" cxnId="{C06A2A3C-0380-472B-A0B1-B08DBCFB2430}">
      <dgm:prSet/>
      <dgm:spPr/>
      <dgm:t>
        <a:bodyPr/>
        <a:lstStyle/>
        <a:p>
          <a:endParaRPr lang="en-US"/>
        </a:p>
      </dgm:t>
    </dgm:pt>
    <dgm:pt modelId="{7AAACCB7-7394-46E7-9D6D-B5C764FFC882}">
      <dgm:prSet phldrT="[Text]"/>
      <dgm:spPr>
        <a:solidFill>
          <a:srgbClr val="FCC045"/>
        </a:solidFill>
      </dgm:spPr>
      <dgm:t>
        <a:bodyPr/>
        <a:lstStyle/>
        <a:p>
          <a:r>
            <a:rPr lang="en-US" dirty="0">
              <a:solidFill>
                <a:schemeClr val="bg1"/>
              </a:solidFill>
            </a:rPr>
            <a:t>Front Line Staff</a:t>
          </a:r>
        </a:p>
      </dgm:t>
    </dgm:pt>
    <dgm:pt modelId="{9AADDC65-3111-4392-A4B6-D7799D229C02}" type="parTrans" cxnId="{7297021E-9294-4455-9BD2-5DD637C25B8F}">
      <dgm:prSet/>
      <dgm:spPr/>
      <dgm:t>
        <a:bodyPr/>
        <a:lstStyle/>
        <a:p>
          <a:endParaRPr lang="en-US"/>
        </a:p>
      </dgm:t>
    </dgm:pt>
    <dgm:pt modelId="{30ACF1AE-9CA4-4BD2-A923-6A885D568BAB}" type="sibTrans" cxnId="{7297021E-9294-4455-9BD2-5DD637C25B8F}">
      <dgm:prSet/>
      <dgm:spPr/>
      <dgm:t>
        <a:bodyPr/>
        <a:lstStyle/>
        <a:p>
          <a:endParaRPr lang="en-US"/>
        </a:p>
      </dgm:t>
    </dgm:pt>
    <dgm:pt modelId="{CADDA8D2-75A5-45C5-937D-C58058423E47}" type="pres">
      <dgm:prSet presAssocID="{EDF2FB0E-D571-4C39-BB16-FB6CAC27385C}" presName="Name0" presStyleCnt="0">
        <dgm:presLayoutVars>
          <dgm:dir/>
          <dgm:animLvl val="lvl"/>
          <dgm:resizeHandles val="exact"/>
        </dgm:presLayoutVars>
      </dgm:prSet>
      <dgm:spPr/>
    </dgm:pt>
    <dgm:pt modelId="{E4701A9F-EDCE-4E6A-9ED0-FE6992D6726A}" type="pres">
      <dgm:prSet presAssocID="{A110B105-C441-4CEC-8C71-6679CCD54301}" presName="Name8" presStyleCnt="0"/>
      <dgm:spPr/>
    </dgm:pt>
    <dgm:pt modelId="{E5834185-2AA8-4C5E-BB7D-19371594F2CC}" type="pres">
      <dgm:prSet presAssocID="{A110B105-C441-4CEC-8C71-6679CCD54301}" presName="level" presStyleLbl="node1" presStyleIdx="0" presStyleCnt="3">
        <dgm:presLayoutVars>
          <dgm:chMax val="1"/>
          <dgm:bulletEnabled val="1"/>
        </dgm:presLayoutVars>
      </dgm:prSet>
      <dgm:spPr/>
    </dgm:pt>
    <dgm:pt modelId="{7CFDFC0D-924E-48CF-A7D1-89D5D1A04231}" type="pres">
      <dgm:prSet presAssocID="{A110B105-C441-4CEC-8C71-6679CCD54301}" presName="levelTx" presStyleLbl="revTx" presStyleIdx="0" presStyleCnt="0">
        <dgm:presLayoutVars>
          <dgm:chMax val="1"/>
          <dgm:bulletEnabled val="1"/>
        </dgm:presLayoutVars>
      </dgm:prSet>
      <dgm:spPr/>
    </dgm:pt>
    <dgm:pt modelId="{7B52AD2E-0569-406A-A683-549D57C5F8C3}" type="pres">
      <dgm:prSet presAssocID="{69DE3EF8-5258-4F73-85D6-27EBFBC2CF42}" presName="Name8" presStyleCnt="0"/>
      <dgm:spPr/>
    </dgm:pt>
    <dgm:pt modelId="{11C8288B-67A0-4AC9-966E-C0F42334D467}" type="pres">
      <dgm:prSet presAssocID="{69DE3EF8-5258-4F73-85D6-27EBFBC2CF42}" presName="level" presStyleLbl="node1" presStyleIdx="1" presStyleCnt="3">
        <dgm:presLayoutVars>
          <dgm:chMax val="1"/>
          <dgm:bulletEnabled val="1"/>
        </dgm:presLayoutVars>
      </dgm:prSet>
      <dgm:spPr/>
    </dgm:pt>
    <dgm:pt modelId="{8E4BE6CE-8C57-420A-BC7E-0257DCC520AE}" type="pres">
      <dgm:prSet presAssocID="{69DE3EF8-5258-4F73-85D6-27EBFBC2CF42}" presName="levelTx" presStyleLbl="revTx" presStyleIdx="0" presStyleCnt="0">
        <dgm:presLayoutVars>
          <dgm:chMax val="1"/>
          <dgm:bulletEnabled val="1"/>
        </dgm:presLayoutVars>
      </dgm:prSet>
      <dgm:spPr/>
    </dgm:pt>
    <dgm:pt modelId="{BEC48533-3833-403F-A4C8-931154FF1CF6}" type="pres">
      <dgm:prSet presAssocID="{7AAACCB7-7394-46E7-9D6D-B5C764FFC882}" presName="Name8" presStyleCnt="0"/>
      <dgm:spPr/>
    </dgm:pt>
    <dgm:pt modelId="{848E6615-3C28-4AE5-9678-792A74EC2090}" type="pres">
      <dgm:prSet presAssocID="{7AAACCB7-7394-46E7-9D6D-B5C764FFC882}" presName="level" presStyleLbl="node1" presStyleIdx="2" presStyleCnt="3">
        <dgm:presLayoutVars>
          <dgm:chMax val="1"/>
          <dgm:bulletEnabled val="1"/>
        </dgm:presLayoutVars>
      </dgm:prSet>
      <dgm:spPr/>
    </dgm:pt>
    <dgm:pt modelId="{F34E9D2F-DF0C-4C4C-B2A2-065D13B2586C}" type="pres">
      <dgm:prSet presAssocID="{7AAACCB7-7394-46E7-9D6D-B5C764FFC882}" presName="levelTx" presStyleLbl="revTx" presStyleIdx="0" presStyleCnt="0">
        <dgm:presLayoutVars>
          <dgm:chMax val="1"/>
          <dgm:bulletEnabled val="1"/>
        </dgm:presLayoutVars>
      </dgm:prSet>
      <dgm:spPr/>
    </dgm:pt>
  </dgm:ptLst>
  <dgm:cxnLst>
    <dgm:cxn modelId="{7297021E-9294-4455-9BD2-5DD637C25B8F}" srcId="{EDF2FB0E-D571-4C39-BB16-FB6CAC27385C}" destId="{7AAACCB7-7394-46E7-9D6D-B5C764FFC882}" srcOrd="2" destOrd="0" parTransId="{9AADDC65-3111-4392-A4B6-D7799D229C02}" sibTransId="{30ACF1AE-9CA4-4BD2-A923-6A885D568BAB}"/>
    <dgm:cxn modelId="{44C47E32-2DD6-4987-82DD-55234D82276B}" srcId="{EDF2FB0E-D571-4C39-BB16-FB6CAC27385C}" destId="{A110B105-C441-4CEC-8C71-6679CCD54301}" srcOrd="0" destOrd="0" parTransId="{D0CFD274-0BE5-434D-BCF0-85F17887B8DA}" sibTransId="{54515502-5CC7-4882-9FD9-6FA26871B8D1}"/>
    <dgm:cxn modelId="{237EEE38-499D-4945-9732-4EB9DE613EC5}" type="presOf" srcId="{A110B105-C441-4CEC-8C71-6679CCD54301}" destId="{7CFDFC0D-924E-48CF-A7D1-89D5D1A04231}" srcOrd="1" destOrd="0" presId="urn:microsoft.com/office/officeart/2005/8/layout/pyramid1"/>
    <dgm:cxn modelId="{C06A2A3C-0380-472B-A0B1-B08DBCFB2430}" srcId="{EDF2FB0E-D571-4C39-BB16-FB6CAC27385C}" destId="{69DE3EF8-5258-4F73-85D6-27EBFBC2CF42}" srcOrd="1" destOrd="0" parTransId="{F3490DF6-0727-4D8F-9219-F1A3E441FB37}" sibTransId="{A536BF77-D914-458D-B8B3-D37F66BFBE71}"/>
    <dgm:cxn modelId="{96FCE081-0B13-CA46-BD4F-D4C2B59C823A}" type="presOf" srcId="{69DE3EF8-5258-4F73-85D6-27EBFBC2CF42}" destId="{11C8288B-67A0-4AC9-966E-C0F42334D467}" srcOrd="0" destOrd="0" presId="urn:microsoft.com/office/officeart/2005/8/layout/pyramid1"/>
    <dgm:cxn modelId="{CC89E383-4464-0F46-8627-E80BE085B375}" type="presOf" srcId="{7AAACCB7-7394-46E7-9D6D-B5C764FFC882}" destId="{F34E9D2F-DF0C-4C4C-B2A2-065D13B2586C}" srcOrd="1" destOrd="0" presId="urn:microsoft.com/office/officeart/2005/8/layout/pyramid1"/>
    <dgm:cxn modelId="{B9633997-1926-CE4B-B081-EF111759CD87}" type="presOf" srcId="{7AAACCB7-7394-46E7-9D6D-B5C764FFC882}" destId="{848E6615-3C28-4AE5-9678-792A74EC2090}" srcOrd="0" destOrd="0" presId="urn:microsoft.com/office/officeart/2005/8/layout/pyramid1"/>
    <dgm:cxn modelId="{A2240EC0-11BD-9440-89AD-0BA91287B63F}" type="presOf" srcId="{69DE3EF8-5258-4F73-85D6-27EBFBC2CF42}" destId="{8E4BE6CE-8C57-420A-BC7E-0257DCC520AE}" srcOrd="1" destOrd="0" presId="urn:microsoft.com/office/officeart/2005/8/layout/pyramid1"/>
    <dgm:cxn modelId="{DA150DD3-C6D4-9140-9954-37953A4B2115}" type="presOf" srcId="{EDF2FB0E-D571-4C39-BB16-FB6CAC27385C}" destId="{CADDA8D2-75A5-45C5-937D-C58058423E47}" srcOrd="0" destOrd="0" presId="urn:microsoft.com/office/officeart/2005/8/layout/pyramid1"/>
    <dgm:cxn modelId="{B43CB3D9-1777-044E-B0A6-10742C8D1D45}" type="presOf" srcId="{A110B105-C441-4CEC-8C71-6679CCD54301}" destId="{E5834185-2AA8-4C5E-BB7D-19371594F2CC}" srcOrd="0" destOrd="0" presId="urn:microsoft.com/office/officeart/2005/8/layout/pyramid1"/>
    <dgm:cxn modelId="{6DABF677-0BA3-614A-90DA-8157F4061F60}" type="presParOf" srcId="{CADDA8D2-75A5-45C5-937D-C58058423E47}" destId="{E4701A9F-EDCE-4E6A-9ED0-FE6992D6726A}" srcOrd="0" destOrd="0" presId="urn:microsoft.com/office/officeart/2005/8/layout/pyramid1"/>
    <dgm:cxn modelId="{F54E3B72-B5A6-6C45-BA34-19E14B271249}" type="presParOf" srcId="{E4701A9F-EDCE-4E6A-9ED0-FE6992D6726A}" destId="{E5834185-2AA8-4C5E-BB7D-19371594F2CC}" srcOrd="0" destOrd="0" presId="urn:microsoft.com/office/officeart/2005/8/layout/pyramid1"/>
    <dgm:cxn modelId="{732BFC9F-DCB3-1141-AEC7-0279677E3BFF}" type="presParOf" srcId="{E4701A9F-EDCE-4E6A-9ED0-FE6992D6726A}" destId="{7CFDFC0D-924E-48CF-A7D1-89D5D1A04231}" srcOrd="1" destOrd="0" presId="urn:microsoft.com/office/officeart/2005/8/layout/pyramid1"/>
    <dgm:cxn modelId="{94339F1F-BF83-8240-A874-A4673C5B27C1}" type="presParOf" srcId="{CADDA8D2-75A5-45C5-937D-C58058423E47}" destId="{7B52AD2E-0569-406A-A683-549D57C5F8C3}" srcOrd="1" destOrd="0" presId="urn:microsoft.com/office/officeart/2005/8/layout/pyramid1"/>
    <dgm:cxn modelId="{EF5D752B-0A02-9C41-88FB-3CEDA1B692CF}" type="presParOf" srcId="{7B52AD2E-0569-406A-A683-549D57C5F8C3}" destId="{11C8288B-67A0-4AC9-966E-C0F42334D467}" srcOrd="0" destOrd="0" presId="urn:microsoft.com/office/officeart/2005/8/layout/pyramid1"/>
    <dgm:cxn modelId="{775C719F-87C0-4547-8F37-931AB9E3715C}" type="presParOf" srcId="{7B52AD2E-0569-406A-A683-549D57C5F8C3}" destId="{8E4BE6CE-8C57-420A-BC7E-0257DCC520AE}" srcOrd="1" destOrd="0" presId="urn:microsoft.com/office/officeart/2005/8/layout/pyramid1"/>
    <dgm:cxn modelId="{3F0254DE-44BA-A942-A8D1-78D3C5794F64}" type="presParOf" srcId="{CADDA8D2-75A5-45C5-937D-C58058423E47}" destId="{BEC48533-3833-403F-A4C8-931154FF1CF6}" srcOrd="2" destOrd="0" presId="urn:microsoft.com/office/officeart/2005/8/layout/pyramid1"/>
    <dgm:cxn modelId="{B882AF9E-5F2C-EB42-BE75-24B42FC886F2}" type="presParOf" srcId="{BEC48533-3833-403F-A4C8-931154FF1CF6}" destId="{848E6615-3C28-4AE5-9678-792A74EC2090}" srcOrd="0" destOrd="0" presId="urn:microsoft.com/office/officeart/2005/8/layout/pyramid1"/>
    <dgm:cxn modelId="{8A8C54C8-F59F-8E4E-8852-D13CD1571CC0}" type="presParOf" srcId="{BEC48533-3833-403F-A4C8-931154FF1CF6}" destId="{F34E9D2F-DF0C-4C4C-B2A2-065D13B2586C}"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F2A95-144A-45ED-BB4F-B2B39EB1AE1A}">
      <dsp:nvSpPr>
        <dsp:cNvPr id="0" name=""/>
        <dsp:cNvSpPr/>
      </dsp:nvSpPr>
      <dsp:spPr>
        <a:xfrm>
          <a:off x="-4944568" y="-757652"/>
          <a:ext cx="5888867" cy="5888867"/>
        </a:xfrm>
        <a:prstGeom prst="blockArc">
          <a:avLst>
            <a:gd name="adj1" fmla="val 18900000"/>
            <a:gd name="adj2" fmla="val 2700000"/>
            <a:gd name="adj3" fmla="val 36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69FDC-5A55-4C2F-AAEC-7E60AD6B2074}">
      <dsp:nvSpPr>
        <dsp:cNvPr id="0" name=""/>
        <dsp:cNvSpPr/>
      </dsp:nvSpPr>
      <dsp:spPr>
        <a:xfrm>
          <a:off x="607329" y="437356"/>
          <a:ext cx="7257394" cy="874712"/>
        </a:xfrm>
        <a:prstGeom prst="rect">
          <a:avLst/>
        </a:prstGeom>
        <a:solidFill>
          <a:srgbClr val="FF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4303" tIns="68580" rIns="68580" bIns="68580" numCol="1" spcCol="1270" anchor="ctr" anchorCtr="0">
          <a:noAutofit/>
        </a:bodyPr>
        <a:lstStyle/>
        <a:p>
          <a:pPr marL="0" lvl="0" indent="0" algn="l" defTabSz="1200150">
            <a:lnSpc>
              <a:spcPct val="90000"/>
            </a:lnSpc>
            <a:spcBef>
              <a:spcPct val="0"/>
            </a:spcBef>
            <a:spcAft>
              <a:spcPct val="35000"/>
            </a:spcAft>
            <a:buNone/>
          </a:pPr>
          <a:r>
            <a:rPr lang="en-US" sz="2700" i="1" kern="1200" dirty="0">
              <a:solidFill>
                <a:schemeClr val="tx1"/>
              </a:solidFill>
            </a:rPr>
            <a:t>Focus on patients </a:t>
          </a:r>
          <a:r>
            <a:rPr lang="en-US" sz="2700" kern="1200" dirty="0">
              <a:solidFill>
                <a:schemeClr val="tx1"/>
              </a:solidFill>
            </a:rPr>
            <a:t>(not the hospital or staff) and design care around them</a:t>
          </a:r>
        </a:p>
      </dsp:txBody>
      <dsp:txXfrm>
        <a:off x="607329" y="437356"/>
        <a:ext cx="7257394" cy="874712"/>
      </dsp:txXfrm>
    </dsp:sp>
    <dsp:sp modelId="{9278C1B3-7752-4600-9094-807B4BFFEDF6}">
      <dsp:nvSpPr>
        <dsp:cNvPr id="0" name=""/>
        <dsp:cNvSpPr/>
      </dsp:nvSpPr>
      <dsp:spPr>
        <a:xfrm>
          <a:off x="60634" y="328017"/>
          <a:ext cx="1093390" cy="1093390"/>
        </a:xfrm>
        <a:prstGeom prst="ellipse">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B18B4904-45DE-4030-8C2E-6545CB4FB1BF}">
      <dsp:nvSpPr>
        <dsp:cNvPr id="0" name=""/>
        <dsp:cNvSpPr/>
      </dsp:nvSpPr>
      <dsp:spPr>
        <a:xfrm>
          <a:off x="925287" y="1749424"/>
          <a:ext cx="6939436" cy="874712"/>
        </a:xfrm>
        <a:prstGeom prst="rect">
          <a:avLst/>
        </a:prstGeom>
        <a:solidFill>
          <a:srgbClr val="FF7F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4303" tIns="68580" rIns="68580" bIns="68580" numCol="1" spcCol="1270" anchor="ctr" anchorCtr="0">
          <a:noAutofit/>
        </a:bodyPr>
        <a:lstStyle/>
        <a:p>
          <a:pPr marL="0" lvl="0" indent="0" algn="l" defTabSz="1200150">
            <a:lnSpc>
              <a:spcPct val="90000"/>
            </a:lnSpc>
            <a:spcBef>
              <a:spcPct val="0"/>
            </a:spcBef>
            <a:spcAft>
              <a:spcPct val="35000"/>
            </a:spcAft>
            <a:buNone/>
          </a:pPr>
          <a:r>
            <a:rPr lang="en-US" sz="2700" i="1" kern="1200" dirty="0">
              <a:solidFill>
                <a:schemeClr val="tx1"/>
              </a:solidFill>
            </a:rPr>
            <a:t>Identify value </a:t>
          </a:r>
          <a:r>
            <a:rPr lang="en-US" sz="2700" kern="1200" dirty="0">
              <a:solidFill>
                <a:schemeClr val="tx1"/>
              </a:solidFill>
            </a:rPr>
            <a:t>for the patient and get rid of everything else (waste)</a:t>
          </a:r>
        </a:p>
      </dsp:txBody>
      <dsp:txXfrm>
        <a:off x="925287" y="1749424"/>
        <a:ext cx="6939436" cy="874712"/>
      </dsp:txXfrm>
    </dsp:sp>
    <dsp:sp modelId="{02EA683F-98E5-4ED3-9D95-BBFA95758540}">
      <dsp:nvSpPr>
        <dsp:cNvPr id="0" name=""/>
        <dsp:cNvSpPr/>
      </dsp:nvSpPr>
      <dsp:spPr>
        <a:xfrm>
          <a:off x="378592" y="1640085"/>
          <a:ext cx="1093390" cy="1093390"/>
        </a:xfrm>
        <a:prstGeom prst="ellipse">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E838E5EB-7A74-46CE-BD65-80545AA28CBC}">
      <dsp:nvSpPr>
        <dsp:cNvPr id="0" name=""/>
        <dsp:cNvSpPr/>
      </dsp:nvSpPr>
      <dsp:spPr>
        <a:xfrm>
          <a:off x="607329" y="3061493"/>
          <a:ext cx="7257394" cy="874712"/>
        </a:xfrm>
        <a:prstGeom prst="rect">
          <a:avLst/>
        </a:prstGeom>
        <a:solidFill>
          <a:srgbClr val="FFBBA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4303" tIns="68580" rIns="68580" bIns="68580" numCol="1" spcCol="1270" anchor="ctr" anchorCtr="0">
          <a:noAutofit/>
        </a:bodyPr>
        <a:lstStyle/>
        <a:p>
          <a:pPr marL="0" lvl="0" indent="0" algn="l" defTabSz="1200150">
            <a:lnSpc>
              <a:spcPct val="90000"/>
            </a:lnSpc>
            <a:spcBef>
              <a:spcPct val="0"/>
            </a:spcBef>
            <a:spcAft>
              <a:spcPct val="35000"/>
            </a:spcAft>
            <a:buNone/>
          </a:pPr>
          <a:r>
            <a:rPr lang="en-US" sz="2700" i="1" kern="1200" dirty="0">
              <a:solidFill>
                <a:schemeClr val="tx1"/>
              </a:solidFill>
            </a:rPr>
            <a:t>Minimize time </a:t>
          </a:r>
          <a:r>
            <a:rPr lang="en-US" sz="2700" kern="1200" dirty="0">
              <a:solidFill>
                <a:schemeClr val="tx1"/>
              </a:solidFill>
            </a:rPr>
            <a:t>to treatment through its course</a:t>
          </a:r>
        </a:p>
      </dsp:txBody>
      <dsp:txXfrm>
        <a:off x="607329" y="3061493"/>
        <a:ext cx="7257394" cy="874712"/>
      </dsp:txXfrm>
    </dsp:sp>
    <dsp:sp modelId="{C076939B-0993-4D6B-AE87-4CBCF2DE2029}">
      <dsp:nvSpPr>
        <dsp:cNvPr id="0" name=""/>
        <dsp:cNvSpPr/>
      </dsp:nvSpPr>
      <dsp:spPr>
        <a:xfrm>
          <a:off x="60634" y="2952154"/>
          <a:ext cx="1093390" cy="1093390"/>
        </a:xfrm>
        <a:prstGeom prst="ellipse">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37C69-8330-4410-9C18-907DF174305A}">
      <dsp:nvSpPr>
        <dsp:cNvPr id="0" name=""/>
        <dsp:cNvSpPr/>
      </dsp:nvSpPr>
      <dsp:spPr>
        <a:xfrm rot="16200000">
          <a:off x="-684534" y="685502"/>
          <a:ext cx="3886200" cy="2515195"/>
        </a:xfrm>
        <a:prstGeom prst="flowChartManualOperation">
          <a:avLst/>
        </a:prstGeom>
        <a:solidFill>
          <a:srgbClr val="FF57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2953" bIns="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Value-Added Work</a:t>
          </a:r>
        </a:p>
        <a:p>
          <a:pPr marL="171450" lvl="1" indent="-171450" algn="l" defTabSz="711200">
            <a:lnSpc>
              <a:spcPct val="90000"/>
            </a:lnSpc>
            <a:spcBef>
              <a:spcPct val="0"/>
            </a:spcBef>
            <a:spcAft>
              <a:spcPct val="15000"/>
            </a:spcAft>
            <a:buChar char="•"/>
          </a:pPr>
          <a:r>
            <a:rPr lang="en-US" sz="1600" kern="1200" dirty="0">
              <a:solidFill>
                <a:schemeClr val="tx1"/>
              </a:solidFill>
            </a:rPr>
            <a:t>Activities that transform material, information, or people into something that the customer cares about</a:t>
          </a:r>
        </a:p>
        <a:p>
          <a:pPr marL="171450" lvl="1" indent="-171450" algn="l" defTabSz="711200">
            <a:lnSpc>
              <a:spcPct val="90000"/>
            </a:lnSpc>
            <a:spcBef>
              <a:spcPct val="0"/>
            </a:spcBef>
            <a:spcAft>
              <a:spcPct val="15000"/>
            </a:spcAft>
            <a:buChar char="•"/>
          </a:pPr>
          <a:r>
            <a:rPr lang="en-US" sz="1600" kern="1200" dirty="0">
              <a:solidFill>
                <a:schemeClr val="tx1"/>
              </a:solidFill>
            </a:rPr>
            <a:t>Ex. Direct patient care</a:t>
          </a:r>
        </a:p>
      </dsp:txBody>
      <dsp:txXfrm rot="5400000">
        <a:off x="969" y="777239"/>
        <a:ext cx="2515195" cy="2331720"/>
      </dsp:txXfrm>
    </dsp:sp>
    <dsp:sp modelId="{F5EE0326-A1CC-4C72-ABB5-DF884D0AA98E}">
      <dsp:nvSpPr>
        <dsp:cNvPr id="0" name=""/>
        <dsp:cNvSpPr/>
      </dsp:nvSpPr>
      <dsp:spPr>
        <a:xfrm rot="16200000">
          <a:off x="2019299" y="685502"/>
          <a:ext cx="3886200" cy="2515195"/>
        </a:xfrm>
        <a:prstGeom prst="flowChartManualOperation">
          <a:avLst/>
        </a:prstGeom>
        <a:solidFill>
          <a:srgbClr val="FF7F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2953" bIns="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Required Non-Value Added Work</a:t>
          </a:r>
        </a:p>
        <a:p>
          <a:pPr marL="171450" lvl="1" indent="-171450" algn="l" defTabSz="711200">
            <a:lnSpc>
              <a:spcPct val="90000"/>
            </a:lnSpc>
            <a:spcBef>
              <a:spcPct val="0"/>
            </a:spcBef>
            <a:spcAft>
              <a:spcPct val="15000"/>
            </a:spcAft>
            <a:buChar char="•"/>
          </a:pPr>
          <a:r>
            <a:rPr lang="en-US" sz="1600" kern="1200" dirty="0">
              <a:solidFill>
                <a:schemeClr val="tx1"/>
              </a:solidFill>
            </a:rPr>
            <a:t>No value in the customer’s eyes, but can’t be avoided</a:t>
          </a:r>
        </a:p>
        <a:p>
          <a:pPr marL="171450" lvl="1" indent="-171450" algn="l" defTabSz="711200">
            <a:lnSpc>
              <a:spcPct val="90000"/>
            </a:lnSpc>
            <a:spcBef>
              <a:spcPct val="0"/>
            </a:spcBef>
            <a:spcAft>
              <a:spcPct val="15000"/>
            </a:spcAft>
            <a:buChar char="•"/>
          </a:pPr>
          <a:r>
            <a:rPr lang="en-US" sz="1600" kern="1200" dirty="0">
              <a:solidFill>
                <a:schemeClr val="tx1"/>
              </a:solidFill>
            </a:rPr>
            <a:t>Ex. Transporting specimens to a lab, checking into a visit, regulatory tasks</a:t>
          </a:r>
        </a:p>
      </dsp:txBody>
      <dsp:txXfrm rot="5400000">
        <a:off x="2704802" y="777239"/>
        <a:ext cx="2515195" cy="2331720"/>
      </dsp:txXfrm>
    </dsp:sp>
    <dsp:sp modelId="{D8C29098-3E82-450E-8ABF-F5DDB1F74F55}">
      <dsp:nvSpPr>
        <dsp:cNvPr id="0" name=""/>
        <dsp:cNvSpPr/>
      </dsp:nvSpPr>
      <dsp:spPr>
        <a:xfrm rot="16200000">
          <a:off x="4723136" y="685502"/>
          <a:ext cx="3886200" cy="2515195"/>
        </a:xfrm>
        <a:prstGeom prst="flowChartManualOperation">
          <a:avLst/>
        </a:prstGeom>
        <a:solidFill>
          <a:srgbClr val="FFBBA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2953" bIns="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Non-Value Added Work</a:t>
          </a:r>
        </a:p>
        <a:p>
          <a:pPr marL="171450" lvl="1" indent="-171450" algn="l" defTabSz="711200">
            <a:lnSpc>
              <a:spcPct val="90000"/>
            </a:lnSpc>
            <a:spcBef>
              <a:spcPct val="0"/>
            </a:spcBef>
            <a:spcAft>
              <a:spcPct val="15000"/>
            </a:spcAft>
            <a:buChar char="•"/>
          </a:pPr>
          <a:r>
            <a:rPr lang="en-US" sz="1600" kern="1200" dirty="0">
              <a:solidFill>
                <a:schemeClr val="tx1"/>
              </a:solidFill>
            </a:rPr>
            <a:t>Consumes resources and doesn’t add value</a:t>
          </a:r>
        </a:p>
        <a:p>
          <a:pPr marL="171450" lvl="1" indent="-171450" algn="l" defTabSz="711200">
            <a:lnSpc>
              <a:spcPct val="90000"/>
            </a:lnSpc>
            <a:spcBef>
              <a:spcPct val="0"/>
            </a:spcBef>
            <a:spcAft>
              <a:spcPct val="15000"/>
            </a:spcAft>
            <a:buChar char="•"/>
          </a:pPr>
          <a:r>
            <a:rPr lang="en-US" sz="1600" kern="1200" dirty="0">
              <a:solidFill>
                <a:schemeClr val="tx1"/>
              </a:solidFill>
            </a:rPr>
            <a:t>Ex. Looking for data/information, waiting, re-work</a:t>
          </a:r>
        </a:p>
      </dsp:txBody>
      <dsp:txXfrm rot="5400000">
        <a:off x="5408639" y="777239"/>
        <a:ext cx="2515195" cy="2331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F37B8-D07A-4B73-8DA8-8235FFA3B2E6}">
      <dsp:nvSpPr>
        <dsp:cNvPr id="0" name=""/>
        <dsp:cNvSpPr/>
      </dsp:nvSpPr>
      <dsp:spPr>
        <a:xfrm>
          <a:off x="4737200" y="2776527"/>
          <a:ext cx="2927241" cy="1327751"/>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4864"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Carry out the plan</a:t>
          </a:r>
        </a:p>
        <a:p>
          <a:pPr marL="114300" lvl="1" indent="-114300" algn="l" defTabSz="533400">
            <a:lnSpc>
              <a:spcPct val="90000"/>
            </a:lnSpc>
            <a:spcBef>
              <a:spcPct val="0"/>
            </a:spcBef>
            <a:spcAft>
              <a:spcPct val="15000"/>
            </a:spcAft>
            <a:buChar char="•"/>
          </a:pPr>
          <a:r>
            <a:rPr lang="en-US" sz="1200" kern="1200" dirty="0"/>
            <a:t>Document any observations and problems encountered</a:t>
          </a:r>
        </a:p>
        <a:p>
          <a:pPr marL="114300" lvl="1" indent="-114300" algn="l" defTabSz="533400">
            <a:lnSpc>
              <a:spcPct val="90000"/>
            </a:lnSpc>
            <a:spcBef>
              <a:spcPct val="0"/>
            </a:spcBef>
            <a:spcAft>
              <a:spcPct val="15000"/>
            </a:spcAft>
            <a:buChar char="•"/>
          </a:pPr>
          <a:r>
            <a:rPr lang="en-US" sz="1200" kern="1200" dirty="0"/>
            <a:t>Gather Data</a:t>
          </a:r>
        </a:p>
      </dsp:txBody>
      <dsp:txXfrm>
        <a:off x="5644538" y="3137631"/>
        <a:ext cx="1990736" cy="937481"/>
      </dsp:txXfrm>
    </dsp:sp>
    <dsp:sp modelId="{518EA3E0-2079-4A32-A8BD-57CC85323CCB}">
      <dsp:nvSpPr>
        <dsp:cNvPr id="0" name=""/>
        <dsp:cNvSpPr/>
      </dsp:nvSpPr>
      <dsp:spPr>
        <a:xfrm>
          <a:off x="517532" y="2776527"/>
          <a:ext cx="2938432" cy="1327751"/>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r>
            <a:rPr lang="en-US" sz="1100" kern="1200" dirty="0"/>
            <a:t>Fully analyze data</a:t>
          </a:r>
        </a:p>
        <a:p>
          <a:pPr marL="57150" lvl="1" indent="-57150" algn="l" defTabSz="488950">
            <a:lnSpc>
              <a:spcPct val="90000"/>
            </a:lnSpc>
            <a:spcBef>
              <a:spcPct val="0"/>
            </a:spcBef>
            <a:spcAft>
              <a:spcPct val="15000"/>
            </a:spcAft>
            <a:buChar char="•"/>
          </a:pPr>
          <a:r>
            <a:rPr lang="en-US" sz="1100" kern="1200" dirty="0"/>
            <a:t>Compare data to predictions</a:t>
          </a:r>
        </a:p>
        <a:p>
          <a:pPr marL="57150" lvl="1" indent="-57150" algn="l" defTabSz="488950">
            <a:lnSpc>
              <a:spcPct val="90000"/>
            </a:lnSpc>
            <a:spcBef>
              <a:spcPct val="0"/>
            </a:spcBef>
            <a:spcAft>
              <a:spcPct val="15000"/>
            </a:spcAft>
            <a:buChar char="•"/>
          </a:pPr>
          <a:r>
            <a:rPr lang="en-US" sz="1100" kern="1200" dirty="0"/>
            <a:t>Examine Learning</a:t>
          </a:r>
        </a:p>
      </dsp:txBody>
      <dsp:txXfrm>
        <a:off x="546698" y="3137631"/>
        <a:ext cx="1998570" cy="937481"/>
      </dsp:txXfrm>
    </dsp:sp>
    <dsp:sp modelId="{C37BAFE8-3815-41FC-BC1D-EDF72573A61F}">
      <dsp:nvSpPr>
        <dsp:cNvPr id="0" name=""/>
        <dsp:cNvSpPr/>
      </dsp:nvSpPr>
      <dsp:spPr>
        <a:xfrm>
          <a:off x="4860931" y="3372"/>
          <a:ext cx="2900000" cy="1327751"/>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Set improvement goals</a:t>
          </a:r>
        </a:p>
        <a:p>
          <a:pPr marL="114300" lvl="1" indent="-114300" algn="l" defTabSz="533400">
            <a:lnSpc>
              <a:spcPct val="90000"/>
            </a:lnSpc>
            <a:spcBef>
              <a:spcPct val="0"/>
            </a:spcBef>
            <a:spcAft>
              <a:spcPct val="15000"/>
            </a:spcAft>
            <a:buChar char="•"/>
          </a:pPr>
          <a:r>
            <a:rPr lang="en-US" sz="1200" kern="1200" dirty="0"/>
            <a:t>Predict what will happen</a:t>
          </a:r>
        </a:p>
        <a:p>
          <a:pPr marL="114300" lvl="1" indent="-114300" algn="l" defTabSz="533400">
            <a:lnSpc>
              <a:spcPct val="90000"/>
            </a:lnSpc>
            <a:spcBef>
              <a:spcPct val="0"/>
            </a:spcBef>
            <a:spcAft>
              <a:spcPct val="15000"/>
            </a:spcAft>
            <a:buChar char="•"/>
          </a:pPr>
          <a:r>
            <a:rPr lang="en-US" sz="1200" kern="1200" dirty="0"/>
            <a:t>Plan the cycle (who, where, what and how)</a:t>
          </a:r>
        </a:p>
        <a:p>
          <a:pPr marL="114300" lvl="1" indent="-114300" algn="l" defTabSz="533400">
            <a:lnSpc>
              <a:spcPct val="90000"/>
            </a:lnSpc>
            <a:spcBef>
              <a:spcPct val="0"/>
            </a:spcBef>
            <a:spcAft>
              <a:spcPct val="15000"/>
            </a:spcAft>
            <a:buChar char="•"/>
          </a:pPr>
          <a:r>
            <a:rPr lang="en-US" sz="1200" kern="1200" dirty="0"/>
            <a:t>Decide what data to gather</a:t>
          </a:r>
        </a:p>
      </dsp:txBody>
      <dsp:txXfrm>
        <a:off x="5760097" y="32538"/>
        <a:ext cx="1971668" cy="937481"/>
      </dsp:txXfrm>
    </dsp:sp>
    <dsp:sp modelId="{0D276066-091C-484A-A412-512F874F22C6}">
      <dsp:nvSpPr>
        <dsp:cNvPr id="0" name=""/>
        <dsp:cNvSpPr/>
      </dsp:nvSpPr>
      <dsp:spPr>
        <a:xfrm>
          <a:off x="517532" y="3372"/>
          <a:ext cx="2925601" cy="1327751"/>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What changes need to be made to the next cycle?</a:t>
          </a:r>
        </a:p>
        <a:p>
          <a:pPr marL="114300" lvl="1" indent="-114300" algn="l" defTabSz="533400">
            <a:lnSpc>
              <a:spcPct val="90000"/>
            </a:lnSpc>
            <a:spcBef>
              <a:spcPct val="0"/>
            </a:spcBef>
            <a:spcAft>
              <a:spcPct val="15000"/>
            </a:spcAft>
            <a:buChar char="•"/>
          </a:pPr>
          <a:r>
            <a:rPr lang="en-US" sz="1200" kern="1200" dirty="0"/>
            <a:t>If no changes, roll out the improvement</a:t>
          </a:r>
        </a:p>
      </dsp:txBody>
      <dsp:txXfrm>
        <a:off x="546698" y="32538"/>
        <a:ext cx="1989589" cy="937481"/>
      </dsp:txXfrm>
    </dsp:sp>
    <dsp:sp modelId="{F7E62458-E2EB-4BDE-AA59-F863CB6DB104}">
      <dsp:nvSpPr>
        <dsp:cNvPr id="0" name=""/>
        <dsp:cNvSpPr/>
      </dsp:nvSpPr>
      <dsp:spPr>
        <a:xfrm>
          <a:off x="2268755" y="236505"/>
          <a:ext cx="1796613" cy="1796613"/>
        </a:xfrm>
        <a:prstGeom prst="pieWedge">
          <a:avLst/>
        </a:prstGeom>
        <a:solidFill>
          <a:srgbClr val="CC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Act</a:t>
          </a:r>
        </a:p>
      </dsp:txBody>
      <dsp:txXfrm>
        <a:off x="2794971" y="762721"/>
        <a:ext cx="1270397" cy="1270397"/>
      </dsp:txXfrm>
    </dsp:sp>
    <dsp:sp modelId="{AB0ADD89-42EB-45B5-A8FF-6A6E5063DF4E}">
      <dsp:nvSpPr>
        <dsp:cNvPr id="0" name=""/>
        <dsp:cNvSpPr/>
      </dsp:nvSpPr>
      <dsp:spPr>
        <a:xfrm rot="5400000">
          <a:off x="4148354" y="236505"/>
          <a:ext cx="1796613" cy="1796613"/>
        </a:xfrm>
        <a:prstGeom prst="pieWedge">
          <a:avLst/>
        </a:prstGeom>
        <a:solidFill>
          <a:srgbClr val="CC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Plan</a:t>
          </a:r>
        </a:p>
      </dsp:txBody>
      <dsp:txXfrm rot="-5400000">
        <a:off x="4148354" y="762721"/>
        <a:ext cx="1270397" cy="1270397"/>
      </dsp:txXfrm>
    </dsp:sp>
    <dsp:sp modelId="{2DBB8BDC-2479-49F3-8121-D04489941254}">
      <dsp:nvSpPr>
        <dsp:cNvPr id="0" name=""/>
        <dsp:cNvSpPr/>
      </dsp:nvSpPr>
      <dsp:spPr>
        <a:xfrm rot="10800000">
          <a:off x="4148354" y="2116104"/>
          <a:ext cx="1796613" cy="1796613"/>
        </a:xfrm>
        <a:prstGeom prst="pieWedge">
          <a:avLst/>
        </a:prstGeom>
        <a:solidFill>
          <a:srgbClr val="CC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Do</a:t>
          </a:r>
        </a:p>
      </dsp:txBody>
      <dsp:txXfrm rot="10800000">
        <a:off x="4148354" y="2116104"/>
        <a:ext cx="1270397" cy="1270397"/>
      </dsp:txXfrm>
    </dsp:sp>
    <dsp:sp modelId="{335BA86E-FA15-4133-964F-D2F96EB05C47}">
      <dsp:nvSpPr>
        <dsp:cNvPr id="0" name=""/>
        <dsp:cNvSpPr/>
      </dsp:nvSpPr>
      <dsp:spPr>
        <a:xfrm rot="16200000">
          <a:off x="2268755" y="2116104"/>
          <a:ext cx="1796613" cy="1796613"/>
        </a:xfrm>
        <a:prstGeom prst="pieWedge">
          <a:avLst/>
        </a:prstGeom>
        <a:solidFill>
          <a:srgbClr val="CC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Study</a:t>
          </a:r>
        </a:p>
      </dsp:txBody>
      <dsp:txXfrm rot="5400000">
        <a:off x="2794971" y="2116104"/>
        <a:ext cx="1270397" cy="1270397"/>
      </dsp:txXfrm>
    </dsp:sp>
    <dsp:sp modelId="{2BD2DB5E-DEB5-4C5E-A77B-09466B495E3B}">
      <dsp:nvSpPr>
        <dsp:cNvPr id="0" name=""/>
        <dsp:cNvSpPr/>
      </dsp:nvSpPr>
      <dsp:spPr>
        <a:xfrm>
          <a:off x="3796707" y="1701181"/>
          <a:ext cx="620308" cy="539399"/>
        </a:xfrm>
        <a:prstGeom prst="circularArrow">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471979-A5C2-4B22-9DC6-2B8D19E380F0}">
      <dsp:nvSpPr>
        <dsp:cNvPr id="0" name=""/>
        <dsp:cNvSpPr/>
      </dsp:nvSpPr>
      <dsp:spPr>
        <a:xfrm rot="10800000">
          <a:off x="3796707" y="1908643"/>
          <a:ext cx="620308" cy="539399"/>
        </a:xfrm>
        <a:prstGeom prst="circularArrow">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34185-2AA8-4C5E-BB7D-19371594F2CC}">
      <dsp:nvSpPr>
        <dsp:cNvPr id="0" name=""/>
        <dsp:cNvSpPr/>
      </dsp:nvSpPr>
      <dsp:spPr>
        <a:xfrm>
          <a:off x="1371599" y="0"/>
          <a:ext cx="1371600" cy="1312333"/>
        </a:xfrm>
        <a:prstGeom prst="trapezoid">
          <a:avLst>
            <a:gd name="adj" fmla="val 52258"/>
          </a:avLst>
        </a:prstGeom>
        <a:solidFill>
          <a:srgbClr val="04020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solidFill>
              <a:schemeClr val="bg1"/>
            </a:solidFill>
          </a:endParaRPr>
        </a:p>
        <a:p>
          <a:pPr marL="0" lvl="0" indent="0" algn="ctr" defTabSz="1200150">
            <a:lnSpc>
              <a:spcPct val="90000"/>
            </a:lnSpc>
            <a:spcBef>
              <a:spcPct val="0"/>
            </a:spcBef>
            <a:spcAft>
              <a:spcPct val="35000"/>
            </a:spcAft>
            <a:buNone/>
          </a:pPr>
          <a:r>
            <a:rPr lang="en-US" sz="2700" kern="1200" dirty="0">
              <a:solidFill>
                <a:schemeClr val="bg1"/>
              </a:solidFill>
            </a:rPr>
            <a:t>Lea</a:t>
          </a:r>
          <a:br>
            <a:rPr lang="en-US" sz="2700" kern="1200" dirty="0">
              <a:solidFill>
                <a:schemeClr val="bg1"/>
              </a:solidFill>
            </a:rPr>
          </a:br>
          <a:r>
            <a:rPr lang="en-US" sz="2700" kern="1200" dirty="0" err="1">
              <a:solidFill>
                <a:schemeClr val="bg1"/>
              </a:solidFill>
            </a:rPr>
            <a:t>ders</a:t>
          </a:r>
          <a:endParaRPr lang="en-US" sz="2700" kern="1200" dirty="0">
            <a:solidFill>
              <a:schemeClr val="bg1"/>
            </a:solidFill>
          </a:endParaRPr>
        </a:p>
      </dsp:txBody>
      <dsp:txXfrm>
        <a:off x="1371599" y="0"/>
        <a:ext cx="1371600" cy="1312333"/>
      </dsp:txXfrm>
    </dsp:sp>
    <dsp:sp modelId="{11C8288B-67A0-4AC9-966E-C0F42334D467}">
      <dsp:nvSpPr>
        <dsp:cNvPr id="0" name=""/>
        <dsp:cNvSpPr/>
      </dsp:nvSpPr>
      <dsp:spPr>
        <a:xfrm>
          <a:off x="685799" y="1312333"/>
          <a:ext cx="2743200" cy="1312333"/>
        </a:xfrm>
        <a:prstGeom prst="trapezoid">
          <a:avLst>
            <a:gd name="adj" fmla="val 52258"/>
          </a:avLst>
        </a:prstGeom>
        <a:solidFill>
          <a:srgbClr val="BC46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Managers</a:t>
          </a:r>
        </a:p>
      </dsp:txBody>
      <dsp:txXfrm>
        <a:off x="1165859" y="1312333"/>
        <a:ext cx="1783080" cy="1312333"/>
      </dsp:txXfrm>
    </dsp:sp>
    <dsp:sp modelId="{848E6615-3C28-4AE5-9678-792A74EC2090}">
      <dsp:nvSpPr>
        <dsp:cNvPr id="0" name=""/>
        <dsp:cNvSpPr/>
      </dsp:nvSpPr>
      <dsp:spPr>
        <a:xfrm>
          <a:off x="0" y="2624666"/>
          <a:ext cx="4114800" cy="1312333"/>
        </a:xfrm>
        <a:prstGeom prst="trapezoid">
          <a:avLst>
            <a:gd name="adj" fmla="val 52258"/>
          </a:avLst>
        </a:prstGeom>
        <a:solidFill>
          <a:srgbClr val="FCC0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Front Line Staff</a:t>
          </a:r>
        </a:p>
      </dsp:txBody>
      <dsp:txXfrm>
        <a:off x="720089" y="2624666"/>
        <a:ext cx="2674620" cy="131233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791A157-28EB-469B-8A23-270A74F6A68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8195" name="Rectangle 3">
            <a:extLst>
              <a:ext uri="{FF2B5EF4-FFF2-40B4-BE49-F238E27FC236}">
                <a16:creationId xmlns:a16="http://schemas.microsoft.com/office/drawing/2014/main" id="{3FADD135-FFD2-465D-94FB-74E43CE1D065}"/>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6" name="Rectangle 4">
            <a:extLst>
              <a:ext uri="{FF2B5EF4-FFF2-40B4-BE49-F238E27FC236}">
                <a16:creationId xmlns:a16="http://schemas.microsoft.com/office/drawing/2014/main" id="{4CEECE94-2E93-4660-8623-C93C9C064B64}"/>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8197" name="Rectangle 5">
            <a:extLst>
              <a:ext uri="{FF2B5EF4-FFF2-40B4-BE49-F238E27FC236}">
                <a16:creationId xmlns:a16="http://schemas.microsoft.com/office/drawing/2014/main" id="{2522E3A7-511A-4EE8-A5F4-C7F15748B7C3}"/>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CB3C324-81C9-4EC8-AAB0-70E5757F394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04T17:55:22.203"/>
    </inkml:context>
    <inkml:brush xml:id="br0">
      <inkml:brushProperty name="width" value="0.1" units="cm"/>
      <inkml:brushProperty name="height" value="0.1" units="cm"/>
      <inkml:brushProperty name="color" value="#FFC114"/>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04T17:56:03.450"/>
    </inkml:context>
    <inkml:brush xml:id="br0">
      <inkml:brushProperty name="width" value="0.15875" units="cm"/>
      <inkml:brushProperty name="height" value="0.15875" units="cm"/>
      <inkml:brushProperty name="color" value="#FFC114"/>
      <inkml:brushProperty name="ignorePressure" value="1"/>
    </inkml:brush>
  </inkml:definitions>
  <inkml:trace contextRef="#ctx0" brushRef="#br0">0 827,'9'-1,"-1"0,1-1,-1 0,0 0,0 0,0-1,2-2,14-4,73-16,-67 18,1-1,-2-1,1-2,19-10,-21 6,1 2,0 0,0 2,1 1,1 2,-1 0,1 3,1 0,-1 2,6 1,-24 1,-1 0,1-1,-1 0,0-1,0 0,0-1,0-1,-1 0,0 0,0-1,0-1,0 1,3-5,-1 4,0 0,0 1,0 1,1 0,0 1,0 0,0 1,5-2,0 0,-1-1,13-7,27-18,-39 20,1 0,0 2,1 0,-1 1,2 1,3 0,135-29,-150 33,-1 0,0 0,0-1,0 0,0 0,4-4,9-4,-22 11,1 1,0-1,0 1,0 0,0-1,0 1,0 0,0-1,0 1,0 0,0 0,0 0,0 0,0 0,0 0,0 0,0 0,0 0,0 0,0 1,0-1,0 0,0 1,0-1,0 1,0-1,0 2,0-1,0 0,1 1,-1-1,0 1,0-1,-1 1,1 0,0-1,0 1,-1 0,1-1,-1 1,1 0,1 10,-1 1,0-1,-1 0,0 6,0-10,-2 13,0 0,-1 0,-1 0,-1-1,-1 0,-1 0,-4 7,3-12,0-1,-1 0,-1 0,0-1,-1-1,0 0,-1 0,-10 7,19-16,2-1,-2-1,1 1,0 0,0 0,-1-1,1 0,-1 1,1-1,-1 0,1 0,-2 0,3-1,0 0,0 0,0 0,0 0,1 0,-1 0,0 0,0 0,0-1,0 1,0 0,0-1,0 1,1 0,-1-1,0 1,0-1,0 0,1 1,-1-1,0 0,1 1,-1-1,1 0,-1 1,1-1,-1 0,1 0,-1 0,1 0,0 0,-1 1,1-1,0 0,0-1,-4-15,1 0,0-1,2 1,0-1,1 0,1 0,1-4,0-21,0-335,-2 259,-1 115,2 1,-1-1,0 1,1-1,-1 1,1-1,1-1,-2 5,0 0,0 0,0-1,0 1,0 0,0 0,1 0,-1-1,0 1,0 0,0 0,0 0,1-1,-1 1,0 0,0 0,0 0,1 0,-1-1,0 1,0 0,1 0,-1 0,0 0,0 0,1 0,-1 0,0 0,1 0,-1 0,0 0,11 10,80 133,-86-136,1 0,0 0,1-1,0 0,0-1,0 1,3 0,-2-1,0 1,-1 0,1 1,-1 0,6 6,-7-5,-1 0,1 0,-1 0,-1 1,1-1,0 4,1 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04T17:56:17.853"/>
    </inkml:context>
    <inkml:brush xml:id="br0">
      <inkml:brushProperty name="width" value="0.2" units="cm"/>
      <inkml:brushProperty name="height" value="0.2" units="cm"/>
      <inkml:brushProperty name="color" value="#FFC114"/>
      <inkml:brushProperty name="ignorePressure" value="1"/>
    </inkml:brush>
  </inkml:definitions>
  <inkml:trace contextRef="#ctx0" brushRef="#br0">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04T17:56:25.317"/>
    </inkml:context>
    <inkml:brush xml:id="br0">
      <inkml:brushProperty name="width" value="0.15875" units="cm"/>
      <inkml:brushProperty name="height" value="0.15875" units="cm"/>
      <inkml:brushProperty name="color" value="#BC4656"/>
      <inkml:brushProperty name="ignorePressure" value="1"/>
    </inkml:brush>
  </inkml:definitions>
  <inkml:trace contextRef="#ctx0" brushRef="#br0">1 783,'0'-1,"1"-1,-1 0,1 0,0 0,-1 1,1-1,0 0,0 1,0-1,0 1,1-1,-1 1,0-1,1 1,-1 0,1 0,-1-1,1 1,-1 1,1-1,0 0,1 0,40-16,-16 10,1 2,0 1,-1 1,11 1,116 4,-62 1,5-1,-8 0,54-7,-108 0,23-6,-28 5,1 1,12 0,-17 2,-1-2,1 0,-1-2,0-1,1-1,51-15,-75 24,37-12,1 3,0 1,1 2,29 0,-26 4,-1-3,9-3,57-5,-39 5,0-3,0-4,0 1,70-5,127-13,-140 13,69 2,-172 16,32-1,32 4,-70-1,0 2,0 0,0 0,0 2,0 0,13 7,11 7,-12-5,28 9,-47-21,0 0,0-1,0 0,0-1,0 0,0-1,0-1,0 1,0-2,8-2,35-5,-35 7,-1-1,13-4,-16 3,1 1,0 1,9-1,-23 3,1 1,-1 0,0 0,0 0,0 1,0-1,0 0,0 1,0 0,0-1,0 1,0 0,0 0,0 0,0 0,0 0,-1 0,1 1,0-1,-1 1,1-1,-1 1,0-1,1 1,-1 0,0 0,0 0,0-1,0 1,0 0,-1 0,1 1,0 1,0 0,-1-1,1 1,-1-1,0 1,0 0,0-1,0 1,-1 0,1-1,-1 1,0-1,0 1,-1-1,1 1,-1-1,1 0,-3 3,-6 5,-1 1,0-1,0-1,-2 0,1-1,-10 6,1 0,-6 4,-2 0,0-2,-1-1,0-2,-17 6,46-20,0 1,0-1,-1 1,1-1,0 0,0 0,0 1,-1-1,1 0,0 0,0 0,-1 0,1-1,0 1,0 0,-1-1,1 1,0-1,-2-6,11-5,5 1,0 0,1 1,0 1,1 0,-1 1,9-3,16-9,64-38,-99 56,0 0,-1 0,1-1,-1 1,1-1,-1 0,0 0,0 0,0 0,0 0,-1-1,1 1,-1-1,0 0,0 0,0 0,-1 0,1 0,-1 0,0 0,0 0,0-2,-1-2,0 0,-1 1,1-1,-1 1,-1-1,1 1,-1-1,-1 1,1 0,-1 0,0 0,-2-2,-13-22,0 1,-2 1,-1 1,-2 1,-1 1,0 1,-2 1,-26-19,32 27,2-1,0 0,2-2,0 0,1-1,-7-11,22 29,-1 1,0-1,0 1,0 0,0-1,0 1,0 0,0 0,0 0,0-1,0 1,-1 0,1 1,-1-1,0-1,-4 8,3 11,4 210,2-87,-4 88,1-225,0-1,0 1,0-1,0 1,1-1,-1 1,1-1,0 0,-1 1,1-1,0 1,-1-3,1 0,-1 0,0 1,0-1,0 0,1 0,-1 0,0 1,1-1,-1 0,0 0,0 0,1 0,-1 0,0 1,1-1,-1 0,0 0,1 0,-1 0,0 0,1 0,-1 0,0 0,1 0,-1 0,0-1,14-7,0-5,-1 0,0-2,-1 1,-1-1,0-1,-1 0,-1 0,0-1,-1 0,-1-1,-1 0,-1 0,1-5,-2-1,-2 1,-1 0,-1-19,0 41,0-5,5 6,1 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04T17:56:45.853"/>
    </inkml:context>
    <inkml:brush xml:id="br0">
      <inkml:brushProperty name="width" value="0.15875" units="cm"/>
      <inkml:brushProperty name="height" value="0.15875" units="cm"/>
      <inkml:brushProperty name="color" value="#040205"/>
      <inkml:brushProperty name="ignorePressure" value="1"/>
    </inkml:brush>
  </inkml:definitions>
  <inkml:trace contextRef="#ctx0" brushRef="#br0">1 0,'437'0,"-401"2,-1 2,1 1,-1 1,8 2,36 0,-11-2,8 5,-18-3,51 1,-45-10,-40 0,0 1,-1 0,1 2,0 1,0 1,0 1,151 37,56 1,-182-32,21 9,-39-10,0-2,1 0,-1-3,23 2,271-6,-155-3,-118 2,-10-1,-1 1,1 3,-1 1,5 3,-2 0,0-1,9-2,4 0,34 11,-58-8,0-2,8-1,-31-3,13 0,-1 1,1 1,18 4,103 26,-103-25,25 3,25 4,75 18,-131-27,1-1,0-2,29-1,26 2,-69-1,-1 1,1 1,14 6,-31-9,-2-1,1 1,-1-1,1 1,-1 0,0 0,1 0,-1 1,0-1,-1 1,1-1,0 1,-1 0,0 0,1 0,-1 0,0 1,-1-1,1 1,-1-1,1 1,-1-1,0 1,0 0,0 0,1 9,-1 0,0 0,0 0,-1-1,-1 1,-1 8,1-17,1 1,-1-1,-1 0,1 1,0-1,-1 0,0 0,0 0,0 0,-1 0,1 0,-1-1,0 1,0-1,0 0,-1 0,1 0,-1 1,-9 4,1 0,-1-1,-1-1,-11 5,-17 8,14-4,-1-2,0 0,-1-2,-29 6,39-11,-1 1,-18 8,0 1,38-16,0 1,-1-1,1 0,0 1,-1-1,1 0,0 0,0 0,-1 0,1 0,0 0,-1 0,1 0,0-1,-1 1,1 0,0-1,0 1,0-1,-1 1,1-1,0 0,0 1,0-1,0 0,0 0,0 0,0 0,0 0,1 0,-1 0,0 0,0 0,1 0,-1 0,1-1,-1 1,1 0,0 0,-1-1,1 1,0 0,0-2,-2-8,0 0,1 0,1 0,0 0,0-1,0 3,0-34,0-5,3-20,-2 55,1-1,0 0,1 1,1 0,0 0,1 0,1-2,1 1,-1-1,0 0,-1 0,0 0,-1-1,-1 1,0-1,-1-1,3-26,3 0,2 1,1 1,9-19,-19 56,1 0,-1 0,1 1,0-1,1 0,-1 1,1-1,-1 1,1 0,0 0,0 0,0 0,1 0,-1 1,1-1,1 0,-3 2,0 0,0 0,1 1,-1-1,0 0,1 1,-1-1,1 1,-1 0,1 0,-1 0,1 0,-1 0,1 0,-1 1,0-1,1 1,-1 0,0 0,1 0,-1 0,0 0,0 0,0 1,0-1,0 0,0 1,1 1,7 8,-2 0,1 0,-1 1,-1 0,0 0,-1 1,0 0,3 10,18 38,-4-5,-21-48,0-1,0 1,1-1,1 1,-1-1,1 0,0-1,1 1,-1-1,1 0,0 0,1 0,0 0,-2-3,0 0,0 1,0-1,-1 1,0 0,0 0,0 0,2 3,-4-6,-1 0,1 0,-1 0,0 0,1 0,-1 0,0 0,0 0,0 0,0 0,0 0,0 1,0-1,0 0,0 0,0 0,-1 0,1 0,0 0,-1 0,1 0,-1 0,1-1,-1 1,1 0,-1 0,1 0,-1 0,0-1,0 1,1 0,-1-1,0 1,0 0,0-1,0 1,0-1,0 1,0-1,0 0,0 1,0-1,0 0,0 0,-15 4,0-1,0 0,0-1,0-1,0 0,0-2,-1 1,0-2,-62 0,74 3,0-1,0 0,0 0,0 0,0 0,0-1,-5-1,8 1,1 0,-1 0,0 0,1 0,-1 0,1 0,0 0,-1 0,1 0,0-1,0 1,0-1,0 1,0-1,0 1,0-1,1 0,-1 1,0-1,1 0,-1 1,1-1,0 0,0 0,-3-14,1 0,1-1,1 1,0-1,1 1,1-1,1 1,0 0,1 0,1 0,6-14,-10 27,0 0,1 0,-1 0,1 1,0-1,0 1,0-1,0 1,2-2,-4 4,0 0,1-1,-1 1,1 0,-1-1,1 1,-1 0,0 0,1 0,-1-1,1 1,-1 0,1 0,-1 0,1 0,-1 0,1 0,-1 0,1 0,-1 0,1 0,-1 0,1 0,-1 1,1-1,0 1,0-1,-1 1,1 0,0-1,-1 1,1 0,0 0,-1 0,1-1,-1 1,1 0,-1 0,0 0,1 0,-1 0,0 0,5 21,-2 0,0 0,-2 0,0 0,-1 0,-3 17,1 16,2-52,-1 21,0 0,-1 0,-2 1,3-18,0-1,-1 0,1 0,-2 0,1 0,-1 0,1 0,-2-1,1 1,-1-1,1 0,-2 0,-3 4,7-8,0-1,1 1,-1 0,0 0,0-1,1 1,-1 0,0 0,1 0,-1 0,1 0,-1 0,1 0,0 0,-1 0,1-1,0 0,1 1,-1-1,0 0,0 1,0-1,0 0,0 0,0 1,0-1,1 0,-1 0,0 1,0-1,0 0,1 0,-1 0,0 1,0-1,1 0,-1 0,0 0,0 0,1 0,-1 1,0-1,0 0,1 0,-1 0,0 0,1 0,-1 0,34 0,-22-1,-3 1,2 0,0-1,-1 1,1-2,0 1,-1-2,5-1,-12 3,0 0,0-1,0 1,0-1,0 0,0 0,-1 0,1 0,-1 0,0-1,0 1,1-1,-2 1,1-1,0 0,0 0,-1 0,0 0,1 0,-1 0,0 0,-1-1,1 0,3-22,-1 0,-2 0,-1 0,-1 0,-2-11,0-29,3-23,1 32,-5-28,4 82,-1-1,1 0,-1 0,0 0,0 1,-1-1,1 0,-1 1,0 0,-1-2,3 4,-1 0,1 0,-1 1,0-1,0 0,1 0,-1 1,0-1,0 0,0 1,0-1,1 1,-1-1,0 1,0-1,0 1,0 0,0 0,0-1,0 1,0 0,0 0,-1 0,1 0,0 0,0 0,0 0,0 1,0-1,0 0,0 1,0-1,0 0,0 1,0-1,1 1,-1 0,-1 0,-6 5,-1 1,2 0,-1 1,1-1,0 1,0 1,1 0,1 0,-4 5,-9 22,-13 32,26-56,3-7,0 1,-1 0,2 0,-1 0,1 0,0 0,0 0,0 1,1-1,0 0,1 0,-1 1,1-1,0 0,2 4,3 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42A365F-0493-4D10-AFFD-015D9EF279F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147" name="Rectangle 3">
            <a:extLst>
              <a:ext uri="{FF2B5EF4-FFF2-40B4-BE49-F238E27FC236}">
                <a16:creationId xmlns:a16="http://schemas.microsoft.com/office/drawing/2014/main" id="{57029DC1-1CFC-4CAB-8AC0-739E58C3C7E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4340" name="Rectangle 4">
            <a:extLst>
              <a:ext uri="{FF2B5EF4-FFF2-40B4-BE49-F238E27FC236}">
                <a16:creationId xmlns:a16="http://schemas.microsoft.com/office/drawing/2014/main" id="{FD2088AE-BE5E-4C4D-8BA2-EE4CE74A5A1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AE28DC7A-D2E8-46ED-ACE5-345ED22033B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0" name="Rectangle 6">
            <a:extLst>
              <a:ext uri="{FF2B5EF4-FFF2-40B4-BE49-F238E27FC236}">
                <a16:creationId xmlns:a16="http://schemas.microsoft.com/office/drawing/2014/main" id="{A60891D8-A061-4523-972A-CE21DEBC3A0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151" name="Rectangle 7">
            <a:extLst>
              <a:ext uri="{FF2B5EF4-FFF2-40B4-BE49-F238E27FC236}">
                <a16:creationId xmlns:a16="http://schemas.microsoft.com/office/drawing/2014/main" id="{4B64E565-804C-4B6A-A0FD-768FCCB7196A}"/>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EEDA14C-2338-45CA-AB87-F1E0A160F49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Osaka" charset="-128"/>
        <a:cs typeface="Osaka" charset="-128"/>
      </a:defRPr>
    </a:lvl1pPr>
    <a:lvl2pPr marL="457200" algn="l" rtl="0" eaLnBrk="0" fontAlgn="base" hangingPunct="0">
      <a:spcBef>
        <a:spcPct val="30000"/>
      </a:spcBef>
      <a:spcAft>
        <a:spcPct val="0"/>
      </a:spcAft>
      <a:defRPr sz="1200" kern="1200">
        <a:solidFill>
          <a:schemeClr val="tx1"/>
        </a:solidFill>
        <a:latin typeface="Arial" charset="0"/>
        <a:ea typeface="Osaka" charset="-128"/>
        <a:cs typeface="Osaka" charset="-128"/>
      </a:defRPr>
    </a:lvl2pPr>
    <a:lvl3pPr marL="914400" algn="l" rtl="0" eaLnBrk="0" fontAlgn="base" hangingPunct="0">
      <a:spcBef>
        <a:spcPct val="30000"/>
      </a:spcBef>
      <a:spcAft>
        <a:spcPct val="0"/>
      </a:spcAft>
      <a:defRPr sz="1200" kern="1200">
        <a:solidFill>
          <a:schemeClr val="tx1"/>
        </a:solidFill>
        <a:latin typeface="Arial" charset="0"/>
        <a:ea typeface="Osaka" charset="-128"/>
        <a:cs typeface="Osaka" charset="-128"/>
      </a:defRPr>
    </a:lvl3pPr>
    <a:lvl4pPr marL="1371600" algn="l" rtl="0" eaLnBrk="0" fontAlgn="base" hangingPunct="0">
      <a:spcBef>
        <a:spcPct val="30000"/>
      </a:spcBef>
      <a:spcAft>
        <a:spcPct val="0"/>
      </a:spcAft>
      <a:defRPr sz="1200" kern="1200">
        <a:solidFill>
          <a:schemeClr val="tx1"/>
        </a:solidFill>
        <a:latin typeface="Arial" charset="0"/>
        <a:ea typeface="Osaka" charset="-128"/>
        <a:cs typeface="Osaka" charset="-128"/>
      </a:defRPr>
    </a:lvl4pPr>
    <a:lvl5pPr marL="1828800" algn="l" rtl="0" eaLnBrk="0" fontAlgn="base" hangingPunct="0">
      <a:spcBef>
        <a:spcPct val="30000"/>
      </a:spcBef>
      <a:spcAft>
        <a:spcPct val="0"/>
      </a:spcAft>
      <a:defRPr sz="1200" kern="1200">
        <a:solidFill>
          <a:schemeClr val="tx1"/>
        </a:solidFill>
        <a:latin typeface="Arial" charset="0"/>
        <a:ea typeface="Osaka" charset="-128"/>
        <a:cs typeface="Osaka"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conomist.com/node/13941150"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catalyst.nejm.org/what-is-patient-flow/" TargetMode="External"/><Relationship Id="rId4" Type="http://schemas.openxmlformats.org/officeDocument/2006/relationships/hyperlink" Target="https://catalyst.nejm.org/medical-errors-preventable-death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bmpstreaming.org/programs/toast-kaiz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dQp-z4AUZ7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leanuk.org/events/previous-events/lean-summit-2007-1st-global-lean-healthcare-summit.aspx"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virginiamasoninstitute.org/2015/09/patient-safety-alert-system/" TargetMode="External"/><Relationship Id="rId4" Type="http://schemas.openxmlformats.org/officeDocument/2006/relationships/hyperlink" Target="https://catalyst.nejm.org/videos/leadership-adaptive-change-die/"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netflix.com/watch/80209468?trackId=14277281&amp;tctx=0,4,ce50ee08-c9ef-4d50-9b4c-d31566babaa2-10353843,," TargetMode="External"/><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tPBKN93JLyk"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virginiamasoninstitute.org/2015/09/patient-safety-alert-syste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EDA14C-2338-45CA-AB87-F1E0A160F490}" type="slidenum">
              <a:rPr lang="en-US" altLang="en-US" smtClean="0"/>
              <a:pPr/>
              <a:t>19</a:t>
            </a:fld>
            <a:endParaRPr lang="en-US" altLang="en-US"/>
          </a:p>
        </p:txBody>
      </p:sp>
    </p:spTree>
    <p:extLst>
      <p:ext uri="{BB962C8B-B14F-4D97-AF65-F5344CB8AC3E}">
        <p14:creationId xmlns:p14="http://schemas.microsoft.com/office/powerpoint/2010/main" val="1280191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step out of healthcare for a moment of time to review something close to all of our hearts: Pizza.  Now, I must admit, I love Pizza – so much so that I found MUCH of this non-value added and invested in a gas powered pizza oven.  This thing is insane and changes the value conversation for me when thinking about pizza.  </a:t>
            </a:r>
          </a:p>
          <a:p>
            <a:endParaRPr lang="en-US" dirty="0"/>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21</a:t>
            </a:fld>
            <a:endParaRPr lang="en-US" altLang="en-US"/>
          </a:p>
        </p:txBody>
      </p:sp>
    </p:spTree>
    <p:extLst>
      <p:ext uri="{BB962C8B-B14F-4D97-AF65-F5344CB8AC3E}">
        <p14:creationId xmlns:p14="http://schemas.microsoft.com/office/powerpoint/2010/main" val="335805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23</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25736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Osaka" charset="-128"/>
                <a:cs typeface="Osaka" charset="-128"/>
              </a:rPr>
              <a:t>Obtained from: https://catalyst.nejm.org/doi/full/10.1056/CAT.18.0193 </a:t>
            </a:r>
          </a:p>
          <a:p>
            <a:r>
              <a:rPr lang="en-US" sz="1200" b="0" i="0" u="sng" kern="1200" dirty="0">
                <a:solidFill>
                  <a:schemeClr val="tx1"/>
                </a:solidFill>
                <a:effectLst/>
                <a:latin typeface="Arial" charset="0"/>
                <a:ea typeface="Osaka" charset="-128"/>
                <a:cs typeface="Osaka" charset="-128"/>
                <a:hlinkClick r:id="rId3"/>
              </a:rPr>
              <a:t>Taiichi Ohno</a:t>
            </a:r>
            <a:r>
              <a:rPr lang="en-US" sz="1200" b="0" i="0" kern="1200" dirty="0">
                <a:solidFill>
                  <a:schemeClr val="tx1"/>
                </a:solidFill>
                <a:effectLst/>
                <a:latin typeface="Arial" charset="0"/>
                <a:ea typeface="Osaka" charset="-128"/>
                <a:cs typeface="Osaka" charset="-128"/>
              </a:rPr>
              <a:t> of Toyota, the originator of lean principles, described seven areas of waste that occur in every industry. (Toyota later identified the eighth waste.) It may seem counter-intuitive to apply what has worked in manufacturing in a hospital setting, but by implementing lean in healthcare and reviewing processes and systems through the lens of the eight wastes, organizations can potentially:</a:t>
            </a:r>
          </a:p>
          <a:p>
            <a:endParaRPr lang="en-US" sz="1200" b="1" i="0" kern="1200" dirty="0">
              <a:solidFill>
                <a:schemeClr val="tx1"/>
              </a:solidFill>
              <a:effectLst/>
              <a:latin typeface="Arial" charset="0"/>
              <a:ea typeface="Osaka" charset="-128"/>
              <a:cs typeface="Osaka" charset="-128"/>
            </a:endParaRPr>
          </a:p>
          <a:p>
            <a:r>
              <a:rPr lang="en-US" sz="1200" b="1" i="0" kern="1200" dirty="0">
                <a:solidFill>
                  <a:schemeClr val="tx1"/>
                </a:solidFill>
                <a:effectLst/>
                <a:latin typeface="Arial" charset="0"/>
                <a:ea typeface="Osaka" charset="-128"/>
                <a:cs typeface="Osaka" charset="-128"/>
              </a:rPr>
              <a:t>D: Eradicate DEFECTS to Improve Quality of Care and Increase Reimbursement: </a:t>
            </a:r>
            <a:r>
              <a:rPr lang="en-US" sz="1200" b="0" i="0" kern="1200" dirty="0">
                <a:solidFill>
                  <a:schemeClr val="tx1"/>
                </a:solidFill>
                <a:effectLst/>
                <a:latin typeface="Arial" charset="0"/>
                <a:ea typeface="Osaka" charset="-128"/>
                <a:cs typeface="Osaka" charset="-128"/>
              </a:rPr>
              <a:t>Process or system failures, medical mistakes, and misdiagnosis are examples of defect waste in healthcare. Healthcare-acquired conditions such as blood clots and infections, </a:t>
            </a:r>
            <a:r>
              <a:rPr lang="en-US" sz="1200" b="0" i="0" u="sng" kern="1200" dirty="0">
                <a:solidFill>
                  <a:schemeClr val="tx1"/>
                </a:solidFill>
                <a:effectLst/>
                <a:latin typeface="Arial" charset="0"/>
                <a:ea typeface="Osaka" charset="-128"/>
                <a:cs typeface="Osaka" charset="-128"/>
                <a:hlinkClick r:id="rId4"/>
              </a:rPr>
              <a:t>medication or surgical errors</a:t>
            </a:r>
            <a:r>
              <a:rPr lang="en-US" sz="1200" b="0" i="0" kern="1200" dirty="0">
                <a:solidFill>
                  <a:schemeClr val="tx1"/>
                </a:solidFill>
                <a:effectLst/>
                <a:latin typeface="Arial" charset="0"/>
                <a:ea typeface="Osaka" charset="-128"/>
                <a:cs typeface="Osaka" charset="-128"/>
              </a:rPr>
              <a:t>, avoidable readmissions, preventable allergic reactions, incomplete or erroneous medical records all illustrate defect waste in healthcare. As payers move toward pay for performance models that reward/penalize outcomes, organizations can leverage lean principles to mobilize every employee to eradicate defect waste and improve quality to positively impact the bottom line and, most importantly, to avoid mistakes.</a:t>
            </a:r>
          </a:p>
          <a:p>
            <a:endParaRPr lang="en-US" sz="1200" b="0" i="0" kern="1200" dirty="0">
              <a:solidFill>
                <a:schemeClr val="tx1"/>
              </a:solidFill>
              <a:effectLst/>
              <a:latin typeface="Arial" charset="0"/>
              <a:ea typeface="Osaka" charset="-128"/>
            </a:endParaRPr>
          </a:p>
          <a:p>
            <a:r>
              <a:rPr lang="en-US" sz="1200" b="1" i="0" kern="1200" dirty="0">
                <a:solidFill>
                  <a:schemeClr val="tx1"/>
                </a:solidFill>
                <a:effectLst/>
                <a:latin typeface="Arial" charset="0"/>
                <a:ea typeface="Osaka" charset="-128"/>
                <a:cs typeface="Osaka" charset="-128"/>
              </a:rPr>
              <a:t>O: Maximize Resources by Minimizing Healthcare OVERPRODUCTION: </a:t>
            </a:r>
            <a:r>
              <a:rPr lang="en-US" sz="1200" b="0" i="0" kern="1200" dirty="0">
                <a:solidFill>
                  <a:schemeClr val="tx1"/>
                </a:solidFill>
                <a:effectLst/>
                <a:latin typeface="Arial" charset="0"/>
                <a:ea typeface="Osaka" charset="-128"/>
                <a:cs typeface="Osaka" charset="-128"/>
              </a:rPr>
              <a:t>Overproduction waste entails redundancies, creating too much of something, or creating it at inappropriate times. Preparing medications for a discharged patient, duplication of tests, or extending hospital stays beyond medical necessity are all examples of overproduction that healthcare organizations can tackle.</a:t>
            </a:r>
          </a:p>
          <a:p>
            <a:endParaRPr lang="en-US" sz="1200" b="0" i="0" kern="1200" dirty="0">
              <a:solidFill>
                <a:schemeClr val="tx1"/>
              </a:solidFill>
              <a:effectLst/>
              <a:latin typeface="Arial" charset="0"/>
              <a:ea typeface="Osaka" charset="-128"/>
            </a:endParaRPr>
          </a:p>
          <a:p>
            <a:r>
              <a:rPr lang="en-US" sz="1200" b="1" i="0" kern="1200" dirty="0">
                <a:solidFill>
                  <a:schemeClr val="tx1"/>
                </a:solidFill>
                <a:effectLst/>
                <a:latin typeface="Arial" charset="0"/>
                <a:ea typeface="Osaka" charset="-128"/>
                <a:cs typeface="Osaka" charset="-128"/>
              </a:rPr>
              <a:t>W: Reduce WAITING / Idle Time: </a:t>
            </a:r>
            <a:r>
              <a:rPr lang="en-US" sz="1200" b="0" i="0" kern="1200" dirty="0">
                <a:solidFill>
                  <a:schemeClr val="tx1"/>
                </a:solidFill>
                <a:effectLst/>
                <a:latin typeface="Arial" charset="0"/>
                <a:ea typeface="Osaka" charset="-128"/>
                <a:cs typeface="Osaka" charset="-128"/>
              </a:rPr>
              <a:t>According to lean principles, any time patients or employees are required to stand by, waste happens. Patients sitting in waiting areas, meetings stalled for latecomers, appointment waiting lists, and idle high-tech equipment are all areas that represent opportunities for healthcare organizations to tap the creativity and imagination of their teams to reduce waste.</a:t>
            </a:r>
          </a:p>
          <a:p>
            <a:endParaRPr lang="en-US" sz="1200" b="0" i="0" kern="1200" dirty="0">
              <a:solidFill>
                <a:schemeClr val="tx1"/>
              </a:solidFill>
              <a:effectLst/>
              <a:latin typeface="Arial" charset="0"/>
              <a:ea typeface="Osaka" charset="-128"/>
            </a:endParaRPr>
          </a:p>
          <a:p>
            <a:r>
              <a:rPr lang="en-US" sz="1200" b="1" i="0" kern="1200" dirty="0">
                <a:solidFill>
                  <a:schemeClr val="tx1"/>
                </a:solidFill>
                <a:effectLst/>
                <a:latin typeface="Arial" charset="0"/>
                <a:ea typeface="Osaka" charset="-128"/>
                <a:cs typeface="Osaka" charset="-128"/>
              </a:rPr>
              <a:t>N: Understand how Healthcare Waste Leads to Untapped Human Potential – the Pinnacle of Waste in Healthcare (NOT UTILIZING EMPLOYEES): </a:t>
            </a:r>
            <a:r>
              <a:rPr lang="en-US" sz="1200" b="0" i="0" kern="1200" dirty="0">
                <a:solidFill>
                  <a:schemeClr val="tx1"/>
                </a:solidFill>
                <a:effectLst/>
                <a:latin typeface="Arial" charset="0"/>
                <a:ea typeface="Osaka" charset="-128"/>
                <a:cs typeface="Osaka" charset="-128"/>
              </a:rPr>
              <a:t>When workers’ time is consumed by any of the above, they are unable to use it to leverage their creativity and talents for work that promotes patient care and optimized operations. Waste in healthcare detracts from time that employees could use for educational pursuits, building relationships with patients, or implementing systems-based improvements. Adopting a lean culture not only leads to improvements in care quality and decreased cost, it also leads to improved employee morale and commitment.</a:t>
            </a:r>
          </a:p>
          <a:p>
            <a:endParaRPr lang="en-US" sz="1200" b="0" i="0" kern="1200" dirty="0">
              <a:solidFill>
                <a:schemeClr val="tx1"/>
              </a:solidFill>
              <a:effectLst/>
              <a:latin typeface="Arial" charset="0"/>
              <a:ea typeface="Osaka" charset="-128"/>
            </a:endParaRPr>
          </a:p>
          <a:p>
            <a:r>
              <a:rPr lang="en-US" sz="1200" b="1" i="0" kern="1200" dirty="0">
                <a:solidFill>
                  <a:schemeClr val="tx1"/>
                </a:solidFill>
                <a:effectLst/>
                <a:latin typeface="Arial" charset="0"/>
                <a:ea typeface="Osaka" charset="-128"/>
                <a:cs typeface="Osaka" charset="-128"/>
              </a:rPr>
              <a:t>T: TRANSPORTATION – Decrease the Movement of Patients, Supplies, and Equipment to Improve Patient Flow: </a:t>
            </a:r>
            <a:r>
              <a:rPr lang="en-US" sz="1200" b="0" i="0" kern="1200" dirty="0">
                <a:solidFill>
                  <a:schemeClr val="tx1"/>
                </a:solidFill>
                <a:effectLst/>
                <a:latin typeface="Arial" charset="0"/>
                <a:ea typeface="Osaka" charset="-128"/>
                <a:cs typeface="Osaka" charset="-128"/>
              </a:rPr>
              <a:t>Transportation waste in healthcare involves moving people, supplies, and medical equipment unnecessarily. Transporting patients to different departments and running around to gather supplies also increase the risk of patient or caregiver injury (defect waste) and create delays in care (waiting waste). Lean thinking can be used to analyze patient and caregiver movement through the hospital facility to save time, reduce injury, and improve </a:t>
            </a:r>
            <a:r>
              <a:rPr lang="en-US" sz="1200" b="0" i="0" u="sng" kern="1200" dirty="0">
                <a:solidFill>
                  <a:schemeClr val="tx1"/>
                </a:solidFill>
                <a:effectLst/>
                <a:latin typeface="Arial" charset="0"/>
                <a:ea typeface="Osaka" charset="-128"/>
                <a:cs typeface="Osaka" charset="-128"/>
                <a:hlinkClick r:id="rId5"/>
              </a:rPr>
              <a:t>patient flow</a:t>
            </a:r>
            <a:r>
              <a:rPr lang="en-US" sz="1200" b="0" i="0" kern="1200" dirty="0">
                <a:solidFill>
                  <a:schemeClr val="tx1"/>
                </a:solidFill>
                <a:effectLst/>
                <a:latin typeface="Arial" charset="0"/>
                <a:ea typeface="Osaka" charset="-128"/>
                <a:cs typeface="Osaka" charset="-128"/>
              </a:rPr>
              <a:t>.</a:t>
            </a:r>
          </a:p>
          <a:p>
            <a:endParaRPr lang="en-US" sz="1200" b="0" i="0" kern="1200" dirty="0">
              <a:solidFill>
                <a:schemeClr val="tx1"/>
              </a:solidFill>
              <a:effectLst/>
              <a:latin typeface="Arial" charset="0"/>
              <a:ea typeface="Osaka" charset="-128"/>
            </a:endParaRPr>
          </a:p>
          <a:p>
            <a:r>
              <a:rPr lang="en-US" sz="1200" b="1" i="0" kern="1200" dirty="0">
                <a:solidFill>
                  <a:schemeClr val="tx1"/>
                </a:solidFill>
                <a:effectLst/>
                <a:latin typeface="Arial" charset="0"/>
                <a:ea typeface="Osaka" charset="-128"/>
                <a:cs typeface="Osaka" charset="-128"/>
              </a:rPr>
              <a:t>I: Minimize INVENTORY: </a:t>
            </a:r>
            <a:r>
              <a:rPr lang="en-US" sz="1200" b="0" i="0" kern="1200" dirty="0">
                <a:solidFill>
                  <a:schemeClr val="tx1"/>
                </a:solidFill>
                <a:effectLst/>
                <a:latin typeface="Arial" charset="0"/>
                <a:ea typeface="Osaka" charset="-128"/>
                <a:cs typeface="Osaka" charset="-128"/>
              </a:rPr>
              <a:t>Inventory represents tied-up capital and storage cost. Surplus supplies and medications, superfluous equipment, extraneous data, or stockpiles of pre-printed forms all translate to inventory waste. Moreover, excessive inventory increases the risk of loss from being stolen or becoming obsolete. Employees throughout the organization can be trained to recognize excessive inventory and find novel ways to decrease it.</a:t>
            </a:r>
          </a:p>
          <a:p>
            <a:endParaRPr lang="en-US" sz="1200" b="0" i="0" kern="1200" dirty="0">
              <a:solidFill>
                <a:schemeClr val="tx1"/>
              </a:solidFill>
              <a:effectLst/>
              <a:latin typeface="Arial" charset="0"/>
              <a:ea typeface="Osaka" charset="-128"/>
            </a:endParaRPr>
          </a:p>
          <a:p>
            <a:r>
              <a:rPr lang="en-US" sz="1200" b="1" i="0" kern="1200" dirty="0">
                <a:solidFill>
                  <a:schemeClr val="tx1"/>
                </a:solidFill>
                <a:effectLst/>
                <a:latin typeface="Arial" charset="0"/>
                <a:ea typeface="Osaka" charset="-128"/>
                <a:cs typeface="Osaka" charset="-128"/>
              </a:rPr>
              <a:t>M: Prevent Injuries and Save Time by Reducing MOTION: </a:t>
            </a:r>
            <a:r>
              <a:rPr lang="en-US" sz="1200" b="0" i="0" kern="1200" dirty="0">
                <a:solidFill>
                  <a:schemeClr val="tx1"/>
                </a:solidFill>
                <a:effectLst/>
                <a:latin typeface="Arial" charset="0"/>
                <a:ea typeface="Osaka" charset="-128"/>
                <a:cs typeface="Osaka" charset="-128"/>
              </a:rPr>
              <a:t>Waste in motion occurs whenever hospital workers perform movement within their workspace that does not add value for patients. Reaching or stooping for frequently used supplies and equipment, increased walking due to poor building design, or non-ergonomic patient transfers between beds, wheelchairs, or operating tables are potential instances of motion waste.</a:t>
            </a:r>
          </a:p>
          <a:p>
            <a:endParaRPr lang="en-US" sz="1200" b="0" i="0" kern="1200" dirty="0">
              <a:solidFill>
                <a:schemeClr val="tx1"/>
              </a:solidFill>
              <a:effectLst/>
              <a:latin typeface="Arial" charset="0"/>
              <a:ea typeface="Osaka" charset="-128"/>
            </a:endParaRPr>
          </a:p>
          <a:p>
            <a:r>
              <a:rPr lang="en-US" sz="1200" b="1" i="0" kern="1200" dirty="0">
                <a:solidFill>
                  <a:schemeClr val="tx1"/>
                </a:solidFill>
                <a:effectLst/>
                <a:latin typeface="Arial" charset="0"/>
                <a:ea typeface="Osaka" charset="-128"/>
                <a:cs typeface="Osaka" charset="-128"/>
              </a:rPr>
              <a:t>E: Remove Waste from EXTRA-PROCESSING: </a:t>
            </a:r>
            <a:r>
              <a:rPr lang="en-US" sz="1200" b="0" i="0" kern="1200" dirty="0">
                <a:solidFill>
                  <a:schemeClr val="tx1"/>
                </a:solidFill>
                <a:effectLst/>
                <a:latin typeface="Arial" charset="0"/>
                <a:ea typeface="Osaka" charset="-128"/>
                <a:cs typeface="Osaka" charset="-128"/>
              </a:rPr>
              <a:t>Over-processing occurs when unnecessary work goes into treating patients. Needless tests, filling out different forms with the same information, and performing data entry in more than one system are examples. When time, effort, and resources do not add to the quality of care or improve patient outcomes, it has the potential to be changed or eliminated through lean analysis. By viewing all processes through the lens of lean healthcare, staff can help identify repetitive, redundant, or less than valuable processes to save time and money.</a:t>
            </a:r>
            <a:endParaRPr lang="en-US" sz="1200" b="0" i="0" kern="1200" dirty="0">
              <a:solidFill>
                <a:schemeClr val="tx1"/>
              </a:solidFill>
              <a:effectLst/>
              <a:latin typeface="Arial" charset="0"/>
              <a:ea typeface="Osaka" charset="-128"/>
            </a:endParaRP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24</a:t>
            </a:fld>
            <a:endParaRPr lang="en-US" altLang="en-US"/>
          </a:p>
        </p:txBody>
      </p:sp>
    </p:spTree>
    <p:extLst>
      <p:ext uri="{BB962C8B-B14F-4D97-AF65-F5344CB8AC3E}">
        <p14:creationId xmlns:p14="http://schemas.microsoft.com/office/powerpoint/2010/main" val="1173939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https://www.gbmpstreaming.org/programs/toast-kaizen</a:t>
            </a:r>
            <a:endParaRPr lang="en-US" dirty="0"/>
          </a:p>
          <a:p>
            <a:r>
              <a:rPr lang="en-US" dirty="0"/>
              <a:t>Current state ends 7:58, target condition: 20:24</a:t>
            </a:r>
          </a:p>
        </p:txBody>
      </p:sp>
      <p:sp>
        <p:nvSpPr>
          <p:cNvPr id="4" name="Slide Number Placeholder 3"/>
          <p:cNvSpPr>
            <a:spLocks noGrp="1"/>
          </p:cNvSpPr>
          <p:nvPr>
            <p:ph type="sldNum" sz="quarter" idx="10"/>
          </p:nvPr>
        </p:nvSpPr>
        <p:spPr/>
        <p:txBody>
          <a:bodyPr/>
          <a:lstStyle/>
          <a:p>
            <a:fld id="{9EEDA14C-2338-45CA-AB87-F1E0A160F490}" type="slidenum">
              <a:rPr lang="en-US" altLang="en-US" smtClean="0"/>
              <a:pPr/>
              <a:t>27</a:t>
            </a:fld>
            <a:endParaRPr lang="en-US" altLang="en-US"/>
          </a:p>
        </p:txBody>
      </p:sp>
    </p:spTree>
    <p:extLst>
      <p:ext uri="{BB962C8B-B14F-4D97-AF65-F5344CB8AC3E}">
        <p14:creationId xmlns:p14="http://schemas.microsoft.com/office/powerpoint/2010/main" val="3893941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29</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61521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https://www.youtube.com/watch?v=dQp-z4AUZ78</a:t>
            </a:r>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30</a:t>
            </a:fld>
            <a:endParaRPr lang="en-US" altLang="en-US"/>
          </a:p>
        </p:txBody>
      </p:sp>
    </p:spTree>
    <p:extLst>
      <p:ext uri="{BB962C8B-B14F-4D97-AF65-F5344CB8AC3E}">
        <p14:creationId xmlns:p14="http://schemas.microsoft.com/office/powerpoint/2010/main" val="2378207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38</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42640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44</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93857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https://www.youtube.com/watch?v=bOIT1GKVMd8</a:t>
            </a:r>
          </a:p>
        </p:txBody>
      </p:sp>
      <p:sp>
        <p:nvSpPr>
          <p:cNvPr id="4" name="Slide Number Placeholder 3"/>
          <p:cNvSpPr>
            <a:spLocks noGrp="1"/>
          </p:cNvSpPr>
          <p:nvPr>
            <p:ph type="sldNum" sz="quarter" idx="10"/>
          </p:nvPr>
        </p:nvSpPr>
        <p:spPr/>
        <p:txBody>
          <a:bodyPr/>
          <a:lstStyle/>
          <a:p>
            <a:fld id="{9EEDA14C-2338-45CA-AB87-F1E0A160F490}" type="slidenum">
              <a:rPr lang="en-US" altLang="en-US" smtClean="0"/>
              <a:pPr/>
              <a:t>48</a:t>
            </a:fld>
            <a:endParaRPr lang="en-US" altLang="en-US"/>
          </a:p>
        </p:txBody>
      </p:sp>
    </p:spTree>
    <p:extLst>
      <p:ext uri="{BB962C8B-B14F-4D97-AF65-F5344CB8AC3E}">
        <p14:creationId xmlns:p14="http://schemas.microsoft.com/office/powerpoint/2010/main" val="244693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Recognizing that quality improvement is often an added requirement to day-to-day operations</a:t>
            </a:r>
          </a:p>
        </p:txBody>
      </p:sp>
      <p:sp>
        <p:nvSpPr>
          <p:cNvPr id="4" name="Slide Number Placeholder 3"/>
          <p:cNvSpPr>
            <a:spLocks noGrp="1"/>
          </p:cNvSpPr>
          <p:nvPr>
            <p:ph type="sldNum" sz="quarter" idx="10"/>
          </p:nvPr>
        </p:nvSpPr>
        <p:spPr/>
        <p:txBody>
          <a:bodyPr/>
          <a:lstStyle/>
          <a:p>
            <a:fld id="{9EEDA14C-2338-45CA-AB87-F1E0A160F490}" type="slidenum">
              <a:rPr lang="en-US" altLang="en-US" smtClean="0"/>
              <a:pPr/>
              <a:t>5</a:t>
            </a:fld>
            <a:endParaRPr lang="en-US" altLang="en-US"/>
          </a:p>
        </p:txBody>
      </p:sp>
    </p:spTree>
    <p:extLst>
      <p:ext uri="{BB962C8B-B14F-4D97-AF65-F5344CB8AC3E}">
        <p14:creationId xmlns:p14="http://schemas.microsoft.com/office/powerpoint/2010/main" val="2493045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 into small groups and Name potential stakeholders of this project – and where they might fall in the Stakeholder Grid</a:t>
            </a:r>
          </a:p>
        </p:txBody>
      </p:sp>
      <p:sp>
        <p:nvSpPr>
          <p:cNvPr id="4" name="Slide Number Placeholder 3"/>
          <p:cNvSpPr>
            <a:spLocks noGrp="1"/>
          </p:cNvSpPr>
          <p:nvPr>
            <p:ph type="sldNum" sz="quarter" idx="10"/>
          </p:nvPr>
        </p:nvSpPr>
        <p:spPr/>
        <p:txBody>
          <a:bodyPr/>
          <a:lstStyle/>
          <a:p>
            <a:fld id="{9EEDA14C-2338-45CA-AB87-F1E0A160F490}" type="slidenum">
              <a:rPr lang="en-US" altLang="en-US" smtClean="0"/>
              <a:pPr/>
              <a:t>50</a:t>
            </a:fld>
            <a:endParaRPr lang="en-US" altLang="en-US"/>
          </a:p>
        </p:txBody>
      </p:sp>
    </p:spTree>
    <p:extLst>
      <p:ext uri="{BB962C8B-B14F-4D97-AF65-F5344CB8AC3E}">
        <p14:creationId xmlns:p14="http://schemas.microsoft.com/office/powerpoint/2010/main" val="214080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51</a:t>
            </a:fld>
            <a:endParaRPr lang="en-US" altLang="en-US"/>
          </a:p>
        </p:txBody>
      </p:sp>
      <p:sp>
        <p:nvSpPr>
          <p:cNvPr id="5" name="TextBox 4">
            <a:extLst>
              <a:ext uri="{FF2B5EF4-FFF2-40B4-BE49-F238E27FC236}">
                <a16:creationId xmlns:a16="http://schemas.microsoft.com/office/drawing/2014/main" id="{45E7BB2A-624E-4B32-A6DC-C60BAE787D0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80707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52</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85935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61</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84909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Osaka" charset="-128"/>
                <a:cs typeface="Osaka" charset="-128"/>
              </a:rPr>
              <a:t>Vertical Analysis</a:t>
            </a:r>
          </a:p>
          <a:p>
            <a:r>
              <a:rPr lang="en-US" sz="1200" b="0" i="0" kern="1200" dirty="0">
                <a:solidFill>
                  <a:schemeClr val="tx1"/>
                </a:solidFill>
                <a:effectLst/>
                <a:latin typeface="Arial" charset="0"/>
                <a:ea typeface="Osaka" charset="-128"/>
                <a:cs typeface="Osaka" charset="-128"/>
              </a:rPr>
              <a:t>A lot of R's: Is it possible for the individual(s) to stay on top of so much? Can the activity be broken into smaller, more manageable chunks?</a:t>
            </a:r>
          </a:p>
          <a:p>
            <a:r>
              <a:rPr lang="en-US" sz="1200" b="0" i="0" kern="1200" dirty="0">
                <a:solidFill>
                  <a:schemeClr val="tx1"/>
                </a:solidFill>
                <a:effectLst/>
                <a:latin typeface="Arial" charset="0"/>
                <a:ea typeface="Osaka" charset="-128"/>
                <a:cs typeface="Osaka" charset="-128"/>
              </a:rPr>
              <a:t>No empty spaces: Does the individual(s) need to be involved in so many activities? Are they a 'gatekeeper' or could management by exception principles be used? Can consulted be (R)educed to (I)</a:t>
            </a:r>
            <a:r>
              <a:rPr lang="en-US" sz="1200" b="0" i="0" kern="1200" dirty="0" err="1">
                <a:solidFill>
                  <a:schemeClr val="tx1"/>
                </a:solidFill>
                <a:effectLst/>
                <a:latin typeface="Arial" charset="0"/>
                <a:ea typeface="Osaka" charset="-128"/>
                <a:cs typeface="Osaka" charset="-128"/>
              </a:rPr>
              <a:t>nformed</a:t>
            </a:r>
            <a:r>
              <a:rPr lang="en-US" sz="1200" b="0" i="0" kern="1200" dirty="0">
                <a:solidFill>
                  <a:schemeClr val="tx1"/>
                </a:solidFill>
                <a:effectLst/>
                <a:latin typeface="Arial" charset="0"/>
                <a:ea typeface="Osaka" charset="-128"/>
                <a:cs typeface="Osaka" charset="-128"/>
              </a:rPr>
              <a:t>, or can things be left to the individual's discretion when something needs particular attention?</a:t>
            </a:r>
          </a:p>
          <a:p>
            <a:r>
              <a:rPr lang="en-US" sz="1200" b="0" i="0" kern="1200" dirty="0">
                <a:solidFill>
                  <a:schemeClr val="tx1"/>
                </a:solidFill>
                <a:effectLst/>
                <a:latin typeface="Arial" charset="0"/>
                <a:ea typeface="Osaka" charset="-128"/>
                <a:cs typeface="Osaka" charset="-128"/>
              </a:rPr>
              <a:t>No R's or A's: Should this functional role be eliminated or have processes changed to an extent where resources could be reassigned?</a:t>
            </a:r>
          </a:p>
          <a:p>
            <a:r>
              <a:rPr lang="en-US" sz="1200" b="0" i="0" kern="1200" dirty="0">
                <a:solidFill>
                  <a:schemeClr val="tx1"/>
                </a:solidFill>
                <a:effectLst/>
                <a:latin typeface="Arial" charset="0"/>
                <a:ea typeface="Osaka" charset="-128"/>
                <a:cs typeface="Osaka" charset="-128"/>
              </a:rPr>
              <a:t>Too many A's: Does a proper 'segregation of duties' exists? Should other groups be accountable for some of these activities to ensure checks and balances and accurate decision making throughout the process? Is this a 'bottleneck' in the process. Is everyone waiting for decisions or direction?</a:t>
            </a:r>
          </a:p>
          <a:p>
            <a:r>
              <a:rPr lang="en-US" sz="1200" b="0" i="0" kern="1200" dirty="0">
                <a:solidFill>
                  <a:schemeClr val="tx1"/>
                </a:solidFill>
                <a:effectLst/>
                <a:latin typeface="Arial" charset="0"/>
                <a:ea typeface="Osaka" charset="-128"/>
                <a:cs typeface="Osaka" charset="-128"/>
              </a:rPr>
              <a:t>Qualifications: Does the level of the person fit the requirement of this role? Are too many senior personnel involved for routine decision making that could be deployed downwards?</a:t>
            </a:r>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65</a:t>
            </a:fld>
            <a:endParaRPr lang="en-US" altLang="en-US"/>
          </a:p>
        </p:txBody>
      </p:sp>
    </p:spTree>
    <p:extLst>
      <p:ext uri="{BB962C8B-B14F-4D97-AF65-F5344CB8AC3E}">
        <p14:creationId xmlns:p14="http://schemas.microsoft.com/office/powerpoint/2010/main" val="1396702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Osaka" charset="-128"/>
                <a:cs typeface="Osaka" charset="-128"/>
              </a:rPr>
              <a:t>Horizontal Analysis</a:t>
            </a:r>
          </a:p>
          <a:p>
            <a:r>
              <a:rPr lang="en-US" sz="1200" b="0" i="0" kern="1200" dirty="0">
                <a:solidFill>
                  <a:schemeClr val="tx1"/>
                </a:solidFill>
                <a:effectLst/>
                <a:latin typeface="Arial" charset="0"/>
                <a:ea typeface="Osaka" charset="-128"/>
                <a:cs typeface="Osaka" charset="-128"/>
              </a:rPr>
              <a:t>No R's: Who is doing the job and getting things done? Are there too many roles waiting to be approved, be consulted or informed. Whose role is it to take the initiative?</a:t>
            </a:r>
          </a:p>
          <a:p>
            <a:r>
              <a:rPr lang="en-US" sz="1200" b="0" i="0" kern="1200" dirty="0">
                <a:solidFill>
                  <a:schemeClr val="tx1"/>
                </a:solidFill>
                <a:effectLst/>
                <a:latin typeface="Arial" charset="0"/>
                <a:ea typeface="Osaka" charset="-128"/>
                <a:cs typeface="Osaka" charset="-128"/>
              </a:rPr>
              <a:t>Too many R's: Is this a sign of 'over the wall' activities?</a:t>
            </a:r>
          </a:p>
          <a:p>
            <a:r>
              <a:rPr lang="en-US" sz="1200" b="0" i="0" kern="1200" dirty="0">
                <a:solidFill>
                  <a:schemeClr val="tx1"/>
                </a:solidFill>
                <a:effectLst/>
                <a:latin typeface="Arial" charset="0"/>
                <a:ea typeface="Osaka" charset="-128"/>
                <a:cs typeface="Osaka" charset="-128"/>
              </a:rPr>
              <a:t>No A's: Why not? There must be an 'A.' someone must be accountable for the thing happening - the buck stops with this person.</a:t>
            </a:r>
          </a:p>
          <a:p>
            <a:r>
              <a:rPr lang="en-US" sz="1200" b="0" i="0" kern="1200" dirty="0">
                <a:solidFill>
                  <a:schemeClr val="tx1"/>
                </a:solidFill>
                <a:effectLst/>
                <a:latin typeface="Arial" charset="0"/>
                <a:ea typeface="Osaka" charset="-128"/>
                <a:cs typeface="Osaka" charset="-128"/>
              </a:rPr>
              <a:t>Too many A's: Is there confusion with too many fingers in the pie? It can also create confusion because every person with accountability feels they have final say on how the work should be done.</a:t>
            </a:r>
          </a:p>
          <a:p>
            <a:r>
              <a:rPr lang="en-US" sz="1200" b="0" i="0" kern="1200" dirty="0">
                <a:solidFill>
                  <a:schemeClr val="tx1"/>
                </a:solidFill>
                <a:effectLst/>
                <a:latin typeface="Arial" charset="0"/>
                <a:ea typeface="Osaka" charset="-128"/>
                <a:cs typeface="Osaka" charset="-128"/>
              </a:rPr>
              <a:t>Too few A's and R's: The process may slow down while the activity is performed or the procedure may be outdated and can be streamlined if not needed.</a:t>
            </a:r>
          </a:p>
          <a:p>
            <a:r>
              <a:rPr lang="en-US" sz="1200" b="0" i="0" kern="1200" dirty="0">
                <a:solidFill>
                  <a:schemeClr val="tx1"/>
                </a:solidFill>
                <a:effectLst/>
                <a:latin typeface="Arial" charset="0"/>
                <a:ea typeface="Osaka" charset="-128"/>
                <a:cs typeface="Osaka" charset="-128"/>
              </a:rPr>
              <a:t>Every box filled in: Do all the functional roles really need to be consulted? Are there justifiable benefits in consulting all the roles or is this just covering all the bases?</a:t>
            </a:r>
          </a:p>
          <a:p>
            <a:r>
              <a:rPr lang="en-US" sz="1200" b="0" i="0" kern="1200" dirty="0">
                <a:solidFill>
                  <a:schemeClr val="tx1"/>
                </a:solidFill>
                <a:effectLst/>
                <a:latin typeface="Arial" charset="0"/>
                <a:ea typeface="Osaka" charset="-128"/>
                <a:cs typeface="Osaka" charset="-128"/>
              </a:rPr>
              <a:t>A lot of C's: Do all the roles need to be routinely informed or only in exceptional circumstances? Too many in the loop can slow the process down.</a:t>
            </a:r>
          </a:p>
          <a:p>
            <a:r>
              <a:rPr lang="en-US" sz="1200" b="0" i="0" kern="1200" dirty="0">
                <a:solidFill>
                  <a:schemeClr val="tx1"/>
                </a:solidFill>
                <a:effectLst/>
                <a:latin typeface="Arial" charset="0"/>
                <a:ea typeface="Osaka" charset="-128"/>
                <a:cs typeface="Osaka" charset="-128"/>
              </a:rPr>
              <a:t>A lot of I's: If too many people are involved, usually too many C's and I's, it can dramatically slow things down.</a:t>
            </a:r>
          </a:p>
          <a:p>
            <a:endParaRPr lang="en-US" dirty="0"/>
          </a:p>
        </p:txBody>
      </p:sp>
      <p:sp>
        <p:nvSpPr>
          <p:cNvPr id="4" name="Slide Number Placeholder 3"/>
          <p:cNvSpPr>
            <a:spLocks noGrp="1"/>
          </p:cNvSpPr>
          <p:nvPr>
            <p:ph type="sldNum" sz="quarter" idx="10"/>
          </p:nvPr>
        </p:nvSpPr>
        <p:spPr/>
        <p:txBody>
          <a:bodyPr/>
          <a:lstStyle/>
          <a:p>
            <a:fld id="{9EEDA14C-2338-45CA-AB87-F1E0A160F490}" type="slidenum">
              <a:rPr lang="en-US" altLang="en-US" smtClean="0"/>
              <a:pPr/>
              <a:t>66</a:t>
            </a:fld>
            <a:endParaRPr lang="en-US" altLang="en-US"/>
          </a:p>
        </p:txBody>
      </p:sp>
    </p:spTree>
    <p:extLst>
      <p:ext uri="{BB962C8B-B14F-4D97-AF65-F5344CB8AC3E}">
        <p14:creationId xmlns:p14="http://schemas.microsoft.com/office/powerpoint/2010/main" val="4183837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68</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88496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69</a:t>
            </a:fld>
            <a:endParaRPr lang="en-US" altLang="en-US"/>
          </a:p>
        </p:txBody>
      </p:sp>
    </p:spTree>
    <p:extLst>
      <p:ext uri="{BB962C8B-B14F-4D97-AF65-F5344CB8AC3E}">
        <p14:creationId xmlns:p14="http://schemas.microsoft.com/office/powerpoint/2010/main" val="477678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https://www.youtube.com/watch?v=VrSUe_m19FY</a:t>
            </a: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71</a:t>
            </a:fld>
            <a:endParaRPr lang="en-US" altLang="en-US"/>
          </a:p>
        </p:txBody>
      </p:sp>
    </p:spTree>
    <p:extLst>
      <p:ext uri="{BB962C8B-B14F-4D97-AF65-F5344CB8AC3E}">
        <p14:creationId xmlns:p14="http://schemas.microsoft.com/office/powerpoint/2010/main" val="642103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81</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39275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principles of Lean have been around for a long time.  In the 1930’s, Taiichi Ohno and others at Toyota revisited Ford’s original thinking and invented the Toyota production system.  </a:t>
            </a:r>
          </a:p>
          <a:p>
            <a:r>
              <a:rPr lang="en-US" dirty="0"/>
              <a:t>We here at Toyota have been doing lean for over 50 years and have just begun our journey – this is a methodology and a mindset, it is not a destination</a:t>
            </a:r>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7</a:t>
            </a:fld>
            <a:endParaRPr lang="en-US" altLang="en-US"/>
          </a:p>
        </p:txBody>
      </p:sp>
    </p:spTree>
    <p:extLst>
      <p:ext uri="{BB962C8B-B14F-4D97-AF65-F5344CB8AC3E}">
        <p14:creationId xmlns:p14="http://schemas.microsoft.com/office/powerpoint/2010/main" val="238312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91</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57241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https://www.youtube.com/watch?v=-D5eYZFcX2Q&amp;t=2s – 14 seconds</a:t>
            </a: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95</a:t>
            </a:fld>
            <a:endParaRPr lang="en-US" altLang="en-US"/>
          </a:p>
        </p:txBody>
      </p:sp>
    </p:spTree>
    <p:extLst>
      <p:ext uri="{BB962C8B-B14F-4D97-AF65-F5344CB8AC3E}">
        <p14:creationId xmlns:p14="http://schemas.microsoft.com/office/powerpoint/2010/main" val="852203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100</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09704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Will explore process mapping in 2 weeks</a:t>
            </a:r>
            <a:endParaRPr lang="en-US" dirty="0"/>
          </a:p>
        </p:txBody>
      </p:sp>
      <p:sp>
        <p:nvSpPr>
          <p:cNvPr id="4" name="Slide Number Placeholder 3"/>
          <p:cNvSpPr>
            <a:spLocks noGrp="1"/>
          </p:cNvSpPr>
          <p:nvPr>
            <p:ph type="sldNum" sz="quarter" idx="10"/>
          </p:nvPr>
        </p:nvSpPr>
        <p:spPr/>
        <p:txBody>
          <a:bodyPr/>
          <a:lstStyle/>
          <a:p>
            <a:fld id="{9EEDA14C-2338-45CA-AB87-F1E0A160F490}" type="slidenum">
              <a:rPr lang="en-US" altLang="en-US" smtClean="0"/>
              <a:pPr/>
              <a:t>103</a:t>
            </a:fld>
            <a:endParaRPr lang="en-US" altLang="en-US"/>
          </a:p>
        </p:txBody>
      </p:sp>
    </p:spTree>
    <p:extLst>
      <p:ext uri="{BB962C8B-B14F-4D97-AF65-F5344CB8AC3E}">
        <p14:creationId xmlns:p14="http://schemas.microsoft.com/office/powerpoint/2010/main" val="3606361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108</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1270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https://www.youtube.com/watch?v=isu6MG3v0-s</a:t>
            </a: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111</a:t>
            </a:fld>
            <a:endParaRPr lang="en-US" altLang="en-US"/>
          </a:p>
        </p:txBody>
      </p:sp>
    </p:spTree>
    <p:extLst>
      <p:ext uri="{BB962C8B-B14F-4D97-AF65-F5344CB8AC3E}">
        <p14:creationId xmlns:p14="http://schemas.microsoft.com/office/powerpoint/2010/main" val="1883286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116</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95556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131</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64900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133</a:t>
            </a:fld>
            <a:endParaRPr lang="en-US" altLang="en-US"/>
          </a:p>
        </p:txBody>
      </p:sp>
    </p:spTree>
    <p:extLst>
      <p:ext uri="{BB962C8B-B14F-4D97-AF65-F5344CB8AC3E}">
        <p14:creationId xmlns:p14="http://schemas.microsoft.com/office/powerpoint/2010/main" val="3418764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134</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84679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Processes can be broken down into tasks.  In this class, we will explore 3 versions of a process – what we think the process is, what the actual process is and what should it be</a:t>
            </a: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8</a:t>
            </a:fld>
            <a:endParaRPr lang="en-US" altLang="en-US"/>
          </a:p>
        </p:txBody>
      </p:sp>
    </p:spTree>
    <p:extLst>
      <p:ext uri="{BB962C8B-B14F-4D97-AF65-F5344CB8AC3E}">
        <p14:creationId xmlns:p14="http://schemas.microsoft.com/office/powerpoint/2010/main" val="1260413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ＭＳ Ｐゴシック"/>
              </a:rPr>
              <a:t>The value added steps are those that the customer will</a:t>
            </a:r>
            <a:r>
              <a:rPr lang="en-US" baseline="0" dirty="0">
                <a:ea typeface="ＭＳ Ｐゴシック"/>
                <a:cs typeface="ＭＳ Ｐゴシック"/>
              </a:rPr>
              <a:t> pay for.</a:t>
            </a:r>
          </a:p>
          <a:p>
            <a:r>
              <a:rPr lang="en-US" baseline="0" dirty="0">
                <a:ea typeface="ＭＳ Ｐゴシック"/>
                <a:cs typeface="ＭＳ Ｐゴシック"/>
              </a:rPr>
              <a:t>Many times in the hospital, the Value stream follows the patient.</a:t>
            </a:r>
          </a:p>
          <a:p>
            <a:r>
              <a:rPr lang="en-US" baseline="0" dirty="0">
                <a:ea typeface="ＭＳ Ｐゴシック"/>
                <a:cs typeface="ＭＳ Ｐゴシック"/>
              </a:rPr>
              <a:t>However, the customers of other departments may be other areas or the hospital or other staff members.  Each of these areas affects the patient in some way as well.</a:t>
            </a:r>
            <a:endParaRPr lang="en-US" dirty="0">
              <a:ea typeface="ＭＳ Ｐゴシック"/>
              <a:cs typeface="ＭＳ Ｐゴシック"/>
            </a:endParaRPr>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145</a:t>
            </a:fld>
            <a:endParaRPr lang="en-US" altLang="en-US"/>
          </a:p>
        </p:txBody>
      </p:sp>
    </p:spTree>
    <p:extLst>
      <p:ext uri="{BB962C8B-B14F-4D97-AF65-F5344CB8AC3E}">
        <p14:creationId xmlns:p14="http://schemas.microsoft.com/office/powerpoint/2010/main" val="1038225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times there are 50-80 UDEs that you as the facilitator (along with the group) will need to grasp.  In order to help with this prioritize the UDE’s along the way.</a:t>
            </a:r>
          </a:p>
          <a:p>
            <a:endParaRPr lang="en-US" baseline="0" dirty="0"/>
          </a:p>
          <a:p>
            <a:r>
              <a:rPr lang="en-US" baseline="0" dirty="0"/>
              <a:t>Also, sometime UDEs are root causes and sometimes they are actually the negatives effects or symptoms of root causes.</a:t>
            </a:r>
            <a:endParaRPr lang="en-US" dirty="0"/>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148</a:t>
            </a:fld>
            <a:endParaRPr lang="en-US" altLang="en-US"/>
          </a:p>
        </p:txBody>
      </p:sp>
    </p:spTree>
    <p:extLst>
      <p:ext uri="{BB962C8B-B14F-4D97-AF65-F5344CB8AC3E}">
        <p14:creationId xmlns:p14="http://schemas.microsoft.com/office/powerpoint/2010/main" val="1866033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149</a:t>
            </a:fld>
            <a:endParaRPr lang="en-US" altLang="en-US"/>
          </a:p>
        </p:txBody>
      </p:sp>
    </p:spTree>
    <p:extLst>
      <p:ext uri="{BB962C8B-B14F-4D97-AF65-F5344CB8AC3E}">
        <p14:creationId xmlns:p14="http://schemas.microsoft.com/office/powerpoint/2010/main" val="714955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153</a:t>
            </a:fld>
            <a:endParaRPr lang="en-US" altLang="en-US"/>
          </a:p>
        </p:txBody>
      </p:sp>
    </p:spTree>
    <p:extLst>
      <p:ext uri="{BB962C8B-B14F-4D97-AF65-F5344CB8AC3E}">
        <p14:creationId xmlns:p14="http://schemas.microsoft.com/office/powerpoint/2010/main" val="673431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155</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008235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159</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01704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ＭＳ Ｐゴシック"/>
              </a:rPr>
              <a:t>Keep in mind that this is not “</a:t>
            </a:r>
            <a:r>
              <a:rPr lang="en-US" dirty="0" err="1">
                <a:ea typeface="ＭＳ Ｐゴシック"/>
                <a:cs typeface="ＭＳ Ｐゴシック"/>
              </a:rPr>
              <a:t>santa</a:t>
            </a:r>
            <a:r>
              <a:rPr lang="en-US" dirty="0">
                <a:ea typeface="ＭＳ Ｐゴシック"/>
                <a:cs typeface="ＭＳ Ｐゴシック"/>
              </a:rPr>
              <a:t> </a:t>
            </a:r>
            <a:r>
              <a:rPr lang="en-US" dirty="0" err="1">
                <a:ea typeface="ＭＳ Ｐゴシック"/>
                <a:cs typeface="ＭＳ Ｐゴシック"/>
              </a:rPr>
              <a:t>claus</a:t>
            </a:r>
            <a:r>
              <a:rPr lang="en-US" dirty="0">
                <a:ea typeface="ＭＳ Ｐゴシック"/>
                <a:cs typeface="ＭＳ Ｐゴシック"/>
              </a:rPr>
              <a:t>” bringing you whatever you want for </a:t>
            </a:r>
            <a:r>
              <a:rPr lang="en-US" dirty="0" err="1">
                <a:ea typeface="ＭＳ Ｐゴシック"/>
                <a:cs typeface="ＭＳ Ｐゴシック"/>
              </a:rPr>
              <a:t>christmas</a:t>
            </a:r>
            <a:r>
              <a:rPr lang="en-US" dirty="0">
                <a:ea typeface="ＭＳ Ｐゴシック"/>
                <a:cs typeface="ＭＳ Ｐゴシック"/>
              </a:rPr>
              <a:t>…</a:t>
            </a:r>
          </a:p>
          <a:p>
            <a:endParaRPr lang="en-US" dirty="0">
              <a:ea typeface="ＭＳ Ｐゴシック"/>
              <a:cs typeface="ＭＳ Ｐゴシック"/>
            </a:endParaRPr>
          </a:p>
          <a:p>
            <a:r>
              <a:rPr lang="en-US" dirty="0">
                <a:ea typeface="ＭＳ Ｐゴシック"/>
                <a:cs typeface="ＭＳ Ｐゴシック"/>
              </a:rPr>
              <a:t>Striving towards perfection</a:t>
            </a:r>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160</a:t>
            </a:fld>
            <a:endParaRPr lang="en-US" altLang="en-US"/>
          </a:p>
        </p:txBody>
      </p:sp>
    </p:spTree>
    <p:extLst>
      <p:ext uri="{BB962C8B-B14F-4D97-AF65-F5344CB8AC3E}">
        <p14:creationId xmlns:p14="http://schemas.microsoft.com/office/powerpoint/2010/main" val="1054736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Japanese grocery stores had a problem. They are much smaller than shops in the USA and therefore don't have room to waste. Watermelons, big and round, wasted a lot of space. Most people would simply tell the grocery stores that watermelons grow round and there is nothing that can be done about it. </a:t>
            </a:r>
            <a:br>
              <a:rPr lang="en-US" dirty="0"/>
            </a:br>
            <a:br>
              <a:rPr lang="en-US" dirty="0"/>
            </a:br>
            <a:r>
              <a:rPr lang="en-US" dirty="0"/>
              <a:t>That is how majority of people would respond. But some Japanese farmers took a different approach. If the supermarkets wanted a square watermelon, they asked themselves, "How can we provide one?" It wasn't long before they invented the square watermelon. </a:t>
            </a:r>
          </a:p>
          <a:p>
            <a:pPr>
              <a:defRPr/>
            </a:pPr>
            <a:br>
              <a:rPr lang="en-US" b="1" dirty="0"/>
            </a:br>
            <a:r>
              <a:rPr lang="en-US" b="1" dirty="0"/>
              <a:t>The solution to the problem of round watermelons was not to solve as the farmers did not assume it was impossible, simply asked how it could be done. </a:t>
            </a:r>
            <a:endParaRPr lang="en-US" dirty="0"/>
          </a:p>
          <a:p>
            <a:pPr>
              <a:defRPr/>
            </a:pPr>
            <a:r>
              <a:rPr lang="en-US" dirty="0"/>
              <a:t> </a:t>
            </a:r>
            <a:r>
              <a:rPr lang="en-US" b="1" dirty="0"/>
              <a:t>They found out that if you put the watermelon in a square box when they are growing, the watermelon will take on the shape of the box and grow into a square fruit. </a:t>
            </a:r>
            <a:endParaRPr lang="en-US" dirty="0"/>
          </a:p>
          <a:p>
            <a:pPr>
              <a:defRPr/>
            </a:pPr>
            <a:br>
              <a:rPr lang="en-US" dirty="0"/>
            </a:br>
            <a:r>
              <a:rPr lang="en-US" dirty="0"/>
              <a:t>This made the grocery stores happy and had the added benefit that it was much easier and cost effective to ship the watermelons. Consumers also loved them because they took less space in their refrigerators which are much smaller than those in the US meaning that the growers could charge a premium price for them. </a:t>
            </a:r>
          </a:p>
          <a:p>
            <a:pPr>
              <a:defRPr/>
            </a:pPr>
            <a:br>
              <a:rPr lang="en-US" dirty="0"/>
            </a:br>
            <a:r>
              <a:rPr lang="en-US" b="1" dirty="0"/>
              <a:t>What does this have do with anything in life or at your job?</a:t>
            </a:r>
            <a:r>
              <a:rPr lang="en-US" dirty="0"/>
              <a:t> There are a few lessons that can you can take away from this story which help you : </a:t>
            </a:r>
          </a:p>
          <a:p>
            <a:pPr>
              <a:defRPr/>
            </a:pPr>
            <a:endParaRPr lang="en-US" dirty="0"/>
          </a:p>
          <a:p>
            <a:pPr>
              <a:defRPr/>
            </a:pPr>
            <a:r>
              <a:rPr lang="en-US" b="1" dirty="0"/>
              <a:t>Don't Assume:</a:t>
            </a:r>
            <a:r>
              <a:rPr lang="en-US" dirty="0"/>
              <a:t> The major problem was that most people had always seen round watermelons so they automatically assumed that square watermelons were impossible before even thinking about the question. Things that you have been doing a certain way your entire life have taken on the aura of the round watermelon and you likely don't even take the time to consider if there is another way to do it. Breaking yourself from assuming this way can greatly improve your overall life as you are constantly looking for new and better ways to do things. This was one of the most difficult things for me to do because most of the assumptions I make, I don't even realize that I'm making them. They seem perfectly logical on the surface, so I have to constantly make an effort to question them. </a:t>
            </a:r>
            <a:br>
              <a:rPr lang="en-US" dirty="0"/>
            </a:br>
            <a:r>
              <a:rPr lang="en-US" b="1" dirty="0"/>
              <a:t>Question habits</a:t>
            </a:r>
            <a:r>
              <a:rPr lang="en-US" dirty="0"/>
              <a:t>: The best way to tackle these assumptions is to question your habits. If you can make an effort to question the way you do things on a consistent basis, you will find that you can continually improve the way that you work. Forming habits when they have been well thought out is usually a positive thing, but most of us have adopted our habits from various people and places without even thinking about them. I have changed a large number of habits that I have had after taking the time to question them and continue to do so. Some of them I have know idea where they came from while others I can trace to certain people or instances in my life. It's a never ending process, but by doing this, you can consistently strive toward making all aspects of your life more enjoyable instead of defaulting to what you have now. </a:t>
            </a:r>
            <a:br>
              <a:rPr lang="en-US" dirty="0"/>
            </a:br>
            <a:r>
              <a:rPr lang="en-US" b="1" dirty="0"/>
              <a:t>Be Creative:</a:t>
            </a:r>
            <a:r>
              <a:rPr lang="en-US" dirty="0"/>
              <a:t> When faced with a problem, be creative in looking for a solution. This often requires thinking outside the box. Most people who viewed this question likely thought they were being asked how they could genetically alter water melons to grow square which would be a much more difficult process to accomplish. By looking at the question from an alternative perspective, however, the solution was quite simple. Being creative and looking at things in different ways in all portions of your live will help you find solutions to many problems where others can't see them. I am not a creative person, but I've found that the more that you look at things from different perspectives, the more creative I have become. It's a learned art and builds upon itself. </a:t>
            </a:r>
            <a:br>
              <a:rPr lang="en-US" dirty="0"/>
            </a:br>
            <a:r>
              <a:rPr lang="en-US" b="1" dirty="0"/>
              <a:t>Look for a better way:</a:t>
            </a:r>
            <a:r>
              <a:rPr lang="en-US" dirty="0"/>
              <a:t> The square watermelon question was simply seeking a better and more convenient way to do something. The stores had flagged a problem they were having and asked if a solution was possible. It's impossible to find a better way if you are never asking the question in the first place. I try to ask if there is a better way of doing the things that I do and I constantly write down the things I wish I could do (but currently can't) since these are usually hints about steps I need to change. Get into the habit of asking yourself, "Is there a better way I could be doing this?" and you will find there often is.   </a:t>
            </a:r>
            <a:br>
              <a:rPr lang="en-US" dirty="0"/>
            </a:br>
            <a:r>
              <a:rPr lang="en-US" b="1" dirty="0"/>
              <a:t>Impossibilities often aren't</a:t>
            </a:r>
            <a:r>
              <a:rPr lang="en-US" dirty="0"/>
              <a:t>: If you begin with the notion that something is impossible, then it obviously will be for you. If, on the other hand, you decide to see if something is possible or not, you will find out through trial and error.   Take away the lessons from the square watermelons and apply them to all areas in your life (work, finances, relationships, </a:t>
            </a:r>
            <a:r>
              <a:rPr lang="en-US" dirty="0" err="1"/>
              <a:t>etc</a:t>
            </a:r>
            <a:r>
              <a:rPr lang="en-US" dirty="0"/>
              <a:t>) and you will find that by consistently applying them, you will constantly be improving all aspects of your life.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161</a:t>
            </a:fld>
            <a:endParaRPr lang="en-US" altLang="en-US"/>
          </a:p>
        </p:txBody>
      </p:sp>
    </p:spTree>
    <p:extLst>
      <p:ext uri="{BB962C8B-B14F-4D97-AF65-F5344CB8AC3E}">
        <p14:creationId xmlns:p14="http://schemas.microsoft.com/office/powerpoint/2010/main" val="3398884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167</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42090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Osaka" charset="-128"/>
                <a:cs typeface="Osaka" charset="-128"/>
              </a:rPr>
              <a:t>Use the following process to draw a spaghetti diagram that represents the flow of the Urology Technician (UT) through clinic:</a:t>
            </a:r>
          </a:p>
          <a:p>
            <a:pPr marL="228600" lvl="0" indent="-228600">
              <a:buFont typeface="+mj-lt"/>
              <a:buAutoNum type="arabicPeriod"/>
            </a:pPr>
            <a:r>
              <a:rPr lang="en-US" sz="1200" kern="1200" dirty="0">
                <a:solidFill>
                  <a:schemeClr val="tx1"/>
                </a:solidFill>
                <a:effectLst/>
                <a:latin typeface="Arial" charset="0"/>
                <a:ea typeface="Osaka" charset="-128"/>
                <a:cs typeface="Osaka" charset="-128"/>
              </a:rPr>
              <a:t>Starting at Point B, the UT cleans the procedure room after the last patient left and prepares it for the next procedure</a:t>
            </a:r>
          </a:p>
          <a:p>
            <a:pPr marL="228600" lvl="0" indent="-228600">
              <a:buFont typeface="+mj-lt"/>
              <a:buAutoNum type="arabicPeriod"/>
            </a:pPr>
            <a:r>
              <a:rPr lang="en-US" sz="1200" kern="1200" dirty="0">
                <a:solidFill>
                  <a:schemeClr val="tx1"/>
                </a:solidFill>
                <a:effectLst/>
                <a:latin typeface="Arial" charset="0"/>
                <a:ea typeface="Osaka" charset="-128"/>
                <a:cs typeface="Osaka" charset="-128"/>
              </a:rPr>
              <a:t>The UT walks from Point B to Point A to get necessary instruments for the procedure and returns to Point B</a:t>
            </a:r>
          </a:p>
          <a:p>
            <a:pPr marL="228600" lvl="0" indent="-228600">
              <a:buFont typeface="+mj-lt"/>
              <a:buAutoNum type="arabicPeriod"/>
            </a:pPr>
            <a:r>
              <a:rPr lang="en-US" sz="1200" kern="1200" dirty="0">
                <a:solidFill>
                  <a:schemeClr val="tx1"/>
                </a:solidFill>
                <a:effectLst/>
                <a:latin typeface="Arial" charset="0"/>
                <a:ea typeface="Osaka" charset="-128"/>
                <a:cs typeface="Osaka" charset="-128"/>
              </a:rPr>
              <a:t>The UT then realizes she forgot a bag of saline and goes to Clean Supply (Point C) to get it and returns to Point B</a:t>
            </a:r>
          </a:p>
          <a:p>
            <a:pPr marL="228600" lvl="0" indent="-228600">
              <a:buFont typeface="+mj-lt"/>
              <a:buAutoNum type="arabicPeriod"/>
            </a:pPr>
            <a:r>
              <a:rPr lang="en-US" sz="1200" kern="1200" dirty="0">
                <a:solidFill>
                  <a:schemeClr val="tx1"/>
                </a:solidFill>
                <a:effectLst/>
                <a:latin typeface="Arial" charset="0"/>
                <a:ea typeface="Osaka" charset="-128"/>
                <a:cs typeface="Osaka" charset="-128"/>
              </a:rPr>
              <a:t>Once the room is ready, the UT goes to her computer at Point E and sees the patient has arrived.  She goes to collect the paper work at point D and then calls the patient from Point H</a:t>
            </a:r>
          </a:p>
          <a:p>
            <a:pPr marL="228600" lvl="0" indent="-228600">
              <a:buFont typeface="+mj-lt"/>
              <a:buAutoNum type="arabicPeriod"/>
            </a:pPr>
            <a:r>
              <a:rPr lang="en-US" sz="1200" kern="1200" dirty="0">
                <a:solidFill>
                  <a:schemeClr val="tx1"/>
                </a:solidFill>
                <a:effectLst/>
                <a:latin typeface="Arial" charset="0"/>
                <a:ea typeface="Osaka" charset="-128"/>
                <a:cs typeface="Osaka" charset="-128"/>
              </a:rPr>
              <a:t>The UT escorts the patient to the only available bathroom at Point I to collect a urine sample.  She then brings the patient to Point B and preps the patient for the procedure</a:t>
            </a:r>
          </a:p>
          <a:p>
            <a:pPr marL="228600" lvl="0" indent="-228600">
              <a:buFont typeface="+mj-lt"/>
              <a:buAutoNum type="arabicPeriod"/>
            </a:pPr>
            <a:r>
              <a:rPr lang="en-US" sz="1200" kern="1200" dirty="0">
                <a:solidFill>
                  <a:schemeClr val="tx1"/>
                </a:solidFill>
                <a:effectLst/>
                <a:latin typeface="Arial" charset="0"/>
                <a:ea typeface="Osaka" charset="-128"/>
                <a:cs typeface="Osaka" charset="-128"/>
              </a:rPr>
              <a:t>Once the patient is ready, the UT walks from Point B to Point F to get the MD for the procedure, at which time they both return to Point B</a:t>
            </a:r>
          </a:p>
          <a:p>
            <a:pPr marL="228600" lvl="0" indent="-228600">
              <a:buFont typeface="+mj-lt"/>
              <a:buAutoNum type="arabicPeriod"/>
            </a:pPr>
            <a:r>
              <a:rPr lang="en-US" sz="1200" kern="1200" dirty="0">
                <a:solidFill>
                  <a:schemeClr val="tx1"/>
                </a:solidFill>
                <a:effectLst/>
                <a:latin typeface="Arial" charset="0"/>
                <a:ea typeface="Osaka" charset="-128"/>
                <a:cs typeface="Osaka" charset="-128"/>
              </a:rPr>
              <a:t>Once the procedure is complete, the UT escorts the patient from Point B to the checkout desk at Point G</a:t>
            </a:r>
          </a:p>
          <a:p>
            <a:pPr marL="228600" indent="-228600">
              <a:buFont typeface="+mj-lt"/>
              <a:buAutoNum type="arabicPeriod"/>
            </a:pPr>
            <a:r>
              <a:rPr lang="en-US" sz="1200" kern="1200" dirty="0">
                <a:solidFill>
                  <a:schemeClr val="tx1"/>
                </a:solidFill>
                <a:effectLst/>
                <a:latin typeface="Arial" charset="0"/>
                <a:ea typeface="Osaka" charset="-128"/>
                <a:cs typeface="Osaka" charset="-128"/>
              </a:rPr>
              <a:t>At Point G, the UT realizes she needs a copy of a consent form and goes to the copy machine at Point J before returning to Point B to prepare for the next procedure</a:t>
            </a:r>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174</a:t>
            </a:fld>
            <a:endParaRPr lang="en-US" altLang="en-US"/>
          </a:p>
        </p:txBody>
      </p:sp>
    </p:spTree>
    <p:extLst>
      <p:ext uri="{BB962C8B-B14F-4D97-AF65-F5344CB8AC3E}">
        <p14:creationId xmlns:p14="http://schemas.microsoft.com/office/powerpoint/2010/main" val="1351515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principles will be weaved into the various class sessions</a:t>
            </a:r>
          </a:p>
        </p:txBody>
      </p:sp>
      <p:sp>
        <p:nvSpPr>
          <p:cNvPr id="4" name="Slide Number Placeholder 3"/>
          <p:cNvSpPr>
            <a:spLocks noGrp="1"/>
          </p:cNvSpPr>
          <p:nvPr>
            <p:ph type="sldNum" sz="quarter" idx="10"/>
          </p:nvPr>
        </p:nvSpPr>
        <p:spPr/>
        <p:txBody>
          <a:bodyPr/>
          <a:lstStyle/>
          <a:p>
            <a:fld id="{9EEDA14C-2338-45CA-AB87-F1E0A160F490}" type="slidenum">
              <a:rPr lang="en-US" altLang="en-US" smtClean="0"/>
              <a:pPr/>
              <a:t>11</a:t>
            </a:fld>
            <a:endParaRPr lang="en-US" altLang="en-US"/>
          </a:p>
        </p:txBody>
      </p:sp>
    </p:spTree>
    <p:extLst>
      <p:ext uri="{BB962C8B-B14F-4D97-AF65-F5344CB8AC3E}">
        <p14:creationId xmlns:p14="http://schemas.microsoft.com/office/powerpoint/2010/main" val="10229503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175</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11531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176</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94890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178</a:t>
            </a:fld>
            <a:endParaRPr lang="en-US" altLang="en-US"/>
          </a:p>
        </p:txBody>
      </p:sp>
    </p:spTree>
    <p:extLst>
      <p:ext uri="{BB962C8B-B14F-4D97-AF65-F5344CB8AC3E}">
        <p14:creationId xmlns:p14="http://schemas.microsoft.com/office/powerpoint/2010/main" val="4031791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198</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141267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https://www.youtube.com/watch?v=yOLfe37gq4g</a:t>
            </a: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201</a:t>
            </a:fld>
            <a:endParaRPr lang="en-US" altLang="en-US"/>
          </a:p>
        </p:txBody>
      </p:sp>
    </p:spTree>
    <p:extLst>
      <p:ext uri="{BB962C8B-B14F-4D97-AF65-F5344CB8AC3E}">
        <p14:creationId xmlns:p14="http://schemas.microsoft.com/office/powerpoint/2010/main" val="25360807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208</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62603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209</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2103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questions for attendees:</a:t>
            </a:r>
          </a:p>
          <a:p>
            <a:pPr lvl="1">
              <a:buFont typeface="Arial" pitchFamily="34" charset="0"/>
              <a:buChar char="•"/>
            </a:pPr>
            <a:r>
              <a:rPr lang="en-US" dirty="0"/>
              <a:t>What is a problem in your department</a:t>
            </a:r>
            <a:r>
              <a:rPr lang="en-US" baseline="0" dirty="0"/>
              <a:t> and a potential countermeasure?</a:t>
            </a:r>
          </a:p>
          <a:p>
            <a:pPr lvl="1">
              <a:buFont typeface="Arial" pitchFamily="34" charset="0"/>
              <a:buChar char="•"/>
            </a:pPr>
            <a:r>
              <a:rPr lang="en-US" baseline="0" dirty="0"/>
              <a:t>What are lean tools &amp; examples? Std work, visual management system, right size</a:t>
            </a:r>
            <a:endParaRPr lang="en-US" dirty="0"/>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214</a:t>
            </a:fld>
            <a:endParaRPr lang="en-US" altLang="en-US"/>
          </a:p>
        </p:txBody>
      </p:sp>
    </p:spTree>
    <p:extLst>
      <p:ext uri="{BB962C8B-B14F-4D97-AF65-F5344CB8AC3E}">
        <p14:creationId xmlns:p14="http://schemas.microsoft.com/office/powerpoint/2010/main" val="29231635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https://www.youtube.com/watch?v=v-ThBEAZ5jo</a:t>
            </a: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221</a:t>
            </a:fld>
            <a:endParaRPr lang="en-US" altLang="en-US"/>
          </a:p>
        </p:txBody>
      </p:sp>
    </p:spTree>
    <p:extLst>
      <p:ext uri="{BB962C8B-B14F-4D97-AF65-F5344CB8AC3E}">
        <p14:creationId xmlns:p14="http://schemas.microsoft.com/office/powerpoint/2010/main" val="33975902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225</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42816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13</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34187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226</a:t>
            </a:fld>
            <a:endParaRPr lang="en-US" altLang="en-US"/>
          </a:p>
        </p:txBody>
      </p:sp>
    </p:spTree>
    <p:extLst>
      <p:ext uri="{BB962C8B-B14F-4D97-AF65-F5344CB8AC3E}">
        <p14:creationId xmlns:p14="http://schemas.microsoft.com/office/powerpoint/2010/main" val="4686618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234</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68940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https://www.youtube.com/watch?v=nb031_LQIHQ</a:t>
            </a: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235</a:t>
            </a:fld>
            <a:endParaRPr lang="en-US" altLang="en-US"/>
          </a:p>
        </p:txBody>
      </p:sp>
    </p:spTree>
    <p:extLst>
      <p:ext uri="{BB962C8B-B14F-4D97-AF65-F5344CB8AC3E}">
        <p14:creationId xmlns:p14="http://schemas.microsoft.com/office/powerpoint/2010/main" val="25774215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https://www.youtube.com/watch?v=yjSwwPF5BUU</a:t>
            </a: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251</a:t>
            </a:fld>
            <a:endParaRPr lang="en-US" altLang="en-US"/>
          </a:p>
        </p:txBody>
      </p:sp>
    </p:spTree>
    <p:extLst>
      <p:ext uri="{BB962C8B-B14F-4D97-AF65-F5344CB8AC3E}">
        <p14:creationId xmlns:p14="http://schemas.microsoft.com/office/powerpoint/2010/main" val="36475450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252</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044803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257</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794469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268</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832845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309" indent="-460309">
              <a:spcBef>
                <a:spcPct val="25000"/>
              </a:spcBef>
              <a:spcAft>
                <a:spcPct val="10000"/>
              </a:spcAft>
              <a:buSzPct val="100000"/>
              <a:buFont typeface="Courier New" pitchFamily="49" charset="0"/>
              <a:buChar char="o"/>
            </a:pPr>
            <a:r>
              <a:rPr lang="en-US" dirty="0"/>
              <a:t>Document all changes needed to move from Current to Future State in an Action Plan (standard format)</a:t>
            </a:r>
          </a:p>
          <a:p>
            <a:pPr marL="460309" indent="-460309">
              <a:spcBef>
                <a:spcPct val="25000"/>
              </a:spcBef>
              <a:spcAft>
                <a:spcPct val="10000"/>
              </a:spcAft>
              <a:buSzPct val="100000"/>
              <a:buFont typeface="Courier New" pitchFamily="49" charset="0"/>
              <a:buChar char="o"/>
            </a:pPr>
            <a:r>
              <a:rPr lang="en-US" dirty="0"/>
              <a:t>Link each action to an Original Problem</a:t>
            </a:r>
          </a:p>
          <a:p>
            <a:pPr marL="460309" indent="-460309">
              <a:spcBef>
                <a:spcPct val="25000"/>
              </a:spcBef>
              <a:spcAft>
                <a:spcPct val="10000"/>
              </a:spcAft>
              <a:buSzPct val="100000"/>
              <a:buFont typeface="Courier New" pitchFamily="49" charset="0"/>
              <a:buChar char="o"/>
            </a:pPr>
            <a:r>
              <a:rPr lang="en-US" dirty="0"/>
              <a:t>Assign responsibility and due dates</a:t>
            </a:r>
          </a:p>
          <a:p>
            <a:pPr marL="460309" indent="-460309">
              <a:spcBef>
                <a:spcPct val="25000"/>
              </a:spcBef>
              <a:spcAft>
                <a:spcPct val="10000"/>
              </a:spcAft>
              <a:buSzPct val="100000"/>
              <a:buFont typeface="Courier New" pitchFamily="49" charset="0"/>
              <a:buChar char="o"/>
            </a:pPr>
            <a:r>
              <a:rPr lang="en-US" dirty="0"/>
              <a:t>Decide how to measure each action (metric)</a:t>
            </a:r>
          </a:p>
          <a:p>
            <a:pPr marL="460309" indent="-460309">
              <a:spcBef>
                <a:spcPct val="25000"/>
              </a:spcBef>
              <a:spcAft>
                <a:spcPct val="10000"/>
              </a:spcAft>
              <a:buSzPct val="100000"/>
              <a:buFont typeface="Courier New" pitchFamily="49" charset="0"/>
              <a:buChar char="o"/>
            </a:pPr>
            <a:r>
              <a:rPr lang="en-US" dirty="0"/>
              <a:t>Make sure communication, standard work development, and training are part of the plan</a:t>
            </a:r>
          </a:p>
          <a:p>
            <a:pPr marL="460309" indent="-460309">
              <a:spcBef>
                <a:spcPct val="25000"/>
              </a:spcBef>
              <a:spcAft>
                <a:spcPct val="10000"/>
              </a:spcAft>
              <a:buSzPct val="100000"/>
              <a:buFont typeface="Courier New" pitchFamily="49" charset="0"/>
              <a:buChar char="o"/>
            </a:pPr>
            <a:r>
              <a:rPr lang="en-US" dirty="0"/>
              <a:t>Make sure Measurable/Results Board is part of plan</a:t>
            </a:r>
          </a:p>
          <a:p>
            <a:pPr marL="460309" indent="-460309">
              <a:spcBef>
                <a:spcPct val="25000"/>
              </a:spcBef>
              <a:spcAft>
                <a:spcPct val="10000"/>
              </a:spcAft>
              <a:buSzPct val="100000"/>
              <a:buFont typeface="Courier New" pitchFamily="49" charset="0"/>
              <a:buChar char="o"/>
            </a:pPr>
            <a:r>
              <a:rPr lang="en-US" dirty="0"/>
              <a:t>Sequence the tasks from beginning to end (turn-by-turn driving directions)</a:t>
            </a:r>
          </a:p>
          <a:p>
            <a:endParaRPr lang="en-US" dirty="0">
              <a:ea typeface="ＭＳ Ｐゴシック"/>
              <a:cs typeface="ＭＳ Ｐゴシック"/>
            </a:endParaRPr>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270</a:t>
            </a:fld>
            <a:endParaRPr lang="en-US" altLang="en-US"/>
          </a:p>
        </p:txBody>
      </p:sp>
    </p:spTree>
    <p:extLst>
      <p:ext uri="{BB962C8B-B14F-4D97-AF65-F5344CB8AC3E}">
        <p14:creationId xmlns:p14="http://schemas.microsoft.com/office/powerpoint/2010/main" val="12700022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272</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113623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https://www.youtube.com/watch?v=qp0HIF3SfI4</a:t>
            </a: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273</a:t>
            </a:fld>
            <a:endParaRPr lang="en-US" altLang="en-US"/>
          </a:p>
        </p:txBody>
      </p:sp>
    </p:spTree>
    <p:extLst>
      <p:ext uri="{BB962C8B-B14F-4D97-AF65-F5344CB8AC3E}">
        <p14:creationId xmlns:p14="http://schemas.microsoft.com/office/powerpoint/2010/main" val="1160566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 info obtained from: </a:t>
            </a:r>
            <a:r>
              <a:rPr lang="en-US" sz="1200" b="1" i="0" kern="1200" dirty="0">
                <a:solidFill>
                  <a:schemeClr val="tx1"/>
                </a:solidFill>
                <a:effectLst/>
                <a:latin typeface="Arial" charset="0"/>
                <a:ea typeface="Osaka" charset="-128"/>
                <a:cs typeface="Osaka" charset="-128"/>
              </a:rPr>
              <a:t>https://catalyst.nejm.org/doi/full/10.1056/CAT.18.0193 </a:t>
            </a:r>
          </a:p>
          <a:p>
            <a:endParaRPr lang="en-US" dirty="0"/>
          </a:p>
          <a:p>
            <a:r>
              <a:rPr lang="en-US" dirty="0"/>
              <a:t>Although healthcare differs in many ways from manufacturing, there are also many </a:t>
            </a:r>
            <a:r>
              <a:rPr lang="en-US" dirty="0" err="1"/>
              <a:t>many</a:t>
            </a:r>
            <a:r>
              <a:rPr lang="en-US" dirty="0"/>
              <a:t> similarities.  Whether building a care or providing care to patients, staff must rely on multiple, complex processes to accomplish tasks and provide maximum value to the customer or patient.  Waste of any kind  - money, time , supplies, experience decreases value</a:t>
            </a:r>
          </a:p>
          <a:p>
            <a:endParaRPr lang="en-US" dirty="0"/>
          </a:p>
          <a:p>
            <a:r>
              <a:rPr lang="en-US" sz="1200" b="0" i="0" kern="1200" dirty="0">
                <a:solidFill>
                  <a:schemeClr val="tx1"/>
                </a:solidFill>
                <a:effectLst/>
                <a:latin typeface="Arial" charset="0"/>
                <a:ea typeface="Osaka" charset="-128"/>
                <a:cs typeface="Osaka" charset="-128"/>
              </a:rPr>
              <a:t>Since the first pioneers shared their learnings at the </a:t>
            </a:r>
            <a:r>
              <a:rPr lang="en-US" sz="1200" b="0" i="0" u="sng" kern="1200" dirty="0">
                <a:solidFill>
                  <a:schemeClr val="tx1"/>
                </a:solidFill>
                <a:effectLst/>
                <a:latin typeface="Arial" charset="0"/>
                <a:ea typeface="Osaka" charset="-128"/>
                <a:cs typeface="Osaka" charset="-128"/>
                <a:hlinkClick r:id="rId3"/>
              </a:rPr>
              <a:t>Global Lean Healthcare Summit</a:t>
            </a:r>
            <a:r>
              <a:rPr lang="en-US" sz="1200" b="0" i="0" kern="1200" dirty="0">
                <a:solidFill>
                  <a:schemeClr val="tx1"/>
                </a:solidFill>
                <a:effectLst/>
                <a:latin typeface="Arial" charset="0"/>
                <a:ea typeface="Osaka" charset="-128"/>
                <a:cs typeface="Osaka" charset="-128"/>
              </a:rPr>
              <a:t> in 2007, more and more healthcare organizations have implemented lean methods in their mission to gain control over costs while improving care quality and outcomes. Applying concepts developed in manufacturing to healthcare has called for a thoughtful approach for adapting these innovations to the hospital setting.</a:t>
            </a:r>
          </a:p>
          <a:p>
            <a:endParaRPr lang="en-US" sz="1200" b="0" i="0" kern="1200" dirty="0">
              <a:solidFill>
                <a:schemeClr val="tx1"/>
              </a:solidFill>
              <a:effectLst/>
              <a:latin typeface="Arial" charset="0"/>
              <a:ea typeface="Osaka" charset="-128"/>
            </a:endParaRPr>
          </a:p>
          <a:p>
            <a:r>
              <a:rPr lang="en-US" sz="1200" b="0" i="0" kern="1200" dirty="0">
                <a:solidFill>
                  <a:schemeClr val="tx1"/>
                </a:solidFill>
                <a:effectLst/>
                <a:latin typeface="Arial" charset="0"/>
                <a:ea typeface="Osaka" charset="-128"/>
                <a:cs typeface="Osaka" charset="-128"/>
              </a:rPr>
              <a:t>When applying lean principles in healthcare, organizations leverage a set of tools for implementing change. The focus becomes the elimination of steps and processes that do not contribute to patient satisfaction and superior care. Healthcare leaders appreciate the perspectives of front-line clinicians for providing new insights. Everyone in the organization learns to ask, “Does this add value for the patient?” </a:t>
            </a:r>
            <a:r>
              <a:rPr lang="en-US" sz="1200" b="0" i="0" u="sng" kern="1200" dirty="0">
                <a:solidFill>
                  <a:schemeClr val="tx1"/>
                </a:solidFill>
                <a:effectLst/>
                <a:latin typeface="Arial" charset="0"/>
                <a:ea typeface="Osaka" charset="-128"/>
                <a:cs typeface="Osaka" charset="-128"/>
                <a:hlinkClick r:id="rId4"/>
              </a:rPr>
              <a:t>According to Gary Kaplan</a:t>
            </a:r>
            <a:r>
              <a:rPr lang="en-US" sz="1200" b="0" i="0" kern="1200" dirty="0">
                <a:solidFill>
                  <a:schemeClr val="tx1"/>
                </a:solidFill>
                <a:effectLst/>
                <a:latin typeface="Arial" charset="0"/>
                <a:ea typeface="Osaka" charset="-128"/>
                <a:cs typeface="Osaka" charset="-128"/>
              </a:rPr>
              <a:t>, CEO of </a:t>
            </a:r>
            <a:r>
              <a:rPr lang="en-US" sz="1200" b="0" i="0" u="sng" kern="1200" dirty="0">
                <a:solidFill>
                  <a:schemeClr val="tx1"/>
                </a:solidFill>
                <a:effectLst/>
                <a:latin typeface="Arial" charset="0"/>
                <a:ea typeface="Osaka" charset="-128"/>
                <a:cs typeface="Osaka" charset="-128"/>
                <a:hlinkClick r:id="rId5"/>
              </a:rPr>
              <a:t>Virginia Mason Health System</a:t>
            </a:r>
            <a:r>
              <a:rPr lang="en-US" sz="1200" b="0" i="0" kern="1200" dirty="0">
                <a:solidFill>
                  <a:schemeClr val="tx1"/>
                </a:solidFill>
                <a:effectLst/>
                <a:latin typeface="Arial" charset="0"/>
                <a:ea typeface="Osaka" charset="-128"/>
                <a:cs typeface="Osaka" charset="-128"/>
              </a:rPr>
              <a:t>, implementing change requires leaders to go beyond lean and to create a “sense of urgency,” develop a “shared vision,” “align expectations,” and demonstrate “visible and committed leadership.” In this way, organizations are using lean to effectively harness the collective intellectual capital of all their team members to maximize value for patients and to decelerate the unsustainable cost trajectory of healthcare.</a:t>
            </a:r>
            <a:endParaRPr lang="en-US" dirty="0"/>
          </a:p>
          <a:p>
            <a:endParaRPr lang="en-US" dirty="0"/>
          </a:p>
          <a:p>
            <a:r>
              <a:rPr lang="en-US" dirty="0"/>
              <a:t>This is especially important in a US healthcare system where costs continue to increase while reimbursement decreases and increased amount of risk is shifted to the patient</a:t>
            </a:r>
          </a:p>
          <a:p>
            <a:pPr marL="171450" indent="-171450">
              <a:buFont typeface="Arial" panose="020B0604020202020204" pitchFamily="34" charset="0"/>
              <a:buChar char="•"/>
            </a:pPr>
            <a:r>
              <a:rPr lang="en-US" dirty="0"/>
              <a:t>Extreme pressure to improve clinical outcomes with </a:t>
            </a:r>
            <a:r>
              <a:rPr lang="en-US" dirty="0" err="1"/>
              <a:t>publically</a:t>
            </a:r>
            <a:r>
              <a:rPr lang="en-US" dirty="0"/>
              <a:t> reported data</a:t>
            </a:r>
          </a:p>
          <a:p>
            <a:pPr marL="171450" indent="-171450">
              <a:buFont typeface="Arial" panose="020B0604020202020204" pitchFamily="34" charset="0"/>
              <a:buChar char="•"/>
            </a:pPr>
            <a:r>
              <a:rPr lang="en-US" dirty="0"/>
              <a:t>Pressure on the bottom line due to shifting cost and reimbursement constructs</a:t>
            </a:r>
          </a:p>
          <a:p>
            <a:pPr marL="171450" indent="-171450">
              <a:buFont typeface="Arial" panose="020B0604020202020204" pitchFamily="34" charset="0"/>
              <a:buChar char="•"/>
            </a:pPr>
            <a:r>
              <a:rPr lang="en-US" dirty="0"/>
              <a:t>Joint Commission regulations shifting and requiring quick change</a:t>
            </a:r>
          </a:p>
          <a:p>
            <a:pPr marL="171450" indent="-171450">
              <a:buFont typeface="Arial" panose="020B0604020202020204" pitchFamily="34" charset="0"/>
              <a:buChar char="•"/>
            </a:pPr>
            <a:r>
              <a:rPr lang="en-US" dirty="0"/>
              <a:t>Continuous improvement keeps practices relevant</a:t>
            </a:r>
          </a:p>
          <a:p>
            <a:pPr marL="171450" indent="-171450">
              <a:buFont typeface="Arial" panose="020B0604020202020204" pitchFamily="34" charset="0"/>
              <a:buChar char="•"/>
            </a:pPr>
            <a:r>
              <a:rPr lang="en-US" dirty="0"/>
              <a:t>TELL STORY ABOUT UROLOGY Transformation over 20 years, private vs. academic</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14</a:t>
            </a:fld>
            <a:endParaRPr lang="en-US" altLang="en-US"/>
          </a:p>
        </p:txBody>
      </p:sp>
    </p:spTree>
    <p:extLst>
      <p:ext uri="{BB962C8B-B14F-4D97-AF65-F5344CB8AC3E}">
        <p14:creationId xmlns:p14="http://schemas.microsoft.com/office/powerpoint/2010/main" val="36307885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277</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005047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283</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23186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Study/Act is often</a:t>
            </a:r>
            <a:r>
              <a:rPr lang="en-US" baseline="0" dirty="0"/>
              <a:t> the most overlooked part of the process (think of the dancing bears from the video we watched earlier)</a:t>
            </a:r>
          </a:p>
          <a:p>
            <a:endParaRPr lang="en-US" baseline="0" dirty="0"/>
          </a:p>
          <a:p>
            <a:r>
              <a:rPr lang="en-US" dirty="0"/>
              <a:t>Potential questions for attendees:</a:t>
            </a:r>
          </a:p>
          <a:p>
            <a:pPr lvl="1">
              <a:buFont typeface="Arial" pitchFamily="34" charset="0"/>
              <a:buChar char="•"/>
            </a:pPr>
            <a:r>
              <a:rPr lang="en-US" baseline="0" dirty="0"/>
              <a:t>What are some ways to Study countermeasures such as standard work? (Auditing, Observation)</a:t>
            </a:r>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284</a:t>
            </a:fld>
            <a:endParaRPr lang="en-US" altLang="en-US"/>
          </a:p>
        </p:txBody>
      </p:sp>
    </p:spTree>
    <p:extLst>
      <p:ext uri="{BB962C8B-B14F-4D97-AF65-F5344CB8AC3E}">
        <p14:creationId xmlns:p14="http://schemas.microsoft.com/office/powerpoint/2010/main" val="19172363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PDSA</a:t>
            </a:r>
            <a:r>
              <a:rPr lang="en-US" baseline="0" dirty="0"/>
              <a:t> we </a:t>
            </a:r>
            <a:endParaRPr lang="en-US" dirty="0"/>
          </a:p>
        </p:txBody>
      </p:sp>
      <p:sp>
        <p:nvSpPr>
          <p:cNvPr id="4" name="Slide Number Placeholder 3"/>
          <p:cNvSpPr>
            <a:spLocks noGrp="1"/>
          </p:cNvSpPr>
          <p:nvPr>
            <p:ph type="sldNum" sz="quarter" idx="10"/>
          </p:nvPr>
        </p:nvSpPr>
        <p:spPr/>
        <p:txBody>
          <a:bodyPr/>
          <a:lstStyle/>
          <a:p>
            <a:pPr>
              <a:defRPr/>
            </a:pPr>
            <a:fld id="{973865F1-4A79-4F33-8200-9052D584FCBD}" type="slidenum">
              <a:rPr lang="en-US" smtClean="0"/>
              <a:pPr>
                <a:defRPr/>
              </a:pPr>
              <a:t>285</a:t>
            </a:fld>
            <a:endParaRPr lang="en-US"/>
          </a:p>
        </p:txBody>
      </p:sp>
    </p:spTree>
    <p:extLst>
      <p:ext uri="{BB962C8B-B14F-4D97-AF65-F5344CB8AC3E}">
        <p14:creationId xmlns:p14="http://schemas.microsoft.com/office/powerpoint/2010/main" val="4647063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i.e. making non-value added activities more efficient – ask the audience if they have an example… here’s one: Coffee and music in the waiting room. Don’t create a countermeasure for a problem that isn’t real. Instead, remove the waiting for the patient and then there will be no need for coffee.</a:t>
            </a:r>
            <a:endParaRPr lang="en-US" dirty="0"/>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290</a:t>
            </a:fld>
            <a:endParaRPr lang="en-US" altLang="en-US"/>
          </a:p>
        </p:txBody>
      </p:sp>
    </p:spTree>
    <p:extLst>
      <p:ext uri="{BB962C8B-B14F-4D97-AF65-F5344CB8AC3E}">
        <p14:creationId xmlns:p14="http://schemas.microsoft.com/office/powerpoint/2010/main" val="1371874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64526c90e_1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64526c90e_1_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7" name="Google Shape;227;g464526c90e_1_65: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https://www.netflix.com/watch/80209468?trackId=14277281&amp;tctx=0%2C4%2Cce50ee08-c9ef-4d50-9b4c-d31566babaa2-10353843%2C%2C</a:t>
            </a:r>
            <a:endParaRPr lang="en-US" dirty="0"/>
          </a:p>
          <a:p>
            <a:r>
              <a:rPr lang="en-US" dirty="0"/>
              <a:t>From Students to Improvements </a:t>
            </a:r>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302</a:t>
            </a:fld>
            <a:endParaRPr lang="en-US" altLang="en-US"/>
          </a:p>
        </p:txBody>
      </p:sp>
    </p:spTree>
    <p:extLst>
      <p:ext uri="{BB962C8B-B14F-4D97-AF65-F5344CB8AC3E}">
        <p14:creationId xmlns:p14="http://schemas.microsoft.com/office/powerpoint/2010/main" val="16623810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305</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3730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https://www.youtube.com/watch?v=A_DGAGzyPEg</a:t>
            </a:r>
          </a:p>
        </p:txBody>
      </p:sp>
      <p:sp>
        <p:nvSpPr>
          <p:cNvPr id="4" name="Slide Number Placeholder 3"/>
          <p:cNvSpPr>
            <a:spLocks noGrp="1"/>
          </p:cNvSpPr>
          <p:nvPr>
            <p:ph type="sldNum" sz="quarter" idx="10"/>
          </p:nvPr>
        </p:nvSpPr>
        <p:spPr/>
        <p:txBody>
          <a:bodyPr/>
          <a:lstStyle/>
          <a:p>
            <a:fld id="{9EEDA14C-2338-45CA-AB87-F1E0A160F490}" type="slidenum">
              <a:rPr lang="en-US" altLang="en-US" smtClean="0"/>
              <a:pPr/>
              <a:t>306</a:t>
            </a:fld>
            <a:endParaRPr lang="en-US" altLang="en-US"/>
          </a:p>
        </p:txBody>
      </p:sp>
    </p:spTree>
    <p:extLst>
      <p:ext uri="{BB962C8B-B14F-4D97-AF65-F5344CB8AC3E}">
        <p14:creationId xmlns:p14="http://schemas.microsoft.com/office/powerpoint/2010/main" val="102347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Osaka" charset="-128"/>
                <a:cs typeface="Osaka" charset="-128"/>
              </a:rPr>
              <a:t>Some examples obtained from: </a:t>
            </a:r>
            <a:r>
              <a:rPr lang="en-US" sz="1200" b="1" i="0" kern="1200" dirty="0">
                <a:solidFill>
                  <a:schemeClr val="tx1"/>
                </a:solidFill>
                <a:effectLst/>
                <a:latin typeface="Arial" charset="0"/>
                <a:ea typeface="Osaka" charset="-128"/>
                <a:cs typeface="Osaka" charset="-128"/>
              </a:rPr>
              <a:t>https://catalyst.nejm.org/doi/full/10.1056/CAT.18.0193 </a:t>
            </a:r>
            <a:endParaRPr lang="en-US" sz="1200" b="0" i="0" kern="1200" dirty="0">
              <a:solidFill>
                <a:schemeClr val="tx1"/>
              </a:solidFill>
              <a:effectLst/>
              <a:latin typeface="Arial" charset="0"/>
              <a:ea typeface="Osaka" charset="-128"/>
              <a:cs typeface="Osaka" charset="-128"/>
            </a:endParaRPr>
          </a:p>
          <a:p>
            <a:endParaRPr lang="en-US" sz="1200" b="0" i="0" kern="1200" dirty="0">
              <a:solidFill>
                <a:schemeClr val="tx1"/>
              </a:solidFill>
              <a:effectLst/>
              <a:latin typeface="Arial" charset="0"/>
              <a:ea typeface="Osaka" charset="-128"/>
              <a:cs typeface="Osaka" charset="-128"/>
            </a:endParaRPr>
          </a:p>
          <a:p>
            <a:r>
              <a:rPr lang="en-US" sz="1200" b="0" i="0" kern="1200" dirty="0">
                <a:solidFill>
                  <a:schemeClr val="tx1"/>
                </a:solidFill>
                <a:effectLst/>
                <a:latin typeface="Arial" charset="0"/>
                <a:ea typeface="Osaka" charset="-128"/>
                <a:cs typeface="Osaka" charset="-128"/>
              </a:rPr>
              <a:t>Improving patient satisfaction, scheduling appointments, decreasing overtime work, processing paperwork, and increasing clinic revenues are just a few of the areas where hospitals and other healthcare facilities are implementing lean principles. Some interesting lean healthcare examples are highlighted here:</a:t>
            </a:r>
          </a:p>
          <a:p>
            <a:r>
              <a:rPr lang="en-US" sz="1200" b="1" i="0" kern="1200" dirty="0">
                <a:solidFill>
                  <a:schemeClr val="tx1"/>
                </a:solidFill>
                <a:effectLst/>
                <a:latin typeface="Arial" charset="0"/>
                <a:ea typeface="Osaka" charset="-128"/>
                <a:cs typeface="Osaka" charset="-128"/>
              </a:rPr>
              <a:t>Redesigned ambulatory clinic space </a:t>
            </a:r>
            <a:r>
              <a:rPr lang="en-US" sz="1200" b="0" i="0" kern="1200" dirty="0">
                <a:solidFill>
                  <a:schemeClr val="tx1"/>
                </a:solidFill>
                <a:effectLst/>
                <a:latin typeface="Arial" charset="0"/>
                <a:ea typeface="Osaka" charset="-128"/>
                <a:cs typeface="Osaka" charset="-128"/>
              </a:rPr>
              <a:t>At </a:t>
            </a:r>
            <a:r>
              <a:rPr lang="en-US" sz="1200" b="0" i="0" u="none" kern="1200" dirty="0">
                <a:solidFill>
                  <a:schemeClr val="tx1"/>
                </a:solidFill>
                <a:effectLst/>
                <a:latin typeface="Arial" charset="0"/>
                <a:ea typeface="Osaka" charset="-128"/>
                <a:cs typeface="Osaka" charset="-128"/>
              </a:rPr>
              <a:t>MGH Urology, the department redesigned it’s clinical space to support better patient flow and efficiencies, centrally located </a:t>
            </a:r>
            <a:r>
              <a:rPr lang="en-US" sz="1200" b="0" i="0" u="none" kern="1200" dirty="0" err="1">
                <a:solidFill>
                  <a:schemeClr val="tx1"/>
                </a:solidFill>
                <a:effectLst/>
                <a:latin typeface="Arial" charset="0"/>
                <a:ea typeface="Osaka" charset="-128"/>
                <a:cs typeface="Osaka" charset="-128"/>
              </a:rPr>
              <a:t>ssupplies</a:t>
            </a:r>
            <a:r>
              <a:rPr lang="en-US" sz="1200" b="0" i="0" u="none" kern="1200" dirty="0">
                <a:solidFill>
                  <a:schemeClr val="tx1"/>
                </a:solidFill>
                <a:effectLst/>
                <a:latin typeface="Arial" charset="0"/>
                <a:ea typeface="Osaka" charset="-128"/>
                <a:cs typeface="Osaka" charset="-128"/>
              </a:rPr>
              <a:t>, reprocessing and developed procedure rooms dedicated to particular procedures</a:t>
            </a:r>
          </a:p>
          <a:p>
            <a:r>
              <a:rPr lang="en-US" sz="1200" b="1" i="0" kern="1200" dirty="0">
                <a:solidFill>
                  <a:schemeClr val="tx1"/>
                </a:solidFill>
                <a:effectLst/>
                <a:latin typeface="Arial" charset="0"/>
                <a:ea typeface="Osaka" charset="-128"/>
                <a:cs typeface="Osaka" charset="-128"/>
              </a:rPr>
              <a:t>Crash Cart Inspections </a:t>
            </a:r>
            <a:r>
              <a:rPr lang="en-US" sz="1200" b="0" i="0" u="sng" kern="1200" dirty="0">
                <a:solidFill>
                  <a:schemeClr val="tx1"/>
                </a:solidFill>
                <a:effectLst/>
                <a:latin typeface="Arial" charset="0"/>
                <a:ea typeface="Osaka" charset="-128"/>
                <a:cs typeface="Osaka" charset="-128"/>
                <a:hlinkClick r:id="rId3"/>
              </a:rPr>
              <a:t>Nicklaus Children’s Hospital</a:t>
            </a:r>
            <a:r>
              <a:rPr lang="en-US" sz="1200" b="0" i="0" kern="1200" dirty="0">
                <a:solidFill>
                  <a:schemeClr val="tx1"/>
                </a:solidFill>
                <a:effectLst/>
                <a:latin typeface="Arial" charset="0"/>
                <a:ea typeface="Osaka" charset="-128"/>
                <a:cs typeface="Osaka" charset="-128"/>
              </a:rPr>
              <a:t> reduced crash cart inspection times from three hours to ten minutes through visual optimization and the reduction of excess supplies and equipment.</a:t>
            </a:r>
          </a:p>
          <a:p>
            <a:r>
              <a:rPr lang="en-US" sz="1200" b="1" i="0" kern="1200" dirty="0">
                <a:solidFill>
                  <a:schemeClr val="tx1"/>
                </a:solidFill>
                <a:effectLst/>
                <a:latin typeface="Arial" charset="0"/>
                <a:ea typeface="Osaka" charset="-128"/>
                <a:cs typeface="Osaka" charset="-128"/>
              </a:rPr>
              <a:t>Lean Scheduling — schedule templates and system tools in MGH Urology </a:t>
            </a:r>
            <a:r>
              <a:rPr lang="en-US" sz="1200" kern="1200" dirty="0">
                <a:solidFill>
                  <a:schemeClr val="tx1"/>
                </a:solidFill>
                <a:effectLst/>
                <a:latin typeface="Arial" charset="0"/>
                <a:ea typeface="Osaka" charset="-128"/>
                <a:cs typeface="Osaka" charset="-128"/>
              </a:rPr>
              <a:t>In an effort to improve the scheduling process and experience for new patients, MGH Urology partnered with members of the MGH/MGPO Practice Improvement Division in July 2018 to implement a multifaceted Capacity Optimization initiative which would redesign scheduling templates in Epic Cadence, introduce Recall functionality to delay the scheduling of follow-ups until closer to the intended appointment date, and systemize/automate scheduling protocols through the design of an Epic Decision Tree which guides schedulers to offer appointments with appropriate providers at the appropriate time, tailored by condition.</a:t>
            </a:r>
          </a:p>
          <a:p>
            <a:r>
              <a:rPr lang="en-US" sz="1200" b="1" i="0" kern="1200" dirty="0">
                <a:solidFill>
                  <a:schemeClr val="tx1"/>
                </a:solidFill>
                <a:effectLst/>
                <a:latin typeface="Arial" charset="0"/>
                <a:ea typeface="Osaka" charset="-128"/>
                <a:cs typeface="Osaka" charset="-128"/>
              </a:rPr>
              <a:t>Patient Safety Alert (PSA) System </a:t>
            </a:r>
            <a:r>
              <a:rPr lang="en-US" sz="1200" b="0" i="0" kern="1200" dirty="0">
                <a:solidFill>
                  <a:schemeClr val="tx1"/>
                </a:solidFill>
                <a:effectLst/>
                <a:latin typeface="Arial" charset="0"/>
                <a:ea typeface="Osaka" charset="-128"/>
                <a:cs typeface="Osaka" charset="-128"/>
              </a:rPr>
              <a:t>One of the numerous initiatives at Virginia Mason is their Patient Safety Alert (PSA) System through which all staff are to report possible patient safety issues. Reported concerns are quickly investigated, and interventions are promptly implemented. Because of this system, liability claims at Virginia Mason </a:t>
            </a:r>
            <a:r>
              <a:rPr lang="en-US" sz="1200" b="0" i="0" u="sng" kern="1200" dirty="0">
                <a:solidFill>
                  <a:schemeClr val="tx1"/>
                </a:solidFill>
                <a:effectLst/>
                <a:latin typeface="Arial" charset="0"/>
                <a:ea typeface="Osaka" charset="-128"/>
                <a:cs typeface="Osaka" charset="-128"/>
                <a:hlinkClick r:id="rId4"/>
              </a:rPr>
              <a:t>decreased by 74%</a:t>
            </a:r>
            <a:r>
              <a:rPr lang="en-US" sz="1200" b="0" i="0" kern="1200" dirty="0">
                <a:solidFill>
                  <a:schemeClr val="tx1"/>
                </a:solidFill>
                <a:effectLst/>
                <a:latin typeface="Arial" charset="0"/>
                <a:ea typeface="Osaka" charset="-128"/>
                <a:cs typeface="Osaka" charset="-128"/>
              </a:rPr>
              <a:t> from 2005 to 2015.</a:t>
            </a:r>
          </a:p>
          <a:p>
            <a:endParaRPr lang="en-US" dirty="0"/>
          </a:p>
        </p:txBody>
      </p:sp>
      <p:sp>
        <p:nvSpPr>
          <p:cNvPr id="4" name="Slide Number Placeholder 3"/>
          <p:cNvSpPr>
            <a:spLocks noGrp="1"/>
          </p:cNvSpPr>
          <p:nvPr>
            <p:ph type="sldNum" sz="quarter" idx="5"/>
          </p:nvPr>
        </p:nvSpPr>
        <p:spPr/>
        <p:txBody>
          <a:bodyPr/>
          <a:lstStyle/>
          <a:p>
            <a:fld id="{9EEDA14C-2338-45CA-AB87-F1E0A160F490}" type="slidenum">
              <a:rPr lang="en-US" altLang="en-US" smtClean="0"/>
              <a:pPr/>
              <a:t>15</a:t>
            </a:fld>
            <a:endParaRPr lang="en-US" altLang="en-US"/>
          </a:p>
        </p:txBody>
      </p:sp>
    </p:spTree>
    <p:extLst>
      <p:ext uri="{BB962C8B-B14F-4D97-AF65-F5344CB8AC3E}">
        <p14:creationId xmlns:p14="http://schemas.microsoft.com/office/powerpoint/2010/main" val="105234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F3354FC-EF33-41CE-934B-49C4BE131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fld id="{F4F498B6-5586-4CA7-A897-52C3C22CF691}" type="slidenum">
              <a:rPr lang="en-US" altLang="en-US" sz="1200"/>
              <a:pPr/>
              <a:t>16</a:t>
            </a:fld>
            <a:endParaRPr lang="en-US" altLang="en-US" sz="1200"/>
          </a:p>
        </p:txBody>
      </p:sp>
      <p:sp>
        <p:nvSpPr>
          <p:cNvPr id="16387" name="Rectangle 2">
            <a:extLst>
              <a:ext uri="{FF2B5EF4-FFF2-40B4-BE49-F238E27FC236}">
                <a16:creationId xmlns:a16="http://schemas.microsoft.com/office/drawing/2014/main" id="{60F8950C-02E1-43F8-92FD-69B1AB9787A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4C2F050-D37E-4C4A-B5A4-67E5D1660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96961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14FF00-4C17-4FFF-BC82-1472D6CE05F8}"/>
              </a:ext>
            </a:extLst>
          </p:cNvPr>
          <p:cNvPicPr>
            <a:picLocks noChangeAspect="1"/>
          </p:cNvPicPr>
          <p:nvPr userDrawn="1"/>
        </p:nvPicPr>
        <p:blipFill>
          <a:blip r:embed="rId2"/>
          <a:stretch>
            <a:fillRect/>
          </a:stretch>
        </p:blipFill>
        <p:spPr>
          <a:xfrm>
            <a:off x="0" y="2514600"/>
            <a:ext cx="9144000" cy="4343400"/>
          </a:xfrm>
          <a:prstGeom prst="rect">
            <a:avLst/>
          </a:prstGeom>
        </p:spPr>
      </p:pic>
      <p:pic>
        <p:nvPicPr>
          <p:cNvPr id="4" name="Picture 12">
            <a:extLst>
              <a:ext uri="{FF2B5EF4-FFF2-40B4-BE49-F238E27FC236}">
                <a16:creationId xmlns:a16="http://schemas.microsoft.com/office/drawing/2014/main" id="{7324911A-16C4-4F0E-BE96-7664DA11DE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83475" y="6270625"/>
            <a:ext cx="9683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5">
            <a:extLst>
              <a:ext uri="{FF2B5EF4-FFF2-40B4-BE49-F238E27FC236}">
                <a16:creationId xmlns:a16="http://schemas.microsoft.com/office/drawing/2014/main" id="{7D5A119A-5B92-4A40-86C9-F981C2996075}"/>
              </a:ext>
            </a:extLst>
          </p:cNvPr>
          <p:cNvSpPr>
            <a:spLocks noChangeArrowheads="1"/>
          </p:cNvSpPr>
          <p:nvPr userDrawn="1"/>
        </p:nvSpPr>
        <p:spPr bwMode="auto">
          <a:xfrm>
            <a:off x="0" y="-76200"/>
            <a:ext cx="9144000" cy="2590800"/>
          </a:xfrm>
          <a:prstGeom prst="rect">
            <a:avLst/>
          </a:prstGeom>
          <a:gradFill rotWithShape="0">
            <a:gsLst>
              <a:gs pos="0">
                <a:srgbClr val="333333"/>
              </a:gs>
              <a:gs pos="100000">
                <a:schemeClr val="tx1"/>
              </a:gs>
            </a:gsLst>
            <a:lin ang="5400000" scaled="1"/>
          </a:gradFill>
          <a:ln w="9525">
            <a:noFill/>
            <a:miter lim="800000"/>
            <a:headEnd/>
            <a:tailEnd/>
          </a:ln>
          <a:effectLst/>
        </p:spPr>
        <p:txBody>
          <a:bodyPr wrap="none" anchor="ct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endParaRPr lang="en-US" altLang="en-US"/>
          </a:p>
        </p:txBody>
      </p:sp>
      <p:sp>
        <p:nvSpPr>
          <p:cNvPr id="6" name="Rectangle 19">
            <a:extLst>
              <a:ext uri="{FF2B5EF4-FFF2-40B4-BE49-F238E27FC236}">
                <a16:creationId xmlns:a16="http://schemas.microsoft.com/office/drawing/2014/main" id="{6AF51AE0-82E6-40FE-A535-37B871569166}"/>
              </a:ext>
            </a:extLst>
          </p:cNvPr>
          <p:cNvSpPr>
            <a:spLocks noChangeArrowheads="1"/>
          </p:cNvSpPr>
          <p:nvPr userDrawn="1"/>
        </p:nvSpPr>
        <p:spPr bwMode="auto">
          <a:xfrm>
            <a:off x="609600" y="6346825"/>
            <a:ext cx="4664075" cy="2746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r>
              <a:rPr lang="en-US" altLang="en-US" sz="1200">
                <a:latin typeface="Arial Bold" panose="020B0704020202020204" pitchFamily="34" charset="0"/>
              </a:rPr>
              <a:t>Boston University</a:t>
            </a:r>
            <a:r>
              <a:rPr lang="en-US" altLang="en-US" sz="1200"/>
              <a:t> School of Public Health</a:t>
            </a:r>
          </a:p>
        </p:txBody>
      </p:sp>
      <p:sp>
        <p:nvSpPr>
          <p:cNvPr id="3075" name="Rectangle 3"/>
          <p:cNvSpPr>
            <a:spLocks noGrp="1" noChangeArrowheads="1"/>
          </p:cNvSpPr>
          <p:nvPr>
            <p:ph type="subTitle" idx="1"/>
          </p:nvPr>
        </p:nvSpPr>
        <p:spPr>
          <a:xfrm>
            <a:off x="609600" y="2706688"/>
            <a:ext cx="7772400" cy="1752600"/>
          </a:xfrm>
        </p:spPr>
        <p:txBody>
          <a:bodyPr/>
          <a:lstStyle>
            <a:lvl1pPr marL="0" indent="0">
              <a:buFont typeface="Wingdings" charset="2"/>
              <a:buNone/>
              <a:defRPr sz="1800">
                <a:solidFill>
                  <a:srgbClr val="CCCCCC"/>
                </a:solidFill>
              </a:defRPr>
            </a:lvl1pPr>
          </a:lstStyle>
          <a:p>
            <a:r>
              <a:rPr lang="en-US"/>
              <a:t>Click to edit Master subtitle style</a:t>
            </a:r>
          </a:p>
        </p:txBody>
      </p:sp>
      <p:sp>
        <p:nvSpPr>
          <p:cNvPr id="3074" name="Rectangle 2"/>
          <p:cNvSpPr>
            <a:spLocks noGrp="1" noChangeArrowheads="1"/>
          </p:cNvSpPr>
          <p:nvPr>
            <p:ph type="ctrTitle"/>
          </p:nvPr>
        </p:nvSpPr>
        <p:spPr>
          <a:xfrm>
            <a:off x="609600" y="709613"/>
            <a:ext cx="7772400" cy="1676400"/>
          </a:xfrm>
        </p:spPr>
        <p:txBody>
          <a:bodyPr anchor="b"/>
          <a:lstStyle>
            <a:lvl1pPr>
              <a:defRPr>
                <a:solidFill>
                  <a:schemeClr val="bg1"/>
                </a:solidFill>
              </a:defRPr>
            </a:lvl1pPr>
          </a:lstStyle>
          <a:p>
            <a:r>
              <a:rPr lang="en-US" dirty="0"/>
              <a:t>Click to edit Master title style</a:t>
            </a:r>
          </a:p>
        </p:txBody>
      </p:sp>
      <p:pic>
        <p:nvPicPr>
          <p:cNvPr id="7" name="Picture 6">
            <a:extLst>
              <a:ext uri="{FF2B5EF4-FFF2-40B4-BE49-F238E27FC236}">
                <a16:creationId xmlns:a16="http://schemas.microsoft.com/office/drawing/2014/main" id="{7BF11747-EA26-4273-B51C-AC21333BD69B}"/>
              </a:ext>
            </a:extLst>
          </p:cNvPr>
          <p:cNvPicPr>
            <a:picLocks noChangeAspect="1"/>
          </p:cNvPicPr>
          <p:nvPr userDrawn="1"/>
        </p:nvPicPr>
        <p:blipFill>
          <a:blip r:embed="rId4"/>
          <a:stretch>
            <a:fillRect/>
          </a:stretch>
        </p:blipFill>
        <p:spPr>
          <a:xfrm>
            <a:off x="6215762" y="6207630"/>
            <a:ext cx="1219200" cy="538939"/>
          </a:xfrm>
          <a:prstGeom prst="rect">
            <a:avLst/>
          </a:prstGeom>
        </p:spPr>
      </p:pic>
    </p:spTree>
    <p:extLst>
      <p:ext uri="{BB962C8B-B14F-4D97-AF65-F5344CB8AC3E}">
        <p14:creationId xmlns:p14="http://schemas.microsoft.com/office/powerpoint/2010/main" val="252004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325EF86-7221-4396-BCA1-F2DFC33B91D2}"/>
              </a:ext>
            </a:extLst>
          </p:cNvPr>
          <p:cNvSpPr>
            <a:spLocks noGrp="1" noChangeArrowheads="1"/>
          </p:cNvSpPr>
          <p:nvPr>
            <p:ph type="ftr" sz="quarter" idx="10"/>
          </p:nvPr>
        </p:nvSpPr>
        <p:spPr>
          <a:ln/>
        </p:spPr>
        <p:txBody>
          <a:bodyPr/>
          <a:lstStyle>
            <a:lvl1pPr>
              <a:defRPr/>
            </a:lvl1pPr>
          </a:lstStyle>
          <a:p>
            <a:r>
              <a:rPr lang="en-US" altLang="en-US"/>
              <a:t>PHX Institute</a:t>
            </a:r>
          </a:p>
        </p:txBody>
      </p:sp>
      <p:sp>
        <p:nvSpPr>
          <p:cNvPr id="5" name="Rectangle 18">
            <a:extLst>
              <a:ext uri="{FF2B5EF4-FFF2-40B4-BE49-F238E27FC236}">
                <a16:creationId xmlns:a16="http://schemas.microsoft.com/office/drawing/2014/main" id="{2EB13DC6-0485-4978-AA77-AAFC6AE8709B}"/>
              </a:ext>
            </a:extLst>
          </p:cNvPr>
          <p:cNvSpPr>
            <a:spLocks noGrp="1" noChangeArrowheads="1"/>
          </p:cNvSpPr>
          <p:nvPr>
            <p:ph type="dt" sz="half" idx="11"/>
          </p:nvPr>
        </p:nvSpPr>
        <p:spPr>
          <a:ln/>
        </p:spPr>
        <p:txBody>
          <a:bodyPr/>
          <a:lstStyle>
            <a:lvl1pPr>
              <a:defRPr/>
            </a:lvl1pPr>
          </a:lstStyle>
          <a:p>
            <a:r>
              <a:rPr lang="en-US" altLang="en-US"/>
              <a:t>9/6/2018</a:t>
            </a:r>
            <a:endParaRPr lang="en-US" altLang="en-US" dirty="0"/>
          </a:p>
        </p:txBody>
      </p:sp>
      <p:sp>
        <p:nvSpPr>
          <p:cNvPr id="6" name="Rectangle 25">
            <a:extLst>
              <a:ext uri="{FF2B5EF4-FFF2-40B4-BE49-F238E27FC236}">
                <a16:creationId xmlns:a16="http://schemas.microsoft.com/office/drawing/2014/main" id="{E05B3975-D5EE-4379-A1E0-35E37D9ECBA3}"/>
              </a:ext>
            </a:extLst>
          </p:cNvPr>
          <p:cNvSpPr>
            <a:spLocks noGrp="1" noChangeArrowheads="1"/>
          </p:cNvSpPr>
          <p:nvPr>
            <p:ph type="sldNum" sz="quarter" idx="12"/>
          </p:nvPr>
        </p:nvSpPr>
        <p:spPr>
          <a:ln/>
        </p:spPr>
        <p:txBody>
          <a:bodyPr/>
          <a:lstStyle>
            <a:lvl1pPr>
              <a:defRPr/>
            </a:lvl1pPr>
          </a:lstStyle>
          <a:p>
            <a:fld id="{B80A71FD-229B-4A16-A236-1A1A0602FE94}" type="slidenum">
              <a:rPr lang="en-US" altLang="en-US"/>
              <a:pPr/>
              <a:t>‹#›</a:t>
            </a:fld>
            <a:endParaRPr lang="en-US" altLang="en-US"/>
          </a:p>
        </p:txBody>
      </p:sp>
    </p:spTree>
    <p:extLst>
      <p:ext uri="{BB962C8B-B14F-4D97-AF65-F5344CB8AC3E}">
        <p14:creationId xmlns:p14="http://schemas.microsoft.com/office/powerpoint/2010/main" val="16897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762000"/>
            <a:ext cx="19812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0"/>
            <a:ext cx="57912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9493521-244F-43F0-8550-39D1EDBB4DBB}"/>
              </a:ext>
            </a:extLst>
          </p:cNvPr>
          <p:cNvSpPr>
            <a:spLocks noGrp="1" noChangeArrowheads="1"/>
          </p:cNvSpPr>
          <p:nvPr>
            <p:ph type="ftr" sz="quarter" idx="10"/>
          </p:nvPr>
        </p:nvSpPr>
        <p:spPr>
          <a:ln/>
        </p:spPr>
        <p:txBody>
          <a:bodyPr/>
          <a:lstStyle>
            <a:lvl1pPr>
              <a:defRPr/>
            </a:lvl1pPr>
          </a:lstStyle>
          <a:p>
            <a:r>
              <a:rPr lang="en-US" altLang="en-US"/>
              <a:t>PHX Institute</a:t>
            </a:r>
          </a:p>
        </p:txBody>
      </p:sp>
      <p:sp>
        <p:nvSpPr>
          <p:cNvPr id="5" name="Rectangle 18">
            <a:extLst>
              <a:ext uri="{FF2B5EF4-FFF2-40B4-BE49-F238E27FC236}">
                <a16:creationId xmlns:a16="http://schemas.microsoft.com/office/drawing/2014/main" id="{97DAB7CF-B7DF-4A13-8696-F5375C310C2C}"/>
              </a:ext>
            </a:extLst>
          </p:cNvPr>
          <p:cNvSpPr>
            <a:spLocks noGrp="1" noChangeArrowheads="1"/>
          </p:cNvSpPr>
          <p:nvPr>
            <p:ph type="dt" sz="half" idx="11"/>
          </p:nvPr>
        </p:nvSpPr>
        <p:spPr>
          <a:ln/>
        </p:spPr>
        <p:txBody>
          <a:bodyPr/>
          <a:lstStyle>
            <a:lvl1pPr>
              <a:defRPr/>
            </a:lvl1pPr>
          </a:lstStyle>
          <a:p>
            <a:r>
              <a:rPr lang="en-US" altLang="en-US"/>
              <a:t>9/6/2018</a:t>
            </a:r>
            <a:endParaRPr lang="en-US" altLang="en-US" dirty="0"/>
          </a:p>
        </p:txBody>
      </p:sp>
      <p:sp>
        <p:nvSpPr>
          <p:cNvPr id="6" name="Rectangle 25">
            <a:extLst>
              <a:ext uri="{FF2B5EF4-FFF2-40B4-BE49-F238E27FC236}">
                <a16:creationId xmlns:a16="http://schemas.microsoft.com/office/drawing/2014/main" id="{42BC7734-1C6D-4F41-A784-C6E20C1DE121}"/>
              </a:ext>
            </a:extLst>
          </p:cNvPr>
          <p:cNvSpPr>
            <a:spLocks noGrp="1" noChangeArrowheads="1"/>
          </p:cNvSpPr>
          <p:nvPr>
            <p:ph type="sldNum" sz="quarter" idx="12"/>
          </p:nvPr>
        </p:nvSpPr>
        <p:spPr>
          <a:ln/>
        </p:spPr>
        <p:txBody>
          <a:bodyPr/>
          <a:lstStyle>
            <a:lvl1pPr>
              <a:defRPr/>
            </a:lvl1pPr>
          </a:lstStyle>
          <a:p>
            <a:fld id="{6F0D04D5-CDE1-4FE2-9E88-F5C963232101}" type="slidenum">
              <a:rPr lang="en-US" altLang="en-US"/>
              <a:pPr/>
              <a:t>‹#›</a:t>
            </a:fld>
            <a:endParaRPr lang="en-US" altLang="en-US"/>
          </a:p>
        </p:txBody>
      </p:sp>
    </p:spTree>
    <p:extLst>
      <p:ext uri="{BB962C8B-B14F-4D97-AF65-F5344CB8AC3E}">
        <p14:creationId xmlns:p14="http://schemas.microsoft.com/office/powerpoint/2010/main" val="381237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Box">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7DDC8ED-699E-4605-AFD2-DCBE9C69C26C}" type="slidenum">
              <a:rPr lang="en-US" smtClean="0"/>
              <a:pPr>
                <a:defRPr/>
              </a:pPr>
              <a:t>‹#›</a:t>
            </a:fld>
            <a:endParaRPr lang="en-US"/>
          </a:p>
        </p:txBody>
      </p:sp>
      <p:sp>
        <p:nvSpPr>
          <p:cNvPr id="7" name="Title 10"/>
          <p:cNvSpPr>
            <a:spLocks noGrp="1"/>
          </p:cNvSpPr>
          <p:nvPr>
            <p:ph type="title" hasCustomPrompt="1"/>
          </p:nvPr>
        </p:nvSpPr>
        <p:spPr>
          <a:xfrm>
            <a:off x="457200" y="128837"/>
            <a:ext cx="8229600" cy="778248"/>
          </a:xfrm>
          <a:prstGeom prst="rect">
            <a:avLst/>
          </a:prstGeom>
        </p:spPr>
        <p:txBody>
          <a:bodyPr anchor="b"/>
          <a:lstStyle>
            <a:lvl1pPr>
              <a:defRPr i="0" baseline="0">
                <a:solidFill>
                  <a:schemeClr val="tx1">
                    <a:lumMod val="65000"/>
                    <a:lumOff val="35000"/>
                  </a:schemeClr>
                </a:solidFill>
              </a:defRPr>
            </a:lvl1pPr>
          </a:lstStyle>
          <a:p>
            <a:br>
              <a:rPr lang="en-US" dirty="0"/>
            </a:br>
            <a:br>
              <a:rPr lang="en-US" dirty="0"/>
            </a:br>
            <a:r>
              <a:rPr lang="en-US" dirty="0"/>
              <a:t>Title Palatino 24pt bold</a:t>
            </a:r>
          </a:p>
        </p:txBody>
      </p:sp>
      <p:sp>
        <p:nvSpPr>
          <p:cNvPr id="10" name="Text Placeholder 9"/>
          <p:cNvSpPr>
            <a:spLocks noGrp="1"/>
          </p:cNvSpPr>
          <p:nvPr>
            <p:ph type="body" sz="quarter" idx="23" hasCustomPrompt="1"/>
          </p:nvPr>
        </p:nvSpPr>
        <p:spPr>
          <a:xfrm>
            <a:off x="457199" y="1152144"/>
            <a:ext cx="8439912" cy="5038344"/>
          </a:xfrm>
        </p:spPr>
        <p:txBody>
          <a:bodyPr/>
          <a:lstStyle>
            <a:lvl1pPr marL="231775" marR="0" indent="-231775" algn="l" defTabSz="914400" rtl="0" eaLnBrk="1" fontAlgn="auto" latinLnBrk="0" hangingPunct="1">
              <a:lnSpc>
                <a:spcPct val="100000"/>
              </a:lnSpc>
              <a:spcBef>
                <a:spcPts val="0"/>
              </a:spcBef>
              <a:spcAft>
                <a:spcPts val="0"/>
              </a:spcAft>
              <a:buClrTx/>
              <a:buSzPct val="100000"/>
              <a:buFontTx/>
              <a:buNone/>
              <a:tabLst/>
              <a:defRPr baseline="0">
                <a:solidFill>
                  <a:srgbClr val="000000"/>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 Palatino 18pt Regular</a:t>
            </a:r>
          </a:p>
          <a:p>
            <a:pPr marL="231775" marR="0" lvl="0" indent="-231775" algn="l" defTabSz="914400" rtl="0" eaLnBrk="1" fontAlgn="auto" latinLnBrk="0" hangingPunct="1">
              <a:lnSpc>
                <a:spcPct val="100000"/>
              </a:lnSpc>
              <a:spcBef>
                <a:spcPts val="0"/>
              </a:spcBef>
              <a:spcAft>
                <a:spcPts val="0"/>
              </a:spcAft>
              <a:buClrTx/>
              <a:buSzPct val="100000"/>
              <a:buFontTx/>
              <a:buNone/>
              <a:tabLst/>
              <a:defRPr/>
            </a:pPr>
            <a:r>
              <a:rPr lang="en-US" dirty="0"/>
              <a:t>Second line with line spacing at 1.0 and no space before or after</a:t>
            </a:r>
          </a:p>
          <a:p>
            <a:pPr lvl="0"/>
            <a:endParaRPr lang="en-US" dirty="0"/>
          </a:p>
        </p:txBody>
      </p:sp>
    </p:spTree>
    <p:extLst>
      <p:ext uri="{BB962C8B-B14F-4D97-AF65-F5344CB8AC3E}">
        <p14:creationId xmlns:p14="http://schemas.microsoft.com/office/powerpoint/2010/main" val="44114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B309077-7561-478F-B987-60249C1ED44B}"/>
              </a:ext>
            </a:extLst>
          </p:cNvPr>
          <p:cNvSpPr>
            <a:spLocks noGrp="1" noChangeArrowheads="1"/>
          </p:cNvSpPr>
          <p:nvPr>
            <p:ph type="ftr" sz="quarter" idx="10"/>
          </p:nvPr>
        </p:nvSpPr>
        <p:spPr>
          <a:ln/>
        </p:spPr>
        <p:txBody>
          <a:bodyPr/>
          <a:lstStyle>
            <a:lvl1pPr>
              <a:defRPr/>
            </a:lvl1pPr>
          </a:lstStyle>
          <a:p>
            <a:r>
              <a:rPr lang="en-US" altLang="en-US"/>
              <a:t>PHX Institute</a:t>
            </a:r>
          </a:p>
        </p:txBody>
      </p:sp>
      <p:sp>
        <p:nvSpPr>
          <p:cNvPr id="5" name="Rectangle 18">
            <a:extLst>
              <a:ext uri="{FF2B5EF4-FFF2-40B4-BE49-F238E27FC236}">
                <a16:creationId xmlns:a16="http://schemas.microsoft.com/office/drawing/2014/main" id="{538BB82D-644C-4C9F-9112-5CFB4DCC97CA}"/>
              </a:ext>
            </a:extLst>
          </p:cNvPr>
          <p:cNvSpPr>
            <a:spLocks noGrp="1" noChangeArrowheads="1"/>
          </p:cNvSpPr>
          <p:nvPr>
            <p:ph type="dt" sz="half" idx="11"/>
          </p:nvPr>
        </p:nvSpPr>
        <p:spPr>
          <a:ln/>
        </p:spPr>
        <p:txBody>
          <a:bodyPr/>
          <a:lstStyle>
            <a:lvl1pPr>
              <a:defRPr/>
            </a:lvl1pPr>
          </a:lstStyle>
          <a:p>
            <a:r>
              <a:rPr lang="en-US" altLang="en-US"/>
              <a:t>9/6/2018</a:t>
            </a:r>
            <a:endParaRPr lang="en-US" altLang="en-US" dirty="0"/>
          </a:p>
        </p:txBody>
      </p:sp>
      <p:sp>
        <p:nvSpPr>
          <p:cNvPr id="6" name="Rectangle 25">
            <a:extLst>
              <a:ext uri="{FF2B5EF4-FFF2-40B4-BE49-F238E27FC236}">
                <a16:creationId xmlns:a16="http://schemas.microsoft.com/office/drawing/2014/main" id="{5F0583A1-BE85-4E6F-8B6D-B0ED26E463EC}"/>
              </a:ext>
            </a:extLst>
          </p:cNvPr>
          <p:cNvSpPr>
            <a:spLocks noGrp="1" noChangeArrowheads="1"/>
          </p:cNvSpPr>
          <p:nvPr>
            <p:ph type="sldNum" sz="quarter" idx="12"/>
          </p:nvPr>
        </p:nvSpPr>
        <p:spPr>
          <a:ln/>
        </p:spPr>
        <p:txBody>
          <a:bodyPr/>
          <a:lstStyle>
            <a:lvl1pPr>
              <a:defRPr/>
            </a:lvl1pPr>
          </a:lstStyle>
          <a:p>
            <a:fld id="{909ED1F4-8724-4CB0-854F-41CA9E1557CC}" type="slidenum">
              <a:rPr lang="en-US" altLang="en-US"/>
              <a:pPr/>
              <a:t>‹#›</a:t>
            </a:fld>
            <a:endParaRPr lang="en-US" altLang="en-US"/>
          </a:p>
        </p:txBody>
      </p:sp>
    </p:spTree>
    <p:extLst>
      <p:ext uri="{BB962C8B-B14F-4D97-AF65-F5344CB8AC3E}">
        <p14:creationId xmlns:p14="http://schemas.microsoft.com/office/powerpoint/2010/main" val="424697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FCFA5074-5D41-4F7C-B44D-E025E452EB80}"/>
              </a:ext>
            </a:extLst>
          </p:cNvPr>
          <p:cNvSpPr>
            <a:spLocks noGrp="1" noChangeArrowheads="1"/>
          </p:cNvSpPr>
          <p:nvPr>
            <p:ph type="ftr" sz="quarter" idx="10"/>
          </p:nvPr>
        </p:nvSpPr>
        <p:spPr>
          <a:ln/>
        </p:spPr>
        <p:txBody>
          <a:bodyPr/>
          <a:lstStyle>
            <a:lvl1pPr>
              <a:defRPr/>
            </a:lvl1pPr>
          </a:lstStyle>
          <a:p>
            <a:r>
              <a:rPr lang="en-US" altLang="en-US"/>
              <a:t>PHX Institute</a:t>
            </a:r>
          </a:p>
        </p:txBody>
      </p:sp>
      <p:sp>
        <p:nvSpPr>
          <p:cNvPr id="5" name="Rectangle 18">
            <a:extLst>
              <a:ext uri="{FF2B5EF4-FFF2-40B4-BE49-F238E27FC236}">
                <a16:creationId xmlns:a16="http://schemas.microsoft.com/office/drawing/2014/main" id="{48F96E34-AF79-48F6-A643-D720A7949CB1}"/>
              </a:ext>
            </a:extLst>
          </p:cNvPr>
          <p:cNvSpPr>
            <a:spLocks noGrp="1" noChangeArrowheads="1"/>
          </p:cNvSpPr>
          <p:nvPr>
            <p:ph type="dt" sz="half" idx="11"/>
          </p:nvPr>
        </p:nvSpPr>
        <p:spPr>
          <a:ln/>
        </p:spPr>
        <p:txBody>
          <a:bodyPr/>
          <a:lstStyle>
            <a:lvl1pPr>
              <a:defRPr/>
            </a:lvl1pPr>
          </a:lstStyle>
          <a:p>
            <a:r>
              <a:rPr lang="en-US" altLang="en-US"/>
              <a:t>9/6/2018</a:t>
            </a:r>
            <a:endParaRPr lang="en-US" altLang="en-US" dirty="0"/>
          </a:p>
        </p:txBody>
      </p:sp>
      <p:sp>
        <p:nvSpPr>
          <p:cNvPr id="6" name="Rectangle 25">
            <a:extLst>
              <a:ext uri="{FF2B5EF4-FFF2-40B4-BE49-F238E27FC236}">
                <a16:creationId xmlns:a16="http://schemas.microsoft.com/office/drawing/2014/main" id="{D33B5E0E-F492-4AE3-A769-009B5CA04A2A}"/>
              </a:ext>
            </a:extLst>
          </p:cNvPr>
          <p:cNvSpPr>
            <a:spLocks noGrp="1" noChangeArrowheads="1"/>
          </p:cNvSpPr>
          <p:nvPr>
            <p:ph type="sldNum" sz="quarter" idx="12"/>
          </p:nvPr>
        </p:nvSpPr>
        <p:spPr>
          <a:ln/>
        </p:spPr>
        <p:txBody>
          <a:bodyPr/>
          <a:lstStyle>
            <a:lvl1pPr>
              <a:defRPr/>
            </a:lvl1pPr>
          </a:lstStyle>
          <a:p>
            <a:fld id="{8F2CD3F4-D062-4BEC-A0F5-7B06FC5B2BE6}" type="slidenum">
              <a:rPr lang="en-US" altLang="en-US"/>
              <a:pPr/>
              <a:t>‹#›</a:t>
            </a:fld>
            <a:endParaRPr lang="en-US" altLang="en-US"/>
          </a:p>
        </p:txBody>
      </p:sp>
    </p:spTree>
    <p:extLst>
      <p:ext uri="{BB962C8B-B14F-4D97-AF65-F5344CB8AC3E}">
        <p14:creationId xmlns:p14="http://schemas.microsoft.com/office/powerpoint/2010/main" val="236265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86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862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6870FEE-889F-4070-A797-9ABAB92B56E4}"/>
              </a:ext>
            </a:extLst>
          </p:cNvPr>
          <p:cNvSpPr>
            <a:spLocks noGrp="1" noChangeArrowheads="1"/>
          </p:cNvSpPr>
          <p:nvPr>
            <p:ph type="ftr" sz="quarter" idx="10"/>
          </p:nvPr>
        </p:nvSpPr>
        <p:spPr>
          <a:ln/>
        </p:spPr>
        <p:txBody>
          <a:bodyPr/>
          <a:lstStyle>
            <a:lvl1pPr>
              <a:defRPr/>
            </a:lvl1pPr>
          </a:lstStyle>
          <a:p>
            <a:r>
              <a:rPr lang="en-US" altLang="en-US"/>
              <a:t>PHX Institute</a:t>
            </a:r>
          </a:p>
        </p:txBody>
      </p:sp>
      <p:sp>
        <p:nvSpPr>
          <p:cNvPr id="6" name="Rectangle 18">
            <a:extLst>
              <a:ext uri="{FF2B5EF4-FFF2-40B4-BE49-F238E27FC236}">
                <a16:creationId xmlns:a16="http://schemas.microsoft.com/office/drawing/2014/main" id="{6A5DF360-713C-4F1B-BC09-7169B402ECA8}"/>
              </a:ext>
            </a:extLst>
          </p:cNvPr>
          <p:cNvSpPr>
            <a:spLocks noGrp="1" noChangeArrowheads="1"/>
          </p:cNvSpPr>
          <p:nvPr>
            <p:ph type="dt" sz="half" idx="11"/>
          </p:nvPr>
        </p:nvSpPr>
        <p:spPr>
          <a:ln/>
        </p:spPr>
        <p:txBody>
          <a:bodyPr/>
          <a:lstStyle>
            <a:lvl1pPr>
              <a:defRPr/>
            </a:lvl1pPr>
          </a:lstStyle>
          <a:p>
            <a:r>
              <a:rPr lang="en-US" altLang="en-US"/>
              <a:t>9/6/2018</a:t>
            </a:r>
            <a:endParaRPr lang="en-US" altLang="en-US" dirty="0"/>
          </a:p>
        </p:txBody>
      </p:sp>
      <p:sp>
        <p:nvSpPr>
          <p:cNvPr id="7" name="Rectangle 25">
            <a:extLst>
              <a:ext uri="{FF2B5EF4-FFF2-40B4-BE49-F238E27FC236}">
                <a16:creationId xmlns:a16="http://schemas.microsoft.com/office/drawing/2014/main" id="{F8A6EEF2-B869-4967-AC67-1C306EB78A25}"/>
              </a:ext>
            </a:extLst>
          </p:cNvPr>
          <p:cNvSpPr>
            <a:spLocks noGrp="1" noChangeArrowheads="1"/>
          </p:cNvSpPr>
          <p:nvPr>
            <p:ph type="sldNum" sz="quarter" idx="12"/>
          </p:nvPr>
        </p:nvSpPr>
        <p:spPr>
          <a:ln/>
        </p:spPr>
        <p:txBody>
          <a:bodyPr/>
          <a:lstStyle>
            <a:lvl1pPr>
              <a:defRPr/>
            </a:lvl1pPr>
          </a:lstStyle>
          <a:p>
            <a:fld id="{6A6B3A5B-D878-4B2F-AB64-DEF310CC32E0}" type="slidenum">
              <a:rPr lang="en-US" altLang="en-US"/>
              <a:pPr/>
              <a:t>‹#›</a:t>
            </a:fld>
            <a:endParaRPr lang="en-US" altLang="en-US"/>
          </a:p>
        </p:txBody>
      </p:sp>
    </p:spTree>
    <p:extLst>
      <p:ext uri="{BB962C8B-B14F-4D97-AF65-F5344CB8AC3E}">
        <p14:creationId xmlns:p14="http://schemas.microsoft.com/office/powerpoint/2010/main" val="322378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4DB9E2FC-0733-48BA-9FD8-6B67E9E57BC5}"/>
              </a:ext>
            </a:extLst>
          </p:cNvPr>
          <p:cNvSpPr>
            <a:spLocks noGrp="1" noChangeArrowheads="1"/>
          </p:cNvSpPr>
          <p:nvPr>
            <p:ph type="ftr" sz="quarter" idx="10"/>
          </p:nvPr>
        </p:nvSpPr>
        <p:spPr>
          <a:ln/>
        </p:spPr>
        <p:txBody>
          <a:bodyPr/>
          <a:lstStyle>
            <a:lvl1pPr>
              <a:defRPr/>
            </a:lvl1pPr>
          </a:lstStyle>
          <a:p>
            <a:r>
              <a:rPr lang="en-US" altLang="en-US"/>
              <a:t>PHX Institute</a:t>
            </a:r>
          </a:p>
        </p:txBody>
      </p:sp>
      <p:sp>
        <p:nvSpPr>
          <p:cNvPr id="8" name="Rectangle 18">
            <a:extLst>
              <a:ext uri="{FF2B5EF4-FFF2-40B4-BE49-F238E27FC236}">
                <a16:creationId xmlns:a16="http://schemas.microsoft.com/office/drawing/2014/main" id="{9CF4349E-8133-46DB-B3BC-BB503FFE80C9}"/>
              </a:ext>
            </a:extLst>
          </p:cNvPr>
          <p:cNvSpPr>
            <a:spLocks noGrp="1" noChangeArrowheads="1"/>
          </p:cNvSpPr>
          <p:nvPr>
            <p:ph type="dt" sz="half" idx="11"/>
          </p:nvPr>
        </p:nvSpPr>
        <p:spPr>
          <a:ln/>
        </p:spPr>
        <p:txBody>
          <a:bodyPr/>
          <a:lstStyle>
            <a:lvl1pPr>
              <a:defRPr/>
            </a:lvl1pPr>
          </a:lstStyle>
          <a:p>
            <a:r>
              <a:rPr lang="en-US" altLang="en-US"/>
              <a:t>9/6/2018</a:t>
            </a:r>
            <a:endParaRPr lang="en-US" altLang="en-US" dirty="0"/>
          </a:p>
        </p:txBody>
      </p:sp>
      <p:sp>
        <p:nvSpPr>
          <p:cNvPr id="9" name="Rectangle 25">
            <a:extLst>
              <a:ext uri="{FF2B5EF4-FFF2-40B4-BE49-F238E27FC236}">
                <a16:creationId xmlns:a16="http://schemas.microsoft.com/office/drawing/2014/main" id="{D77AA191-2D3E-48F3-9EEB-B54085F8B248}"/>
              </a:ext>
            </a:extLst>
          </p:cNvPr>
          <p:cNvSpPr>
            <a:spLocks noGrp="1" noChangeArrowheads="1"/>
          </p:cNvSpPr>
          <p:nvPr>
            <p:ph type="sldNum" sz="quarter" idx="12"/>
          </p:nvPr>
        </p:nvSpPr>
        <p:spPr>
          <a:ln/>
        </p:spPr>
        <p:txBody>
          <a:bodyPr/>
          <a:lstStyle>
            <a:lvl1pPr>
              <a:defRPr/>
            </a:lvl1pPr>
          </a:lstStyle>
          <a:p>
            <a:fld id="{5F6D40E0-1649-4A38-99F5-4E299F5680AF}" type="slidenum">
              <a:rPr lang="en-US" altLang="en-US"/>
              <a:pPr/>
              <a:t>‹#›</a:t>
            </a:fld>
            <a:endParaRPr lang="en-US" altLang="en-US"/>
          </a:p>
        </p:txBody>
      </p:sp>
    </p:spTree>
    <p:extLst>
      <p:ext uri="{BB962C8B-B14F-4D97-AF65-F5344CB8AC3E}">
        <p14:creationId xmlns:p14="http://schemas.microsoft.com/office/powerpoint/2010/main" val="139205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80F2B74E-D147-4BC5-860C-375BC836ABDE}"/>
              </a:ext>
            </a:extLst>
          </p:cNvPr>
          <p:cNvSpPr>
            <a:spLocks noGrp="1" noChangeArrowheads="1"/>
          </p:cNvSpPr>
          <p:nvPr>
            <p:ph type="ftr" sz="quarter" idx="10"/>
          </p:nvPr>
        </p:nvSpPr>
        <p:spPr>
          <a:ln/>
        </p:spPr>
        <p:txBody>
          <a:bodyPr/>
          <a:lstStyle>
            <a:lvl1pPr>
              <a:defRPr/>
            </a:lvl1pPr>
          </a:lstStyle>
          <a:p>
            <a:r>
              <a:rPr lang="en-US" altLang="en-US"/>
              <a:t>PHX Institute</a:t>
            </a:r>
          </a:p>
        </p:txBody>
      </p:sp>
      <p:sp>
        <p:nvSpPr>
          <p:cNvPr id="4" name="Rectangle 18">
            <a:extLst>
              <a:ext uri="{FF2B5EF4-FFF2-40B4-BE49-F238E27FC236}">
                <a16:creationId xmlns:a16="http://schemas.microsoft.com/office/drawing/2014/main" id="{01EBF23E-88B3-488D-A4EC-8BA0DBFA2542}"/>
              </a:ext>
            </a:extLst>
          </p:cNvPr>
          <p:cNvSpPr>
            <a:spLocks noGrp="1" noChangeArrowheads="1"/>
          </p:cNvSpPr>
          <p:nvPr>
            <p:ph type="dt" sz="half" idx="11"/>
          </p:nvPr>
        </p:nvSpPr>
        <p:spPr>
          <a:ln/>
        </p:spPr>
        <p:txBody>
          <a:bodyPr/>
          <a:lstStyle>
            <a:lvl1pPr>
              <a:defRPr/>
            </a:lvl1pPr>
          </a:lstStyle>
          <a:p>
            <a:r>
              <a:rPr lang="en-US" altLang="en-US"/>
              <a:t>9/6/2018</a:t>
            </a:r>
            <a:endParaRPr lang="en-US" altLang="en-US" dirty="0"/>
          </a:p>
        </p:txBody>
      </p:sp>
      <p:sp>
        <p:nvSpPr>
          <p:cNvPr id="5" name="Rectangle 25">
            <a:extLst>
              <a:ext uri="{FF2B5EF4-FFF2-40B4-BE49-F238E27FC236}">
                <a16:creationId xmlns:a16="http://schemas.microsoft.com/office/drawing/2014/main" id="{CA8CFCED-204D-464B-8C73-A97FB7F112A7}"/>
              </a:ext>
            </a:extLst>
          </p:cNvPr>
          <p:cNvSpPr>
            <a:spLocks noGrp="1" noChangeArrowheads="1"/>
          </p:cNvSpPr>
          <p:nvPr>
            <p:ph type="sldNum" sz="quarter" idx="12"/>
          </p:nvPr>
        </p:nvSpPr>
        <p:spPr>
          <a:ln/>
        </p:spPr>
        <p:txBody>
          <a:bodyPr/>
          <a:lstStyle>
            <a:lvl1pPr>
              <a:defRPr/>
            </a:lvl1pPr>
          </a:lstStyle>
          <a:p>
            <a:fld id="{B5CD784E-E936-47DC-9A20-8AC0A3B7EBA6}" type="slidenum">
              <a:rPr lang="en-US" altLang="en-US"/>
              <a:pPr/>
              <a:t>‹#›</a:t>
            </a:fld>
            <a:endParaRPr lang="en-US" altLang="en-US"/>
          </a:p>
        </p:txBody>
      </p:sp>
    </p:spTree>
    <p:extLst>
      <p:ext uri="{BB962C8B-B14F-4D97-AF65-F5344CB8AC3E}">
        <p14:creationId xmlns:p14="http://schemas.microsoft.com/office/powerpoint/2010/main" val="119621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4D17146-1594-4FD4-94A6-6AA4FB5054C1}"/>
              </a:ext>
            </a:extLst>
          </p:cNvPr>
          <p:cNvSpPr>
            <a:spLocks noGrp="1" noChangeArrowheads="1"/>
          </p:cNvSpPr>
          <p:nvPr>
            <p:ph type="ftr" sz="quarter" idx="10"/>
          </p:nvPr>
        </p:nvSpPr>
        <p:spPr>
          <a:ln/>
        </p:spPr>
        <p:txBody>
          <a:bodyPr/>
          <a:lstStyle>
            <a:lvl1pPr>
              <a:defRPr/>
            </a:lvl1pPr>
          </a:lstStyle>
          <a:p>
            <a:r>
              <a:rPr lang="en-US" altLang="en-US"/>
              <a:t>PHX Institute</a:t>
            </a:r>
          </a:p>
        </p:txBody>
      </p:sp>
      <p:sp>
        <p:nvSpPr>
          <p:cNvPr id="3" name="Rectangle 18">
            <a:extLst>
              <a:ext uri="{FF2B5EF4-FFF2-40B4-BE49-F238E27FC236}">
                <a16:creationId xmlns:a16="http://schemas.microsoft.com/office/drawing/2014/main" id="{CFDFA3A2-2008-46BF-931D-42552C44958D}"/>
              </a:ext>
            </a:extLst>
          </p:cNvPr>
          <p:cNvSpPr>
            <a:spLocks noGrp="1" noChangeArrowheads="1"/>
          </p:cNvSpPr>
          <p:nvPr>
            <p:ph type="dt" sz="half" idx="11"/>
          </p:nvPr>
        </p:nvSpPr>
        <p:spPr>
          <a:ln/>
        </p:spPr>
        <p:txBody>
          <a:bodyPr/>
          <a:lstStyle>
            <a:lvl1pPr>
              <a:defRPr/>
            </a:lvl1pPr>
          </a:lstStyle>
          <a:p>
            <a:r>
              <a:rPr lang="en-US" altLang="en-US"/>
              <a:t>9/6/2018</a:t>
            </a:r>
            <a:endParaRPr lang="en-US" altLang="en-US" dirty="0"/>
          </a:p>
        </p:txBody>
      </p:sp>
      <p:sp>
        <p:nvSpPr>
          <p:cNvPr id="4" name="Rectangle 25">
            <a:extLst>
              <a:ext uri="{FF2B5EF4-FFF2-40B4-BE49-F238E27FC236}">
                <a16:creationId xmlns:a16="http://schemas.microsoft.com/office/drawing/2014/main" id="{AE5D583D-EFA0-4D1F-A54A-7B31B42F2F0B}"/>
              </a:ext>
            </a:extLst>
          </p:cNvPr>
          <p:cNvSpPr>
            <a:spLocks noGrp="1" noChangeArrowheads="1"/>
          </p:cNvSpPr>
          <p:nvPr>
            <p:ph type="sldNum" sz="quarter" idx="12"/>
          </p:nvPr>
        </p:nvSpPr>
        <p:spPr>
          <a:ln/>
        </p:spPr>
        <p:txBody>
          <a:bodyPr/>
          <a:lstStyle>
            <a:lvl1pPr>
              <a:defRPr/>
            </a:lvl1pPr>
          </a:lstStyle>
          <a:p>
            <a:fld id="{981E76F7-A305-43E9-A41F-2830BFE79D0A}" type="slidenum">
              <a:rPr lang="en-US" altLang="en-US"/>
              <a:pPr/>
              <a:t>‹#›</a:t>
            </a:fld>
            <a:endParaRPr lang="en-US" altLang="en-US"/>
          </a:p>
        </p:txBody>
      </p:sp>
    </p:spTree>
    <p:extLst>
      <p:ext uri="{BB962C8B-B14F-4D97-AF65-F5344CB8AC3E}">
        <p14:creationId xmlns:p14="http://schemas.microsoft.com/office/powerpoint/2010/main" val="21578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68F8F7C-2618-4639-B05E-70C92A354D40}"/>
              </a:ext>
            </a:extLst>
          </p:cNvPr>
          <p:cNvSpPr>
            <a:spLocks noGrp="1" noChangeArrowheads="1"/>
          </p:cNvSpPr>
          <p:nvPr>
            <p:ph type="ftr" sz="quarter" idx="10"/>
          </p:nvPr>
        </p:nvSpPr>
        <p:spPr>
          <a:ln/>
        </p:spPr>
        <p:txBody>
          <a:bodyPr/>
          <a:lstStyle>
            <a:lvl1pPr>
              <a:defRPr/>
            </a:lvl1pPr>
          </a:lstStyle>
          <a:p>
            <a:r>
              <a:rPr lang="en-US" altLang="en-US"/>
              <a:t>PHX Institute</a:t>
            </a:r>
          </a:p>
        </p:txBody>
      </p:sp>
      <p:sp>
        <p:nvSpPr>
          <p:cNvPr id="6" name="Rectangle 18">
            <a:extLst>
              <a:ext uri="{FF2B5EF4-FFF2-40B4-BE49-F238E27FC236}">
                <a16:creationId xmlns:a16="http://schemas.microsoft.com/office/drawing/2014/main" id="{B364F6D7-D366-42F5-A336-11C6DD0F040D}"/>
              </a:ext>
            </a:extLst>
          </p:cNvPr>
          <p:cNvSpPr>
            <a:spLocks noGrp="1" noChangeArrowheads="1"/>
          </p:cNvSpPr>
          <p:nvPr>
            <p:ph type="dt" sz="half" idx="11"/>
          </p:nvPr>
        </p:nvSpPr>
        <p:spPr>
          <a:ln/>
        </p:spPr>
        <p:txBody>
          <a:bodyPr/>
          <a:lstStyle>
            <a:lvl1pPr>
              <a:defRPr/>
            </a:lvl1pPr>
          </a:lstStyle>
          <a:p>
            <a:r>
              <a:rPr lang="en-US" altLang="en-US"/>
              <a:t>9/6/2018</a:t>
            </a:r>
            <a:endParaRPr lang="en-US" altLang="en-US" dirty="0"/>
          </a:p>
        </p:txBody>
      </p:sp>
      <p:sp>
        <p:nvSpPr>
          <p:cNvPr id="7" name="Rectangle 25">
            <a:extLst>
              <a:ext uri="{FF2B5EF4-FFF2-40B4-BE49-F238E27FC236}">
                <a16:creationId xmlns:a16="http://schemas.microsoft.com/office/drawing/2014/main" id="{A2C51A0A-6C42-44BB-9FAB-138B1EA7D0D1}"/>
              </a:ext>
            </a:extLst>
          </p:cNvPr>
          <p:cNvSpPr>
            <a:spLocks noGrp="1" noChangeArrowheads="1"/>
          </p:cNvSpPr>
          <p:nvPr>
            <p:ph type="sldNum" sz="quarter" idx="12"/>
          </p:nvPr>
        </p:nvSpPr>
        <p:spPr>
          <a:ln/>
        </p:spPr>
        <p:txBody>
          <a:bodyPr/>
          <a:lstStyle>
            <a:lvl1pPr>
              <a:defRPr/>
            </a:lvl1pPr>
          </a:lstStyle>
          <a:p>
            <a:fld id="{25A16733-F7D4-42E9-A9CE-93515153A40B}" type="slidenum">
              <a:rPr lang="en-US" altLang="en-US"/>
              <a:pPr/>
              <a:t>‹#›</a:t>
            </a:fld>
            <a:endParaRPr lang="en-US" altLang="en-US"/>
          </a:p>
        </p:txBody>
      </p:sp>
    </p:spTree>
    <p:extLst>
      <p:ext uri="{BB962C8B-B14F-4D97-AF65-F5344CB8AC3E}">
        <p14:creationId xmlns:p14="http://schemas.microsoft.com/office/powerpoint/2010/main" val="112388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1F4907F-2A07-45D5-8FE8-C62FD0D7738C}"/>
              </a:ext>
            </a:extLst>
          </p:cNvPr>
          <p:cNvSpPr>
            <a:spLocks noGrp="1" noChangeArrowheads="1"/>
          </p:cNvSpPr>
          <p:nvPr>
            <p:ph type="ftr" sz="quarter" idx="10"/>
          </p:nvPr>
        </p:nvSpPr>
        <p:spPr>
          <a:ln/>
        </p:spPr>
        <p:txBody>
          <a:bodyPr/>
          <a:lstStyle>
            <a:lvl1pPr>
              <a:defRPr/>
            </a:lvl1pPr>
          </a:lstStyle>
          <a:p>
            <a:r>
              <a:rPr lang="en-US" altLang="en-US"/>
              <a:t>PHX Institute</a:t>
            </a:r>
          </a:p>
        </p:txBody>
      </p:sp>
      <p:sp>
        <p:nvSpPr>
          <p:cNvPr id="6" name="Rectangle 18">
            <a:extLst>
              <a:ext uri="{FF2B5EF4-FFF2-40B4-BE49-F238E27FC236}">
                <a16:creationId xmlns:a16="http://schemas.microsoft.com/office/drawing/2014/main" id="{0866A72B-04F6-4C0D-9F5E-CCA6C8846EB3}"/>
              </a:ext>
            </a:extLst>
          </p:cNvPr>
          <p:cNvSpPr>
            <a:spLocks noGrp="1" noChangeArrowheads="1"/>
          </p:cNvSpPr>
          <p:nvPr>
            <p:ph type="dt" sz="half" idx="11"/>
          </p:nvPr>
        </p:nvSpPr>
        <p:spPr>
          <a:ln/>
        </p:spPr>
        <p:txBody>
          <a:bodyPr/>
          <a:lstStyle>
            <a:lvl1pPr>
              <a:defRPr/>
            </a:lvl1pPr>
          </a:lstStyle>
          <a:p>
            <a:r>
              <a:rPr lang="en-US" altLang="en-US"/>
              <a:t>9/6/2018</a:t>
            </a:r>
            <a:endParaRPr lang="en-US" altLang="en-US" dirty="0"/>
          </a:p>
        </p:txBody>
      </p:sp>
      <p:sp>
        <p:nvSpPr>
          <p:cNvPr id="7" name="Rectangle 25">
            <a:extLst>
              <a:ext uri="{FF2B5EF4-FFF2-40B4-BE49-F238E27FC236}">
                <a16:creationId xmlns:a16="http://schemas.microsoft.com/office/drawing/2014/main" id="{57EDECE1-F320-4A67-84C6-F4392CE986D4}"/>
              </a:ext>
            </a:extLst>
          </p:cNvPr>
          <p:cNvSpPr>
            <a:spLocks noGrp="1" noChangeArrowheads="1"/>
          </p:cNvSpPr>
          <p:nvPr>
            <p:ph type="sldNum" sz="quarter" idx="12"/>
          </p:nvPr>
        </p:nvSpPr>
        <p:spPr>
          <a:ln/>
        </p:spPr>
        <p:txBody>
          <a:bodyPr/>
          <a:lstStyle>
            <a:lvl1pPr>
              <a:defRPr/>
            </a:lvl1pPr>
          </a:lstStyle>
          <a:p>
            <a:fld id="{8A3922BB-7EA9-4E39-A72A-6E3AC5FC6F98}" type="slidenum">
              <a:rPr lang="en-US" altLang="en-US"/>
              <a:pPr/>
              <a:t>‹#›</a:t>
            </a:fld>
            <a:endParaRPr lang="en-US" altLang="en-US"/>
          </a:p>
        </p:txBody>
      </p:sp>
    </p:spTree>
    <p:extLst>
      <p:ext uri="{BB962C8B-B14F-4D97-AF65-F5344CB8AC3E}">
        <p14:creationId xmlns:p14="http://schemas.microsoft.com/office/powerpoint/2010/main" val="76180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a:extLst>
              <a:ext uri="{FF2B5EF4-FFF2-40B4-BE49-F238E27FC236}">
                <a16:creationId xmlns:a16="http://schemas.microsoft.com/office/drawing/2014/main" id="{DBC4AD5E-52D6-4FC9-B4FB-B3DFF3C85F9C}"/>
              </a:ext>
            </a:extLst>
          </p:cNvPr>
          <p:cNvSpPr>
            <a:spLocks noChangeArrowheads="1"/>
          </p:cNvSpPr>
          <p:nvPr userDrawn="1"/>
        </p:nvSpPr>
        <p:spPr bwMode="auto">
          <a:xfrm>
            <a:off x="0" y="-42863"/>
            <a:ext cx="9144000" cy="347663"/>
          </a:xfrm>
          <a:prstGeom prst="rect">
            <a:avLst/>
          </a:prstGeom>
          <a:gradFill rotWithShape="0">
            <a:gsLst>
              <a:gs pos="0">
                <a:srgbClr val="333333"/>
              </a:gs>
              <a:gs pos="100000">
                <a:schemeClr val="tx1"/>
              </a:gs>
            </a:gsLst>
            <a:lin ang="5400000" scaled="1"/>
          </a:gradFill>
          <a:ln w="9525">
            <a:noFill/>
            <a:miter lim="800000"/>
            <a:headEnd/>
            <a:tailEnd/>
          </a:ln>
          <a:effectLst/>
        </p:spPr>
        <p:txBody>
          <a:bodyPr wrap="none" anchor="ct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endParaRPr lang="en-US" altLang="en-US"/>
          </a:p>
        </p:txBody>
      </p:sp>
      <p:sp>
        <p:nvSpPr>
          <p:cNvPr id="1027" name="Rectangle 2">
            <a:extLst>
              <a:ext uri="{FF2B5EF4-FFF2-40B4-BE49-F238E27FC236}">
                <a16:creationId xmlns:a16="http://schemas.microsoft.com/office/drawing/2014/main" id="{36053C63-9C63-40F6-A93B-7E497468397F}"/>
              </a:ext>
            </a:extLst>
          </p:cNvPr>
          <p:cNvSpPr>
            <a:spLocks noGrp="1" noChangeArrowheads="1"/>
          </p:cNvSpPr>
          <p:nvPr>
            <p:ph type="title"/>
          </p:nvPr>
        </p:nvSpPr>
        <p:spPr bwMode="auto">
          <a:xfrm>
            <a:off x="609600" y="480219"/>
            <a:ext cx="792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8" name="Rectangle 3">
            <a:extLst>
              <a:ext uri="{FF2B5EF4-FFF2-40B4-BE49-F238E27FC236}">
                <a16:creationId xmlns:a16="http://schemas.microsoft.com/office/drawing/2014/main" id="{BD988057-8B0D-4918-A6F2-003188172EFA}"/>
              </a:ext>
            </a:extLst>
          </p:cNvPr>
          <p:cNvSpPr>
            <a:spLocks noGrp="1" noChangeArrowheads="1"/>
          </p:cNvSpPr>
          <p:nvPr>
            <p:ph type="body" idx="1"/>
          </p:nvPr>
        </p:nvSpPr>
        <p:spPr bwMode="auto">
          <a:xfrm>
            <a:off x="609600" y="1828800"/>
            <a:ext cx="7924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FC6BBA76-B35E-4DEC-BB9A-2093284D7FF5}"/>
              </a:ext>
            </a:extLst>
          </p:cNvPr>
          <p:cNvSpPr>
            <a:spLocks noGrp="1" noChangeArrowheads="1"/>
          </p:cNvSpPr>
          <p:nvPr>
            <p:ph type="ftr" sz="quarter" idx="3"/>
          </p:nvPr>
        </p:nvSpPr>
        <p:spPr bwMode="auto">
          <a:xfrm>
            <a:off x="625475" y="0"/>
            <a:ext cx="510540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chemeClr val="bg1"/>
                </a:solidFill>
              </a:defRPr>
            </a:lvl1pPr>
          </a:lstStyle>
          <a:p>
            <a:r>
              <a:rPr lang="en-US" altLang="en-US"/>
              <a:t>PHX Institute</a:t>
            </a:r>
            <a:endParaRPr lang="en-US" altLang="en-US" dirty="0"/>
          </a:p>
        </p:txBody>
      </p:sp>
      <p:sp>
        <p:nvSpPr>
          <p:cNvPr id="1036" name="Text Box 12">
            <a:extLst>
              <a:ext uri="{FF2B5EF4-FFF2-40B4-BE49-F238E27FC236}">
                <a16:creationId xmlns:a16="http://schemas.microsoft.com/office/drawing/2014/main" id="{A141289F-E09F-49A2-90ED-16CAABD3728D}"/>
              </a:ext>
            </a:extLst>
          </p:cNvPr>
          <p:cNvSpPr txBox="1">
            <a:spLocks noChangeArrowheads="1"/>
          </p:cNvSpPr>
          <p:nvPr userDrawn="1"/>
        </p:nvSpPr>
        <p:spPr bwMode="auto">
          <a:xfrm>
            <a:off x="609600" y="1524000"/>
            <a:ext cx="7924800" cy="2746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pPr>
              <a:spcBef>
                <a:spcPct val="50000"/>
              </a:spcBef>
            </a:pPr>
            <a:r>
              <a:rPr lang="en-US" altLang="en-US" sz="1200" b="1">
                <a:solidFill>
                  <a:schemeClr val="bg1"/>
                </a:solidFill>
              </a:rPr>
              <a:t>Boston University</a:t>
            </a:r>
            <a:r>
              <a:rPr lang="en-US" altLang="en-US" sz="1200">
                <a:solidFill>
                  <a:schemeClr val="bg1"/>
                </a:solidFill>
              </a:rPr>
              <a:t> Slideshow Title Goes Here</a:t>
            </a:r>
          </a:p>
        </p:txBody>
      </p:sp>
      <p:pic>
        <p:nvPicPr>
          <p:cNvPr id="1031" name="Picture 20">
            <a:extLst>
              <a:ext uri="{FF2B5EF4-FFF2-40B4-BE49-F238E27FC236}">
                <a16:creationId xmlns:a16="http://schemas.microsoft.com/office/drawing/2014/main" id="{A6891362-4A83-4883-987C-3A056CD5208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83475" y="6248400"/>
            <a:ext cx="96837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 name="Rectangle 18">
            <a:extLst>
              <a:ext uri="{FF2B5EF4-FFF2-40B4-BE49-F238E27FC236}">
                <a16:creationId xmlns:a16="http://schemas.microsoft.com/office/drawing/2014/main" id="{465CAA70-250F-4830-98E8-49EEF2879CC4}"/>
              </a:ext>
            </a:extLst>
          </p:cNvPr>
          <p:cNvSpPr>
            <a:spLocks noGrp="1" noChangeArrowheads="1"/>
          </p:cNvSpPr>
          <p:nvPr>
            <p:ph type="dt" sz="half" idx="2"/>
          </p:nvPr>
        </p:nvSpPr>
        <p:spPr bwMode="auto">
          <a:xfrm>
            <a:off x="7023100" y="0"/>
            <a:ext cx="1066800" cy="3048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lvl1pPr algn="r">
              <a:defRPr sz="1200">
                <a:solidFill>
                  <a:srgbClr val="CCCCCC"/>
                </a:solidFill>
              </a:defRPr>
            </a:lvl1pPr>
          </a:lstStyle>
          <a:p>
            <a:r>
              <a:rPr lang="en-US" altLang="en-US"/>
              <a:t>9/6/2018</a:t>
            </a:r>
            <a:endParaRPr lang="en-US" altLang="en-US" dirty="0"/>
          </a:p>
        </p:txBody>
      </p:sp>
      <p:sp>
        <p:nvSpPr>
          <p:cNvPr id="1047" name="Rectangle 23">
            <a:extLst>
              <a:ext uri="{FF2B5EF4-FFF2-40B4-BE49-F238E27FC236}">
                <a16:creationId xmlns:a16="http://schemas.microsoft.com/office/drawing/2014/main" id="{5ABC7BE8-7705-4E2E-A781-51CEF223804D}"/>
              </a:ext>
            </a:extLst>
          </p:cNvPr>
          <p:cNvSpPr>
            <a:spLocks noChangeArrowheads="1"/>
          </p:cNvSpPr>
          <p:nvPr userDrawn="1"/>
        </p:nvSpPr>
        <p:spPr bwMode="auto">
          <a:xfrm>
            <a:off x="609600" y="6324600"/>
            <a:ext cx="4664075" cy="2746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Osaka" charset="-128"/>
              </a:defRPr>
            </a:lvl1pPr>
            <a:lvl2pPr marL="37931725" indent="-37474525">
              <a:defRPr sz="2400">
                <a:solidFill>
                  <a:schemeClr val="tx1"/>
                </a:solidFill>
                <a:latin typeface="Arial" panose="020B0604020202020204" pitchFamily="34" charset="0"/>
                <a:ea typeface="Osaka" charset="-128"/>
              </a:defRPr>
            </a:lvl2pPr>
            <a:lvl3pPr>
              <a:defRPr sz="2400">
                <a:solidFill>
                  <a:schemeClr val="tx1"/>
                </a:solidFill>
                <a:latin typeface="Arial" panose="020B0604020202020204" pitchFamily="34" charset="0"/>
                <a:ea typeface="Osaka" charset="-128"/>
              </a:defRPr>
            </a:lvl3pPr>
            <a:lvl4pPr>
              <a:defRPr sz="2400">
                <a:solidFill>
                  <a:schemeClr val="tx1"/>
                </a:solidFill>
                <a:latin typeface="Arial" panose="020B0604020202020204" pitchFamily="34" charset="0"/>
                <a:ea typeface="Osaka" charset="-128"/>
              </a:defRPr>
            </a:lvl4pPr>
            <a:lvl5pPr>
              <a:defRPr sz="2400">
                <a:solidFill>
                  <a:schemeClr val="tx1"/>
                </a:solidFill>
                <a:latin typeface="Arial" panose="020B0604020202020204" pitchFamily="34" charset="0"/>
                <a:ea typeface="Osaka"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Osaka"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Osaka"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Osaka"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Osaka" charset="-128"/>
              </a:defRPr>
            </a:lvl9pPr>
          </a:lstStyle>
          <a:p>
            <a:r>
              <a:rPr lang="en-US" altLang="en-US" sz="1200" dirty="0">
                <a:latin typeface="Arial Bold" panose="020B0704020202020204" pitchFamily="34" charset="0"/>
              </a:rPr>
              <a:t>Boston University</a:t>
            </a:r>
            <a:r>
              <a:rPr lang="en-US" altLang="en-US" sz="1200" dirty="0"/>
              <a:t> School of Public Health</a:t>
            </a:r>
          </a:p>
        </p:txBody>
      </p:sp>
      <p:sp>
        <p:nvSpPr>
          <p:cNvPr id="1049" name="Rectangle 25">
            <a:extLst>
              <a:ext uri="{FF2B5EF4-FFF2-40B4-BE49-F238E27FC236}">
                <a16:creationId xmlns:a16="http://schemas.microsoft.com/office/drawing/2014/main" id="{BA531940-4898-4F70-81AE-C285D4DAB086}"/>
              </a:ext>
            </a:extLst>
          </p:cNvPr>
          <p:cNvSpPr>
            <a:spLocks noGrp="1" noChangeArrowheads="1"/>
          </p:cNvSpPr>
          <p:nvPr>
            <p:ph type="sldNum" sz="quarter" idx="4"/>
          </p:nvPr>
        </p:nvSpPr>
        <p:spPr bwMode="auto">
          <a:xfrm>
            <a:off x="8289925" y="0"/>
            <a:ext cx="854075" cy="3048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lvl1pPr>
              <a:defRPr sz="1200">
                <a:solidFill>
                  <a:srgbClr val="CCCCCC"/>
                </a:solidFill>
              </a:defRPr>
            </a:lvl1pPr>
          </a:lstStyle>
          <a:p>
            <a:fld id="{DE298667-D6D1-456F-99AE-921147F6ECC4}" type="slidenum">
              <a:rPr lang="en-US" altLang="en-US"/>
              <a:pPr/>
              <a:t>‹#›</a:t>
            </a:fld>
            <a:endParaRPr lang="en-US" altLang="en-US"/>
          </a:p>
        </p:txBody>
      </p:sp>
      <p:sp>
        <p:nvSpPr>
          <p:cNvPr id="1051" name="Line 27">
            <a:extLst>
              <a:ext uri="{FF2B5EF4-FFF2-40B4-BE49-F238E27FC236}">
                <a16:creationId xmlns:a16="http://schemas.microsoft.com/office/drawing/2014/main" id="{E7F0FD02-376E-442B-A391-5B61423BCB08}"/>
              </a:ext>
            </a:extLst>
          </p:cNvPr>
          <p:cNvSpPr>
            <a:spLocks noChangeShapeType="1"/>
          </p:cNvSpPr>
          <p:nvPr userDrawn="1"/>
        </p:nvSpPr>
        <p:spPr bwMode="auto">
          <a:xfrm>
            <a:off x="8189913" y="76200"/>
            <a:ext cx="1587" cy="152400"/>
          </a:xfrm>
          <a:prstGeom prst="line">
            <a:avLst/>
          </a:prstGeom>
          <a:noFill/>
          <a:ln w="12700">
            <a:solidFill>
              <a:srgbClr val="4D4D4D"/>
            </a:solidFill>
            <a:round/>
            <a:headEnd/>
            <a:tailEnd/>
          </a:ln>
          <a:effectLst/>
        </p:spPr>
        <p:txBody>
          <a:bodyPr wrap="none" anchor="ctr"/>
          <a:lstStyle/>
          <a:p>
            <a:pPr>
              <a:defRPr/>
            </a:pPr>
            <a:endParaRPr lang="en-US">
              <a:latin typeface="Arial" charset="0"/>
            </a:endParaRPr>
          </a:p>
        </p:txBody>
      </p:sp>
      <p:pic>
        <p:nvPicPr>
          <p:cNvPr id="12" name="Picture 11">
            <a:extLst>
              <a:ext uri="{FF2B5EF4-FFF2-40B4-BE49-F238E27FC236}">
                <a16:creationId xmlns:a16="http://schemas.microsoft.com/office/drawing/2014/main" id="{D798162B-752E-40FB-9E7C-0AFB0D405A39}"/>
              </a:ext>
            </a:extLst>
          </p:cNvPr>
          <p:cNvPicPr>
            <a:picLocks noChangeAspect="1"/>
          </p:cNvPicPr>
          <p:nvPr userDrawn="1"/>
        </p:nvPicPr>
        <p:blipFill>
          <a:blip r:embed="rId15"/>
          <a:stretch>
            <a:fillRect/>
          </a:stretch>
        </p:blipFill>
        <p:spPr>
          <a:xfrm>
            <a:off x="6215762" y="6207630"/>
            <a:ext cx="1219200" cy="538939"/>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ea typeface="Osaka" charset="-128"/>
          <a:cs typeface="Osaka" charset="-128"/>
        </a:defRPr>
      </a:lvl2pPr>
      <a:lvl3pPr algn="l" rtl="0" eaLnBrk="0" fontAlgn="base" hangingPunct="0">
        <a:spcBef>
          <a:spcPct val="0"/>
        </a:spcBef>
        <a:spcAft>
          <a:spcPct val="0"/>
        </a:spcAft>
        <a:defRPr sz="3600">
          <a:solidFill>
            <a:schemeClr val="tx1"/>
          </a:solidFill>
          <a:latin typeface="Arial" charset="0"/>
          <a:ea typeface="Osaka" charset="-128"/>
          <a:cs typeface="Osaka" charset="-128"/>
        </a:defRPr>
      </a:lvl3pPr>
      <a:lvl4pPr algn="l" rtl="0" eaLnBrk="0" fontAlgn="base" hangingPunct="0">
        <a:spcBef>
          <a:spcPct val="0"/>
        </a:spcBef>
        <a:spcAft>
          <a:spcPct val="0"/>
        </a:spcAft>
        <a:defRPr sz="3600">
          <a:solidFill>
            <a:schemeClr val="tx1"/>
          </a:solidFill>
          <a:latin typeface="Arial" charset="0"/>
          <a:ea typeface="Osaka" charset="-128"/>
          <a:cs typeface="Osaka" charset="-128"/>
        </a:defRPr>
      </a:lvl4pPr>
      <a:lvl5pPr algn="l" rtl="0" eaLnBrk="0" fontAlgn="base" hangingPunct="0">
        <a:spcBef>
          <a:spcPct val="0"/>
        </a:spcBef>
        <a:spcAft>
          <a:spcPct val="0"/>
        </a:spcAft>
        <a:defRPr sz="3600">
          <a:solidFill>
            <a:schemeClr val="tx1"/>
          </a:solidFill>
          <a:latin typeface="Arial" charset="0"/>
          <a:ea typeface="Osaka" charset="-128"/>
          <a:cs typeface="Osaka" charset="-128"/>
        </a:defRPr>
      </a:lvl5pPr>
      <a:lvl6pPr marL="457200" algn="l" rtl="0" fontAlgn="base">
        <a:spcBef>
          <a:spcPct val="0"/>
        </a:spcBef>
        <a:spcAft>
          <a:spcPct val="0"/>
        </a:spcAft>
        <a:defRPr sz="3600">
          <a:solidFill>
            <a:schemeClr val="tx1"/>
          </a:solidFill>
          <a:latin typeface="Arial" charset="0"/>
          <a:ea typeface="Osaka" charset="-128"/>
          <a:cs typeface="Osaka" charset="-128"/>
        </a:defRPr>
      </a:lvl6pPr>
      <a:lvl7pPr marL="914400" algn="l" rtl="0" fontAlgn="base">
        <a:spcBef>
          <a:spcPct val="0"/>
        </a:spcBef>
        <a:spcAft>
          <a:spcPct val="0"/>
        </a:spcAft>
        <a:defRPr sz="3600">
          <a:solidFill>
            <a:schemeClr val="tx1"/>
          </a:solidFill>
          <a:latin typeface="Arial" charset="0"/>
          <a:ea typeface="Osaka" charset="-128"/>
          <a:cs typeface="Osaka" charset="-128"/>
        </a:defRPr>
      </a:lvl7pPr>
      <a:lvl8pPr marL="1371600" algn="l" rtl="0" fontAlgn="base">
        <a:spcBef>
          <a:spcPct val="0"/>
        </a:spcBef>
        <a:spcAft>
          <a:spcPct val="0"/>
        </a:spcAft>
        <a:defRPr sz="3600">
          <a:solidFill>
            <a:schemeClr val="tx1"/>
          </a:solidFill>
          <a:latin typeface="Arial" charset="0"/>
          <a:ea typeface="Osaka" charset="-128"/>
          <a:cs typeface="Osaka" charset="-128"/>
        </a:defRPr>
      </a:lvl8pPr>
      <a:lvl9pPr marL="1828800" algn="l" rtl="0" fontAlgn="base">
        <a:spcBef>
          <a:spcPct val="0"/>
        </a:spcBef>
        <a:spcAft>
          <a:spcPct val="0"/>
        </a:spcAft>
        <a:defRPr sz="3600">
          <a:solidFill>
            <a:schemeClr val="tx1"/>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isu6MG3v0-s" TargetMode="External"/><Relationship Id="rId4" Type="http://schemas.openxmlformats.org/officeDocument/2006/relationships/image" Target="../media/image46.jpeg"/></Relationships>
</file>

<file path=ppt/slides/_rels/slide1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https://www.youtube.com/embed/0Pv1f2BvxbE" TargetMode="External"/><Relationship Id="rId4" Type="http://schemas.openxmlformats.org/officeDocument/2006/relationships/image" Target="../media/image60.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ideo" Target="https://www.youtube.com/embed/yOLfe37gq4g" TargetMode="External"/><Relationship Id="rId4" Type="http://schemas.openxmlformats.org/officeDocument/2006/relationships/image" Target="../media/image83.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www.youtube.com/embed/v-ThBEAZ5jo" TargetMode="External"/><Relationship Id="rId4" Type="http://schemas.openxmlformats.org/officeDocument/2006/relationships/image" Target="../media/image89.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2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ideo" Target="https://www.youtube.com/embed/nb031_LQIHQ" TargetMode="External"/><Relationship Id="rId4" Type="http://schemas.openxmlformats.org/officeDocument/2006/relationships/image" Target="../media/image106.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hyperlink" Target="https://www.youtube.com/watch?v=oysPPTxdnt0" TargetMode="Externa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ideo" Target="https://www.youtube.com/embed/yjSwwPF5BUU" TargetMode="External"/><Relationship Id="rId4" Type="http://schemas.openxmlformats.org/officeDocument/2006/relationships/image" Target="../media/image113.jpeg"/></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video" Target="https://www.youtube.com/embed/Gm-UgLKxdzk?feature=oembed"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foldingburritos.com/kano-model/" TargetMode="Externa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hyperlink" Target="http://www.qualitytrainingportal.com/resources/problem_solving/problem-solving_tools-musts_wants.htm" TargetMode="External"/><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rAnKYOasK3E" TargetMode="External"/><Relationship Id="rId4" Type="http://schemas.openxmlformats.org/officeDocument/2006/relationships/image" Target="../media/image15.jpeg"/></Relationships>
</file>

<file path=ppt/slides/_rels/slide2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ideo" Target="https://www.youtube.com/embed/qp0HIF3SfI4" TargetMode="External"/><Relationship Id="rId4" Type="http://schemas.openxmlformats.org/officeDocument/2006/relationships/image" Target="../media/image123.jpeg"/></Relationships>
</file>

<file path=ppt/slides/_rels/slide274.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customXml" Target="../ink/ink3.xml"/><Relationship Id="rId17" Type="http://schemas.openxmlformats.org/officeDocument/2006/relationships/image" Target="../media/image19.png"/><Relationship Id="rId2" Type="http://schemas.openxmlformats.org/officeDocument/2006/relationships/image" Target="../media/image124.jpeg"/><Relationship Id="rId16" Type="http://schemas.openxmlformats.org/officeDocument/2006/relationships/customXml" Target="../ink/ink5.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60.png"/><Relationship Id="rId5" Type="http://schemas.openxmlformats.org/officeDocument/2006/relationships/diagramQuickStyle" Target="../diagrams/quickStyle4.xml"/><Relationship Id="rId15" Type="http://schemas.openxmlformats.org/officeDocument/2006/relationships/image" Target="../media/image180.png"/><Relationship Id="rId10" Type="http://schemas.openxmlformats.org/officeDocument/2006/relationships/customXml" Target="../ink/ink2.xml"/><Relationship Id="rId4" Type="http://schemas.openxmlformats.org/officeDocument/2006/relationships/diagramLayout" Target="../diagrams/layout4.xml"/><Relationship Id="rId9" Type="http://schemas.openxmlformats.org/officeDocument/2006/relationships/image" Target="../media/image150.png"/><Relationship Id="rId14" Type="http://schemas.openxmlformats.org/officeDocument/2006/relationships/customXml" Target="../ink/ink4.xml"/></Relationships>
</file>

<file path=ppt/slides/_rels/slide27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dQp-z4AUZ78?feature=oembed" TargetMode="External"/><Relationship Id="rId4" Type="http://schemas.openxmlformats.org/officeDocument/2006/relationships/image" Target="../media/image17.jpeg"/></Relationships>
</file>

<file path=ppt/slides/_rels/slide30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video" Target="https://www.youtube.com/embed/A_DGAGzyPEg" TargetMode="External"/><Relationship Id="rId4" Type="http://schemas.openxmlformats.org/officeDocument/2006/relationships/image" Target="../media/image1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bOIT1GKVMd8" TargetMode="External"/><Relationship Id="rId4" Type="http://schemas.openxmlformats.org/officeDocument/2006/relationships/image" Target="../media/image2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VrSUe_m19FY" TargetMode="External"/><Relationship Id="rId4" Type="http://schemas.openxmlformats.org/officeDocument/2006/relationships/image" Target="../media/image3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IGQmdoK_ZfY"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812D5B4-D960-4D4D-ACB2-7172454B3C47}"/>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299F83C2-C953-4F8A-B83C-0B806B125545}"/>
              </a:ext>
            </a:extLst>
          </p:cNvPr>
          <p:cNvSpPr>
            <a:spLocks noGrp="1"/>
          </p:cNvSpPr>
          <p:nvPr>
            <p:ph type="ctrTitle"/>
          </p:nvPr>
        </p:nvSpPr>
        <p:spPr/>
        <p:txBody>
          <a:bodyPr/>
          <a:lstStyle/>
          <a:p>
            <a:r>
              <a:rPr lang="en-US" dirty="0"/>
              <a:t>Creating Maximum Value:</a:t>
            </a:r>
            <a:br>
              <a:rPr lang="en-US" dirty="0"/>
            </a:br>
            <a:r>
              <a:rPr lang="en-US" dirty="0"/>
              <a:t>Lean Management in Healthcare</a:t>
            </a:r>
          </a:p>
        </p:txBody>
      </p:sp>
    </p:spTree>
    <p:extLst>
      <p:ext uri="{BB962C8B-B14F-4D97-AF65-F5344CB8AC3E}">
        <p14:creationId xmlns:p14="http://schemas.microsoft.com/office/powerpoint/2010/main" val="250327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713A1364-9D86-4B21-B3D6-E68B0FAB9B4E}"/>
              </a:ext>
            </a:extLst>
          </p:cNvPr>
          <p:cNvSpPr>
            <a:spLocks noGrp="1" noChangeArrowheads="1"/>
          </p:cNvSpPr>
          <p:nvPr>
            <p:ph idx="1"/>
          </p:nvPr>
        </p:nvSpPr>
        <p:spPr>
          <a:xfrm>
            <a:off x="609600" y="1150822"/>
            <a:ext cx="8153400" cy="4495800"/>
          </a:xfrm>
        </p:spPr>
        <p:txBody>
          <a:bodyPr/>
          <a:lstStyle/>
          <a:p>
            <a:pPr eaLnBrk="1" hangingPunct="1"/>
            <a:r>
              <a:rPr lang="en-US" dirty="0">
                <a:latin typeface="Arial" pitchFamily="34" charset="0"/>
              </a:rPr>
              <a:t>Reduces customer wait times</a:t>
            </a:r>
          </a:p>
          <a:p>
            <a:pPr eaLnBrk="1" hangingPunct="1"/>
            <a:r>
              <a:rPr lang="en-US" dirty="0">
                <a:latin typeface="Arial" pitchFamily="34" charset="0"/>
              </a:rPr>
              <a:t>Reduces errors</a:t>
            </a:r>
          </a:p>
          <a:p>
            <a:pPr eaLnBrk="1" hangingPunct="1"/>
            <a:r>
              <a:rPr lang="en-US" dirty="0">
                <a:latin typeface="Arial" pitchFamily="34" charset="0"/>
              </a:rPr>
              <a:t>Standardizes workflow</a:t>
            </a:r>
          </a:p>
          <a:p>
            <a:pPr eaLnBrk="1" hangingPunct="1"/>
            <a:r>
              <a:rPr lang="en-US" dirty="0">
                <a:latin typeface="Arial" pitchFamily="34" charset="0"/>
              </a:rPr>
              <a:t>Reduces unnecessary workload, duplicative work and/or rework</a:t>
            </a:r>
          </a:p>
          <a:p>
            <a:pPr eaLnBrk="1" hangingPunct="1"/>
            <a:r>
              <a:rPr lang="en-US" dirty="0">
                <a:latin typeface="Arial" pitchFamily="34" charset="0"/>
              </a:rPr>
              <a:t>Improves hand-offs</a:t>
            </a:r>
          </a:p>
          <a:p>
            <a:pPr eaLnBrk="1" hangingPunct="1"/>
            <a:r>
              <a:rPr lang="en-US" dirty="0">
                <a:latin typeface="Arial" pitchFamily="34" charset="0"/>
              </a:rPr>
              <a:t>Increases productivity</a:t>
            </a:r>
          </a:p>
          <a:p>
            <a:pPr eaLnBrk="1" hangingPunct="1"/>
            <a:r>
              <a:rPr lang="en-US" dirty="0">
                <a:latin typeface="Arial" pitchFamily="34" charset="0"/>
              </a:rPr>
              <a:t>Reduces inventory</a:t>
            </a:r>
          </a:p>
        </p:txBody>
      </p:sp>
      <p:sp>
        <p:nvSpPr>
          <p:cNvPr id="2" name="Title 1">
            <a:extLst>
              <a:ext uri="{FF2B5EF4-FFF2-40B4-BE49-F238E27FC236}">
                <a16:creationId xmlns:a16="http://schemas.microsoft.com/office/drawing/2014/main" id="{C2121567-6967-4A8B-BEEF-0AEBC22157AF}"/>
              </a:ext>
            </a:extLst>
          </p:cNvPr>
          <p:cNvSpPr>
            <a:spLocks noGrp="1"/>
          </p:cNvSpPr>
          <p:nvPr>
            <p:ph type="title"/>
          </p:nvPr>
        </p:nvSpPr>
        <p:spPr>
          <a:xfrm>
            <a:off x="609600" y="434931"/>
            <a:ext cx="7924800" cy="685800"/>
          </a:xfrm>
        </p:spPr>
        <p:txBody>
          <a:bodyPr/>
          <a:lstStyle/>
          <a:p>
            <a:r>
              <a:rPr lang="en-US" dirty="0"/>
              <a:t>Why Lean?</a:t>
            </a:r>
          </a:p>
        </p:txBody>
      </p:sp>
      <p:sp>
        <p:nvSpPr>
          <p:cNvPr id="4" name="Footer Placeholder 3">
            <a:extLst>
              <a:ext uri="{FF2B5EF4-FFF2-40B4-BE49-F238E27FC236}">
                <a16:creationId xmlns:a16="http://schemas.microsoft.com/office/drawing/2014/main" id="{8CE9D2AE-19FF-40AB-BF22-EFE78AAED0F7}"/>
              </a:ext>
            </a:extLst>
          </p:cNvPr>
          <p:cNvSpPr>
            <a:spLocks noGrp="1"/>
          </p:cNvSpPr>
          <p:nvPr>
            <p:ph type="ftr" sz="quarter" idx="10"/>
          </p:nvPr>
        </p:nvSpPr>
        <p:spPr/>
        <p:txBody>
          <a:bodyPr/>
          <a:lstStyle/>
          <a:p>
            <a:r>
              <a:rPr lang="en-US" altLang="en-US"/>
              <a:t>PHX Institute</a:t>
            </a:r>
          </a:p>
        </p:txBody>
      </p:sp>
      <p:sp>
        <p:nvSpPr>
          <p:cNvPr id="6" name="Slide Number Placeholder 5">
            <a:extLst>
              <a:ext uri="{FF2B5EF4-FFF2-40B4-BE49-F238E27FC236}">
                <a16:creationId xmlns:a16="http://schemas.microsoft.com/office/drawing/2014/main" id="{7093D465-FD7B-448F-AE71-7FC53F2A6C89}"/>
              </a:ext>
            </a:extLst>
          </p:cNvPr>
          <p:cNvSpPr>
            <a:spLocks noGrp="1"/>
          </p:cNvSpPr>
          <p:nvPr>
            <p:ph type="sldNum" sz="quarter" idx="12"/>
          </p:nvPr>
        </p:nvSpPr>
        <p:spPr/>
        <p:txBody>
          <a:bodyPr/>
          <a:lstStyle/>
          <a:p>
            <a:fld id="{909ED1F4-8724-4CB0-854F-41CA9E1557CC}" type="slidenum">
              <a:rPr lang="en-US" altLang="en-US" smtClean="0"/>
              <a:pPr/>
              <a:t>10</a:t>
            </a:fld>
            <a:endParaRPr lang="en-US" altLang="en-US"/>
          </a:p>
        </p:txBody>
      </p:sp>
      <p:sp>
        <p:nvSpPr>
          <p:cNvPr id="7" name="AutoShape 16">
            <a:extLst>
              <a:ext uri="{FF2B5EF4-FFF2-40B4-BE49-F238E27FC236}">
                <a16:creationId xmlns:a16="http://schemas.microsoft.com/office/drawing/2014/main" id="{C1FE8536-DA8C-46C6-957A-CE569F6AFD57}"/>
              </a:ext>
            </a:extLst>
          </p:cNvPr>
          <p:cNvSpPr>
            <a:spLocks noChangeArrowheads="1"/>
          </p:cNvSpPr>
          <p:nvPr/>
        </p:nvSpPr>
        <p:spPr bwMode="auto">
          <a:xfrm>
            <a:off x="2971800" y="11597"/>
            <a:ext cx="1600200" cy="1295400"/>
          </a:xfrm>
          <a:prstGeom prst="irregularSeal2">
            <a:avLst/>
          </a:prstGeom>
          <a:solidFill>
            <a:srgbClr val="FFCC00"/>
          </a:solidFill>
          <a:ln w="9525">
            <a:noFill/>
            <a:miter lim="800000"/>
            <a:headEnd/>
            <a:tailEnd/>
          </a:ln>
        </p:spPr>
        <p:txBody>
          <a:bodyPr wrap="none" anchor="ctr"/>
          <a:lstStyle/>
          <a:p>
            <a:pPr algn="ctr"/>
            <a:r>
              <a:rPr lang="en-US" b="1" dirty="0">
                <a:latin typeface="Arial" pitchFamily="34" charset="0"/>
              </a:rPr>
              <a:t>Quality</a:t>
            </a:r>
          </a:p>
        </p:txBody>
      </p:sp>
      <p:sp>
        <p:nvSpPr>
          <p:cNvPr id="8" name="AutoShape 19">
            <a:extLst>
              <a:ext uri="{FF2B5EF4-FFF2-40B4-BE49-F238E27FC236}">
                <a16:creationId xmlns:a16="http://schemas.microsoft.com/office/drawing/2014/main" id="{CC44D1C2-EC53-47C9-86E5-23AC8AAADCB7}"/>
              </a:ext>
            </a:extLst>
          </p:cNvPr>
          <p:cNvSpPr>
            <a:spLocks noChangeArrowheads="1"/>
          </p:cNvSpPr>
          <p:nvPr/>
        </p:nvSpPr>
        <p:spPr bwMode="auto">
          <a:xfrm>
            <a:off x="152400" y="4423511"/>
            <a:ext cx="1752600" cy="1371600"/>
          </a:xfrm>
          <a:prstGeom prst="irregularSeal2">
            <a:avLst/>
          </a:prstGeom>
          <a:solidFill>
            <a:srgbClr val="FFCC00"/>
          </a:solidFill>
          <a:ln w="9525">
            <a:noFill/>
            <a:miter lim="800000"/>
            <a:headEnd/>
            <a:tailEnd/>
          </a:ln>
        </p:spPr>
        <p:txBody>
          <a:bodyPr wrap="none" anchor="ctr"/>
          <a:lstStyle/>
          <a:p>
            <a:pPr algn="ctr"/>
            <a:r>
              <a:rPr lang="en-US" b="1">
                <a:latin typeface="Arial" pitchFamily="34" charset="0"/>
              </a:rPr>
              <a:t>Efficiency</a:t>
            </a:r>
          </a:p>
        </p:txBody>
      </p:sp>
      <p:sp>
        <p:nvSpPr>
          <p:cNvPr id="9" name="AutoShape 17">
            <a:extLst>
              <a:ext uri="{FF2B5EF4-FFF2-40B4-BE49-F238E27FC236}">
                <a16:creationId xmlns:a16="http://schemas.microsoft.com/office/drawing/2014/main" id="{05208184-1E32-45CF-8009-1A61DD3929C4}"/>
              </a:ext>
            </a:extLst>
          </p:cNvPr>
          <p:cNvSpPr>
            <a:spLocks noChangeArrowheads="1"/>
          </p:cNvSpPr>
          <p:nvPr/>
        </p:nvSpPr>
        <p:spPr bwMode="auto">
          <a:xfrm>
            <a:off x="6050929" y="777831"/>
            <a:ext cx="2057400" cy="1447800"/>
          </a:xfrm>
          <a:prstGeom prst="irregularSeal2">
            <a:avLst/>
          </a:prstGeom>
          <a:solidFill>
            <a:srgbClr val="FFCC00"/>
          </a:solidFill>
          <a:ln w="9525">
            <a:noFill/>
            <a:miter lim="800000"/>
            <a:headEnd/>
            <a:tailEnd/>
          </a:ln>
        </p:spPr>
        <p:txBody>
          <a:bodyPr wrap="none" anchor="ctr"/>
          <a:lstStyle/>
          <a:p>
            <a:pPr algn="ctr"/>
            <a:r>
              <a:rPr lang="en-US" b="1" dirty="0">
                <a:latin typeface="Arial" pitchFamily="34" charset="0"/>
              </a:rPr>
              <a:t>Satisfaction</a:t>
            </a:r>
          </a:p>
        </p:txBody>
      </p:sp>
      <p:sp>
        <p:nvSpPr>
          <p:cNvPr id="11" name="Text Box 14">
            <a:extLst>
              <a:ext uri="{FF2B5EF4-FFF2-40B4-BE49-F238E27FC236}">
                <a16:creationId xmlns:a16="http://schemas.microsoft.com/office/drawing/2014/main" id="{89A78B28-3E1E-4FB6-B249-B13C0223CEB0}"/>
              </a:ext>
            </a:extLst>
          </p:cNvPr>
          <p:cNvSpPr txBox="1">
            <a:spLocks noChangeArrowheads="1"/>
          </p:cNvSpPr>
          <p:nvPr/>
        </p:nvSpPr>
        <p:spPr bwMode="auto">
          <a:xfrm>
            <a:off x="4648200" y="2951828"/>
            <a:ext cx="4114800" cy="2554545"/>
          </a:xfrm>
          <a:prstGeom prst="rect">
            <a:avLst/>
          </a:prstGeom>
          <a:solidFill>
            <a:srgbClr val="FF9C85"/>
          </a:solidFill>
          <a:ln w="9525">
            <a:noFill/>
            <a:miter lim="800000"/>
            <a:headEnd/>
            <a:tailEnd/>
          </a:ln>
        </p:spPr>
        <p:txBody>
          <a:bodyPr>
            <a:spAutoFit/>
          </a:bodyPr>
          <a:lstStyle/>
          <a:p>
            <a:r>
              <a:rPr lang="en-US" sz="2000" b="1" i="1" dirty="0">
                <a:latin typeface="Arial" pitchFamily="34" charset="0"/>
              </a:rPr>
              <a:t>“At Toyota we get </a:t>
            </a:r>
            <a:r>
              <a:rPr lang="en-US" sz="2000" b="1" i="1" u="sng" dirty="0">
                <a:latin typeface="Arial" pitchFamily="34" charset="0"/>
              </a:rPr>
              <a:t>brilliant results </a:t>
            </a:r>
            <a:r>
              <a:rPr lang="en-US" sz="2000" b="1" i="1" dirty="0">
                <a:latin typeface="Arial" pitchFamily="34" charset="0"/>
              </a:rPr>
              <a:t>from average people managing a </a:t>
            </a:r>
            <a:r>
              <a:rPr lang="en-US" sz="2000" b="1" i="1" u="sng" dirty="0">
                <a:latin typeface="Arial" pitchFamily="34" charset="0"/>
              </a:rPr>
              <a:t>brilliant process</a:t>
            </a:r>
            <a:r>
              <a:rPr lang="en-US" sz="2000" b="1" i="1" dirty="0">
                <a:latin typeface="Arial" pitchFamily="34" charset="0"/>
              </a:rPr>
              <a:t>. </a:t>
            </a:r>
          </a:p>
          <a:p>
            <a:endParaRPr lang="en-US" sz="2000" b="1" i="1" dirty="0">
              <a:solidFill>
                <a:srgbClr val="0000CC"/>
              </a:solidFill>
              <a:latin typeface="Arial" pitchFamily="34" charset="0"/>
            </a:endParaRPr>
          </a:p>
          <a:p>
            <a:r>
              <a:rPr lang="en-US" sz="2000" b="1" i="1" dirty="0">
                <a:latin typeface="Arial" pitchFamily="34" charset="0"/>
              </a:rPr>
              <a:t>Others get average results from brilliant people managing broken processes.”</a:t>
            </a:r>
          </a:p>
          <a:p>
            <a:r>
              <a:rPr lang="en-US" sz="2000" b="1" i="1" dirty="0">
                <a:latin typeface="Arial" pitchFamily="34" charset="0"/>
              </a:rPr>
              <a:t>--The Toyota Motor Company</a:t>
            </a:r>
          </a:p>
        </p:txBody>
      </p:sp>
      <p:sp>
        <p:nvSpPr>
          <p:cNvPr id="12" name="TextBox 7">
            <a:extLst>
              <a:ext uri="{FF2B5EF4-FFF2-40B4-BE49-F238E27FC236}">
                <a16:creationId xmlns:a16="http://schemas.microsoft.com/office/drawing/2014/main" id="{F778DD4F-FA38-41DB-882B-AB46C5AC7726}"/>
              </a:ext>
            </a:extLst>
          </p:cNvPr>
          <p:cNvSpPr txBox="1">
            <a:spLocks noChangeArrowheads="1"/>
          </p:cNvSpPr>
          <p:nvPr/>
        </p:nvSpPr>
        <p:spPr bwMode="auto">
          <a:xfrm>
            <a:off x="325438" y="5707178"/>
            <a:ext cx="8818562" cy="457200"/>
          </a:xfrm>
          <a:prstGeom prst="rect">
            <a:avLst/>
          </a:prstGeom>
          <a:noFill/>
          <a:ln w="9525">
            <a:noFill/>
            <a:miter lim="800000"/>
            <a:headEnd/>
            <a:tailEnd/>
          </a:ln>
        </p:spPr>
        <p:txBody>
          <a:bodyPr>
            <a:spAutoFit/>
          </a:bodyPr>
          <a:lstStyle/>
          <a:p>
            <a:r>
              <a:rPr lang="en-US" sz="2400" b="1" dirty="0">
                <a:solidFill>
                  <a:srgbClr val="1B7384"/>
                </a:solidFill>
                <a:latin typeface="Arial" pitchFamily="34" charset="0"/>
                <a:cs typeface="Arial" pitchFamily="34" charset="0"/>
              </a:rPr>
              <a:t>People are not the cause of problems, bad processes are.</a:t>
            </a:r>
          </a:p>
        </p:txBody>
      </p:sp>
    </p:spTree>
    <p:extLst>
      <p:ext uri="{BB962C8B-B14F-4D97-AF65-F5344CB8AC3E}">
        <p14:creationId xmlns:p14="http://schemas.microsoft.com/office/powerpoint/2010/main" val="367576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3, Lesson 4</a:t>
            </a:r>
          </a:p>
          <a:p>
            <a:pPr eaLnBrk="1" hangingPunct="1">
              <a:buFont typeface="Wingdings" panose="05000000000000000000" pitchFamily="2" charset="2"/>
              <a:buNone/>
            </a:pPr>
            <a:r>
              <a:rPr lang="en-US" altLang="en-US" dirty="0">
                <a:solidFill>
                  <a:srgbClr val="1B7384"/>
                </a:solidFill>
              </a:rPr>
              <a:t>A3: Scope and Current Conditions</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4077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Template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101</a:t>
            </a:fld>
            <a:endParaRPr lang="en-US" altLang="en-US"/>
          </a:p>
        </p:txBody>
      </p:sp>
      <p:graphicFrame>
        <p:nvGraphicFramePr>
          <p:cNvPr id="6" name="object 4"/>
          <p:cNvGraphicFramePr>
            <a:graphicFrameLocks noGrp="1"/>
          </p:cNvGraphicFramePr>
          <p:nvPr/>
        </p:nvGraphicFramePr>
        <p:xfrm>
          <a:off x="304800" y="1036320"/>
          <a:ext cx="8647943" cy="640080"/>
        </p:xfrm>
        <a:graphic>
          <a:graphicData uri="http://schemas.openxmlformats.org/drawingml/2006/table">
            <a:tbl>
              <a:tblPr firstRow="1" bandRow="1">
                <a:tableStyleId>{2D5ABB26-0587-4C30-8999-92F81FD0307C}</a:tableStyleId>
              </a:tblPr>
              <a:tblGrid>
                <a:gridCol w="1557251">
                  <a:extLst>
                    <a:ext uri="{9D8B030D-6E8A-4147-A177-3AD203B41FA5}">
                      <a16:colId xmlns:a16="http://schemas.microsoft.com/office/drawing/2014/main" val="20000"/>
                    </a:ext>
                  </a:extLst>
                </a:gridCol>
                <a:gridCol w="5203496">
                  <a:extLst>
                    <a:ext uri="{9D8B030D-6E8A-4147-A177-3AD203B41FA5}">
                      <a16:colId xmlns:a16="http://schemas.microsoft.com/office/drawing/2014/main" val="20001"/>
                    </a:ext>
                  </a:extLst>
                </a:gridCol>
                <a:gridCol w="1887196">
                  <a:extLst>
                    <a:ext uri="{9D8B030D-6E8A-4147-A177-3AD203B41FA5}">
                      <a16:colId xmlns:a16="http://schemas.microsoft.com/office/drawing/2014/main" val="20002"/>
                    </a:ext>
                  </a:extLst>
                </a:gridCol>
              </a:tblGrid>
              <a:tr h="344589">
                <a:tc>
                  <a:txBody>
                    <a:bodyPr/>
                    <a:lstStyle/>
                    <a:p>
                      <a:pPr marL="187325">
                        <a:lnSpc>
                          <a:spcPct val="100000"/>
                        </a:lnSpc>
                      </a:pPr>
                      <a:r>
                        <a:rPr sz="1400" b="1" dirty="0">
                          <a:solidFill>
                            <a:schemeClr val="tx1"/>
                          </a:solidFill>
                          <a:latin typeface="Arial" pitchFamily="34" charset="0"/>
                          <a:cs typeface="Arial" pitchFamily="34" charset="0"/>
                        </a:rPr>
                        <a:t>PRO</a:t>
                      </a:r>
                      <a:r>
                        <a:rPr sz="1400" b="1" spc="5" dirty="0">
                          <a:solidFill>
                            <a:schemeClr val="tx1"/>
                          </a:solidFill>
                          <a:latin typeface="Arial" pitchFamily="34" charset="0"/>
                          <a:cs typeface="Arial" pitchFamily="34" charset="0"/>
                        </a:rPr>
                        <a:t>B</a:t>
                      </a:r>
                      <a:r>
                        <a:rPr sz="1400" b="1" dirty="0">
                          <a:solidFill>
                            <a:schemeClr val="tx1"/>
                          </a:solidFill>
                          <a:latin typeface="Arial" pitchFamily="34" charset="0"/>
                          <a:cs typeface="Arial" pitchFamily="34" charset="0"/>
                        </a:rPr>
                        <a:t>LEM</a:t>
                      </a:r>
                      <a:r>
                        <a:rPr sz="1400" b="1" spc="-10" dirty="0">
                          <a:solidFill>
                            <a:schemeClr val="tx1"/>
                          </a:solidFill>
                          <a:latin typeface="Arial" pitchFamily="34" charset="0"/>
                          <a:cs typeface="Arial" pitchFamily="34" charset="0"/>
                        </a:rPr>
                        <a:t> </a:t>
                      </a:r>
                      <a:r>
                        <a:rPr sz="1400" b="1" spc="10" dirty="0">
                          <a:solidFill>
                            <a:schemeClr val="tx1"/>
                          </a:solidFill>
                          <a:latin typeface="Arial" pitchFamily="34" charset="0"/>
                          <a:cs typeface="Arial" pitchFamily="34" charset="0"/>
                        </a:rPr>
                        <a:t>S</a:t>
                      </a:r>
                      <a:r>
                        <a:rPr sz="1400" b="1" dirty="0">
                          <a:solidFill>
                            <a:schemeClr val="tx1"/>
                          </a:solidFill>
                          <a:latin typeface="Arial" pitchFamily="34" charset="0"/>
                          <a:cs typeface="Arial" pitchFamily="34" charset="0"/>
                        </a:rPr>
                        <a:t>OL</a:t>
                      </a:r>
                      <a:r>
                        <a:rPr sz="1400" b="1" spc="5" dirty="0">
                          <a:solidFill>
                            <a:schemeClr val="tx1"/>
                          </a:solidFill>
                          <a:latin typeface="Arial" pitchFamily="34" charset="0"/>
                          <a:cs typeface="Arial" pitchFamily="34" charset="0"/>
                        </a:rPr>
                        <a:t>V</a:t>
                      </a:r>
                      <a:r>
                        <a:rPr sz="1400" b="1" dirty="0">
                          <a:solidFill>
                            <a:schemeClr val="tx1"/>
                          </a:solidFill>
                          <a:latin typeface="Arial" pitchFamily="34" charset="0"/>
                          <a:cs typeface="Arial" pitchFamily="34" charset="0"/>
                        </a:rPr>
                        <a:t>ING</a:t>
                      </a:r>
                      <a:r>
                        <a:rPr sz="1400" b="1" spc="10" dirty="0">
                          <a:solidFill>
                            <a:schemeClr val="tx1"/>
                          </a:solidFill>
                          <a:latin typeface="Arial" pitchFamily="34" charset="0"/>
                          <a:cs typeface="Arial" pitchFamily="34" charset="0"/>
                        </a:rPr>
                        <a:t> </a:t>
                      </a:r>
                      <a:r>
                        <a:rPr sz="1400" b="1" spc="-5" dirty="0">
                          <a:solidFill>
                            <a:schemeClr val="tx1"/>
                          </a:solidFill>
                          <a:latin typeface="Arial" pitchFamily="34" charset="0"/>
                          <a:cs typeface="Arial" pitchFamily="34" charset="0"/>
                        </a:rPr>
                        <a:t>A3</a:t>
                      </a:r>
                      <a:endParaRPr sz="1400" b="1" dirty="0">
                        <a:solidFill>
                          <a:schemeClr val="tx1"/>
                        </a:solidFill>
                        <a:latin typeface="Arial" pitchFamily="34" charset="0"/>
                        <a:cs typeface="Arial" pitchFamily="34" charset="0"/>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solidFill>
                      <a:srgbClr val="BEBEBE"/>
                    </a:solidFill>
                  </a:tcPr>
                </a:tc>
                <a:tc>
                  <a:txBody>
                    <a:bodyPr/>
                    <a:lstStyle/>
                    <a:p>
                      <a:pPr marL="65405">
                        <a:lnSpc>
                          <a:spcPct val="100000"/>
                        </a:lnSpc>
                      </a:pPr>
                      <a:r>
                        <a:rPr sz="1600" dirty="0">
                          <a:solidFill>
                            <a:schemeClr val="tx1"/>
                          </a:solidFill>
                          <a:latin typeface="Arial" pitchFamily="34" charset="0"/>
                          <a:cs typeface="Arial" pitchFamily="34" charset="0"/>
                        </a:rPr>
                        <a:t>T</a:t>
                      </a:r>
                      <a:r>
                        <a:rPr sz="1600" spc="-10" dirty="0">
                          <a:solidFill>
                            <a:schemeClr val="tx1"/>
                          </a:solidFill>
                          <a:latin typeface="Arial" pitchFamily="34" charset="0"/>
                          <a:cs typeface="Arial" pitchFamily="34" charset="0"/>
                        </a:rPr>
                        <a:t>I</a:t>
                      </a:r>
                      <a:r>
                        <a:rPr sz="1600" spc="5" dirty="0">
                          <a:solidFill>
                            <a:schemeClr val="tx1"/>
                          </a:solidFill>
                          <a:latin typeface="Arial" pitchFamily="34" charset="0"/>
                          <a:cs typeface="Arial" pitchFamily="34" charset="0"/>
                        </a:rPr>
                        <a:t>T</a:t>
                      </a:r>
                      <a:r>
                        <a:rPr sz="1600" dirty="0">
                          <a:solidFill>
                            <a:schemeClr val="tx1"/>
                          </a:solidFill>
                          <a:latin typeface="Arial" pitchFamily="34" charset="0"/>
                          <a:cs typeface="Arial" pitchFamily="34" charset="0"/>
                        </a:rPr>
                        <a:t>L</a:t>
                      </a:r>
                      <a:r>
                        <a:rPr sz="1600" spc="-10" dirty="0">
                          <a:solidFill>
                            <a:schemeClr val="tx1"/>
                          </a:solidFill>
                          <a:latin typeface="Arial" pitchFamily="34" charset="0"/>
                          <a:cs typeface="Arial" pitchFamily="34" charset="0"/>
                        </a:rPr>
                        <a:t>E</a:t>
                      </a:r>
                      <a:r>
                        <a:rPr sz="1600" dirty="0">
                          <a:solidFill>
                            <a:schemeClr val="tx1"/>
                          </a:solidFill>
                          <a:latin typeface="Arial" pitchFamily="34" charset="0"/>
                          <a:cs typeface="Arial" pitchFamily="34" charset="0"/>
                        </a:rPr>
                        <a:t>:</a:t>
                      </a:r>
                    </a:p>
                  </a:txBody>
                  <a:tcPr marL="0" marR="0" marT="0" marB="0">
                    <a:lnL w="6096">
                      <a:solidFill>
                        <a:srgbClr val="000000"/>
                      </a:solidFill>
                      <a:prstDash val="solid"/>
                    </a:lnL>
                    <a:lnR w="6097" cap="flat" cmpd="sng" algn="ctr">
                      <a:solidFill>
                        <a:srgbClr val="000000"/>
                      </a:solidFill>
                      <a:prstDash val="solid"/>
                      <a:round/>
                      <a:headEnd type="none" w="med" len="med"/>
                      <a:tailEnd type="none" w="med" len="med"/>
                    </a:lnR>
                    <a:lnT w="6096">
                      <a:solidFill>
                        <a:srgbClr val="000000"/>
                      </a:solidFill>
                      <a:prstDash val="solid"/>
                    </a:lnT>
                    <a:lnB w="6096">
                      <a:solidFill>
                        <a:srgbClr val="000000"/>
                      </a:solidFill>
                      <a:prstDash val="solid"/>
                    </a:lnB>
                  </a:tcPr>
                </a:tc>
                <a:tc>
                  <a:txBody>
                    <a:bodyPr/>
                    <a:lstStyle/>
                    <a:p>
                      <a:pPr marL="0" marR="0">
                        <a:lnSpc>
                          <a:spcPct val="115000"/>
                        </a:lnSpc>
                        <a:spcBef>
                          <a:spcPts val="0"/>
                        </a:spcBef>
                        <a:spcAft>
                          <a:spcPts val="0"/>
                        </a:spcAft>
                      </a:pPr>
                      <a:r>
                        <a:rPr lang="en-US" sz="1400" dirty="0">
                          <a:solidFill>
                            <a:schemeClr val="tx1"/>
                          </a:solidFill>
                          <a:latin typeface="Arial" pitchFamily="34" charset="0"/>
                          <a:ea typeface="Calibri"/>
                          <a:cs typeface="Arial" pitchFamily="34" charset="0"/>
                        </a:rPr>
                        <a:t>Last Saved Date:</a:t>
                      </a:r>
                      <a:endParaRPr lang="en-US" sz="1050" dirty="0">
                        <a:solidFill>
                          <a:schemeClr val="tx1"/>
                        </a:solidFill>
                        <a:latin typeface="Arial" pitchFamily="34" charset="0"/>
                        <a:ea typeface="Calibri"/>
                        <a:cs typeface="Arial" pitchFamily="34" charset="0"/>
                      </a:endParaRPr>
                    </a:p>
                  </a:txBody>
                  <a:tcPr marL="68580" marR="68580" marT="0" marB="0">
                    <a:lnL w="6097">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8453">
                <a:tc gridSpan="3">
                  <a:txBody>
                    <a:bodyPr/>
                    <a:lstStyle/>
                    <a:p>
                      <a:pPr marL="65405">
                        <a:lnSpc>
                          <a:spcPct val="100000"/>
                        </a:lnSpc>
                      </a:pPr>
                      <a:r>
                        <a:rPr sz="1400" spc="5" dirty="0">
                          <a:solidFill>
                            <a:schemeClr val="tx1"/>
                          </a:solidFill>
                          <a:latin typeface="Arial" pitchFamily="34" charset="0"/>
                          <a:cs typeface="Arial" pitchFamily="34" charset="0"/>
                        </a:rPr>
                        <a:t>T</a:t>
                      </a:r>
                      <a:r>
                        <a:rPr sz="1400" dirty="0">
                          <a:solidFill>
                            <a:schemeClr val="tx1"/>
                          </a:solidFill>
                          <a:latin typeface="Arial" pitchFamily="34" charset="0"/>
                          <a:cs typeface="Arial" pitchFamily="34" charset="0"/>
                        </a:rPr>
                        <a:t>E</a:t>
                      </a:r>
                      <a:r>
                        <a:rPr sz="1400" spc="-10" dirty="0">
                          <a:solidFill>
                            <a:schemeClr val="tx1"/>
                          </a:solidFill>
                          <a:latin typeface="Arial" pitchFamily="34" charset="0"/>
                          <a:cs typeface="Arial" pitchFamily="34" charset="0"/>
                        </a:rPr>
                        <a:t>A</a:t>
                      </a:r>
                      <a:r>
                        <a:rPr sz="1400" dirty="0">
                          <a:solidFill>
                            <a:schemeClr val="tx1"/>
                          </a:solidFill>
                          <a:latin typeface="Arial" pitchFamily="34" charset="0"/>
                          <a:cs typeface="Arial" pitchFamily="34" charset="0"/>
                        </a:rPr>
                        <a:t>M</a:t>
                      </a:r>
                      <a:r>
                        <a:rPr sz="1400" spc="-10" dirty="0">
                          <a:solidFill>
                            <a:schemeClr val="tx1"/>
                          </a:solidFill>
                          <a:latin typeface="Arial" pitchFamily="34" charset="0"/>
                          <a:cs typeface="Arial" pitchFamily="34" charset="0"/>
                        </a:rPr>
                        <a:t> </a:t>
                      </a:r>
                      <a:r>
                        <a:rPr sz="1400" dirty="0">
                          <a:solidFill>
                            <a:schemeClr val="tx1"/>
                          </a:solidFill>
                          <a:latin typeface="Arial" pitchFamily="34" charset="0"/>
                          <a:cs typeface="Arial" pitchFamily="34" charset="0"/>
                        </a:rPr>
                        <a:t>MEMB</a:t>
                      </a:r>
                      <a:r>
                        <a:rPr sz="1400" spc="-5" dirty="0">
                          <a:solidFill>
                            <a:schemeClr val="tx1"/>
                          </a:solidFill>
                          <a:latin typeface="Arial" pitchFamily="34" charset="0"/>
                          <a:cs typeface="Arial" pitchFamily="34" charset="0"/>
                        </a:rPr>
                        <a:t>ER</a:t>
                      </a:r>
                      <a:r>
                        <a:rPr sz="1400" spc="-15" dirty="0">
                          <a:solidFill>
                            <a:schemeClr val="tx1"/>
                          </a:solidFill>
                          <a:latin typeface="Arial" pitchFamily="34" charset="0"/>
                          <a:cs typeface="Arial" pitchFamily="34" charset="0"/>
                        </a:rPr>
                        <a:t>S</a:t>
                      </a:r>
                      <a:r>
                        <a:rPr sz="1400" dirty="0">
                          <a:solidFill>
                            <a:schemeClr val="tx1"/>
                          </a:solidFill>
                          <a:latin typeface="Arial" pitchFamily="34" charset="0"/>
                          <a:cs typeface="Arial" pitchFamily="34" charset="0"/>
                        </a:rPr>
                        <a:t>:</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7" name="object 5"/>
          <p:cNvGraphicFramePr>
            <a:graphicFrameLocks noGrp="1"/>
          </p:cNvGraphicFramePr>
          <p:nvPr/>
        </p:nvGraphicFramePr>
        <p:xfrm>
          <a:off x="304800" y="1676399"/>
          <a:ext cx="4343400" cy="4648201"/>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20000"/>
                    </a:ext>
                  </a:extLst>
                </a:gridCol>
              </a:tblGrid>
              <a:tr h="930644">
                <a:tc>
                  <a:txBody>
                    <a:bodyPr/>
                    <a:lstStyle/>
                    <a:p>
                      <a:pPr marL="65405">
                        <a:lnSpc>
                          <a:spcPct val="100000"/>
                        </a:lnSpc>
                      </a:pPr>
                      <a:r>
                        <a:rPr sz="1400" b="0" u="sng" spc="5" dirty="0">
                          <a:latin typeface="Arial" pitchFamily="34" charset="0"/>
                          <a:cs typeface="Arial" pitchFamily="34" charset="0"/>
                        </a:rPr>
                        <a:t>P</a:t>
                      </a:r>
                      <a:r>
                        <a:rPr sz="1400" b="0" u="sng" spc="-10" dirty="0">
                          <a:latin typeface="Arial" pitchFamily="34" charset="0"/>
                          <a:cs typeface="Arial" pitchFamily="34" charset="0"/>
                        </a:rPr>
                        <a:t>RO</a:t>
                      </a:r>
                      <a:r>
                        <a:rPr sz="1400" b="0" u="sng" spc="5" dirty="0">
                          <a:latin typeface="Arial" pitchFamily="34" charset="0"/>
                          <a:cs typeface="Arial" pitchFamily="34" charset="0"/>
                        </a:rPr>
                        <a:t>B</a:t>
                      </a:r>
                      <a:r>
                        <a:rPr sz="1400" b="0" u="sng" spc="-5" dirty="0">
                          <a:latin typeface="Arial" pitchFamily="34" charset="0"/>
                          <a:cs typeface="Arial" pitchFamily="34" charset="0"/>
                        </a:rPr>
                        <a:t>L</a:t>
                      </a:r>
                      <a:r>
                        <a:rPr sz="1400" b="0" u="sng" spc="-20" dirty="0">
                          <a:latin typeface="Arial" pitchFamily="34" charset="0"/>
                          <a:cs typeface="Arial" pitchFamily="34" charset="0"/>
                        </a:rPr>
                        <a:t>E</a:t>
                      </a:r>
                      <a:r>
                        <a:rPr sz="1400" b="0" u="sng" dirty="0">
                          <a:latin typeface="Arial" pitchFamily="34" charset="0"/>
                          <a:cs typeface="Arial" pitchFamily="34" charset="0"/>
                        </a:rPr>
                        <a:t>M S</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930846">
                <a:tc>
                  <a:txBody>
                    <a:bodyPr/>
                    <a:lstStyle/>
                    <a:p>
                      <a:pPr marL="65405">
                        <a:lnSpc>
                          <a:spcPct val="100000"/>
                        </a:lnSpc>
                      </a:pPr>
                      <a:r>
                        <a:rPr sz="1400" b="0" u="sng" dirty="0">
                          <a:latin typeface="Arial" pitchFamily="34" charset="0"/>
                          <a:cs typeface="Arial" pitchFamily="34" charset="0"/>
                        </a:rPr>
                        <a:t>S</a:t>
                      </a:r>
                      <a:r>
                        <a:rPr sz="1400" b="0" u="sng" spc="-10" dirty="0">
                          <a:latin typeface="Arial" pitchFamily="34" charset="0"/>
                          <a:cs typeface="Arial" pitchFamily="34" charset="0"/>
                        </a:rPr>
                        <a:t>CO</a:t>
                      </a:r>
                      <a:r>
                        <a:rPr sz="1400" b="0" u="sng" spc="5" dirty="0">
                          <a:latin typeface="Arial" pitchFamily="34" charset="0"/>
                          <a:cs typeface="Arial" pitchFamily="34" charset="0"/>
                        </a:rPr>
                        <a:t>P</a:t>
                      </a:r>
                      <a:r>
                        <a:rPr sz="1400" b="0" u="sng" dirty="0">
                          <a:latin typeface="Arial" pitchFamily="34" charset="0"/>
                          <a:cs typeface="Arial" pitchFamily="34" charset="0"/>
                        </a:rPr>
                        <a:t>E</a:t>
                      </a:r>
                      <a:r>
                        <a:rPr sz="1400" b="0" u="sng" spc="-5" dirty="0">
                          <a:latin typeface="Arial" pitchFamily="34" charset="0"/>
                          <a:cs typeface="Arial" pitchFamily="34" charset="0"/>
                        </a:rPr>
                        <a:t> </a:t>
                      </a:r>
                      <a:r>
                        <a:rPr sz="1400" b="0" u="sng" dirty="0">
                          <a:latin typeface="Arial" pitchFamily="34" charset="0"/>
                          <a:cs typeface="Arial" pitchFamily="34" charset="0"/>
                        </a:rPr>
                        <a:t>(I</a:t>
                      </a:r>
                      <a:r>
                        <a:rPr sz="1400" b="0" u="sng" spc="-15" dirty="0">
                          <a:latin typeface="Arial" pitchFamily="34" charset="0"/>
                          <a:cs typeface="Arial" pitchFamily="34" charset="0"/>
                        </a:rPr>
                        <a:t>N</a:t>
                      </a:r>
                      <a:r>
                        <a:rPr sz="1400" b="0" u="sng" dirty="0">
                          <a:latin typeface="Arial" pitchFamily="34" charset="0"/>
                          <a:cs typeface="Arial" pitchFamily="34" charset="0"/>
                        </a:rPr>
                        <a:t>/O</a:t>
                      </a:r>
                      <a:r>
                        <a:rPr sz="1400" b="0" u="sng" spc="-10" dirty="0">
                          <a:latin typeface="Arial" pitchFamily="34" charset="0"/>
                          <a:cs typeface="Arial" pitchFamily="34" charset="0"/>
                        </a:rPr>
                        <a:t>U</a:t>
                      </a:r>
                      <a:r>
                        <a:rPr sz="1400" b="0" u="sng" spc="-5" dirty="0">
                          <a:latin typeface="Arial" pitchFamily="34" charset="0"/>
                          <a:cs typeface="Arial" pitchFamily="34" charset="0"/>
                        </a:rPr>
                        <a:t>T</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930781">
                <a:tc>
                  <a:txBody>
                    <a:bodyPr/>
                    <a:lstStyle/>
                    <a:p>
                      <a:pPr marL="65405">
                        <a:lnSpc>
                          <a:spcPct val="100000"/>
                        </a:lnSpc>
                      </a:pPr>
                      <a:r>
                        <a:rPr sz="1400" b="0" u="sng" spc="5" dirty="0">
                          <a:latin typeface="Arial" pitchFamily="34" charset="0"/>
                          <a:cs typeface="Arial" pitchFamily="34" charset="0"/>
                        </a:rPr>
                        <a:t>B</a:t>
                      </a:r>
                      <a:r>
                        <a:rPr sz="1400" b="0" u="sng" spc="-10" dirty="0">
                          <a:latin typeface="Arial" pitchFamily="34" charset="0"/>
                          <a:cs typeface="Arial" pitchFamily="34" charset="0"/>
                        </a:rPr>
                        <a:t>AC</a:t>
                      </a:r>
                      <a:r>
                        <a:rPr sz="1400" b="0" u="sng" dirty="0">
                          <a:latin typeface="Arial" pitchFamily="34" charset="0"/>
                          <a:cs typeface="Arial" pitchFamily="34" charset="0"/>
                        </a:rPr>
                        <a:t>K</a:t>
                      </a:r>
                      <a:r>
                        <a:rPr sz="1400" b="0" u="sng" spc="-10" dirty="0">
                          <a:latin typeface="Arial" pitchFamily="34" charset="0"/>
                          <a:cs typeface="Arial" pitchFamily="34" charset="0"/>
                        </a:rPr>
                        <a:t>GR</a:t>
                      </a:r>
                      <a:r>
                        <a:rPr sz="1400" b="0" u="sng" dirty="0">
                          <a:latin typeface="Arial" pitchFamily="34" charset="0"/>
                          <a:cs typeface="Arial" pitchFamily="34" charset="0"/>
                        </a:rPr>
                        <a:t>O</a:t>
                      </a:r>
                      <a:r>
                        <a:rPr sz="1400" b="0" u="sng" spc="-10" dirty="0">
                          <a:latin typeface="Arial" pitchFamily="34" charset="0"/>
                          <a:cs typeface="Arial" pitchFamily="34" charset="0"/>
                        </a:rPr>
                        <a:t>UND</a:t>
                      </a:r>
                      <a:r>
                        <a:rPr sz="1400" b="0" u="sng" dirty="0">
                          <a:latin typeface="Arial" pitchFamily="34" charset="0"/>
                          <a:cs typeface="Arial" pitchFamily="34" charset="0"/>
                        </a:rPr>
                        <a:t>/</a:t>
                      </a:r>
                      <a:r>
                        <a:rPr sz="1400" b="0" u="sng" spc="-10" dirty="0">
                          <a:latin typeface="Arial" pitchFamily="34" charset="0"/>
                          <a:cs typeface="Arial" pitchFamily="34" charset="0"/>
                        </a:rPr>
                        <a:t>CURR</a:t>
                      </a:r>
                      <a:r>
                        <a:rPr sz="1400" b="0" u="sng" spc="-5" dirty="0">
                          <a:latin typeface="Arial" pitchFamily="34" charset="0"/>
                          <a:cs typeface="Arial" pitchFamily="34" charset="0"/>
                        </a:rPr>
                        <a:t>E</a:t>
                      </a:r>
                      <a:r>
                        <a:rPr sz="1400" b="0" u="sng" spc="-10" dirty="0">
                          <a:latin typeface="Arial" pitchFamily="34" charset="0"/>
                          <a:cs typeface="Arial" pitchFamily="34" charset="0"/>
                        </a:rPr>
                        <a:t>N</a:t>
                      </a:r>
                      <a:r>
                        <a:rPr sz="1400" b="0" u="sng" dirty="0">
                          <a:latin typeface="Arial" pitchFamily="34" charset="0"/>
                          <a:cs typeface="Arial" pitchFamily="34" charset="0"/>
                        </a:rPr>
                        <a:t>T</a:t>
                      </a:r>
                      <a:r>
                        <a:rPr sz="1400" b="0" u="sng" spc="5" dirty="0">
                          <a:latin typeface="Arial" pitchFamily="34" charset="0"/>
                          <a:cs typeface="Arial" pitchFamily="34" charset="0"/>
                        </a:rPr>
                        <a:t>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ND</a:t>
                      </a:r>
                      <a:r>
                        <a:rPr sz="1400" b="0" u="sng" dirty="0">
                          <a:latin typeface="Arial" pitchFamily="34" charset="0"/>
                          <a:cs typeface="Arial" pitchFamily="34" charset="0"/>
                        </a:rPr>
                        <a:t>ITIO</a:t>
                      </a:r>
                      <a:r>
                        <a:rPr sz="1400" b="0" u="sng" spc="-10" dirty="0">
                          <a:latin typeface="Arial" pitchFamily="34" charset="0"/>
                          <a:cs typeface="Arial" pitchFamily="34" charset="0"/>
                        </a:rPr>
                        <a:t>N</a:t>
                      </a:r>
                      <a:r>
                        <a:rPr sz="1400" b="0" u="sng" dirty="0">
                          <a:latin typeface="Arial" pitchFamily="34" charset="0"/>
                          <a:cs typeface="Arial" pitchFamily="34" charset="0"/>
                        </a:rPr>
                        <a:t>S:</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930846">
                <a:tc>
                  <a:txBody>
                    <a:bodyPr/>
                    <a:lstStyle/>
                    <a:p>
                      <a:pPr marL="65405">
                        <a:lnSpc>
                          <a:spcPct val="100000"/>
                        </a:lnSpc>
                      </a:pPr>
                      <a:r>
                        <a:rPr sz="1400" b="0" u="sng" spc="-10" dirty="0">
                          <a:latin typeface="Arial" pitchFamily="34" charset="0"/>
                          <a:cs typeface="Arial" pitchFamily="34" charset="0"/>
                        </a:rPr>
                        <a:t>R</a:t>
                      </a:r>
                      <a:r>
                        <a:rPr sz="1400" b="0" u="sng" dirty="0">
                          <a:latin typeface="Arial" pitchFamily="34" charset="0"/>
                          <a:cs typeface="Arial" pitchFamily="34" charset="0"/>
                        </a:rPr>
                        <a:t>OOT</a:t>
                      </a:r>
                      <a:r>
                        <a:rPr sz="1400" b="0" u="sng" spc="-5" dirty="0">
                          <a:latin typeface="Arial" pitchFamily="34" charset="0"/>
                          <a:cs typeface="Arial" pitchFamily="34" charset="0"/>
                        </a:rPr>
                        <a:t> </a:t>
                      </a:r>
                      <a:r>
                        <a:rPr sz="1400" b="0" u="sng" spc="-10" dirty="0">
                          <a:latin typeface="Arial" pitchFamily="34" charset="0"/>
                          <a:cs typeface="Arial" pitchFamily="34" charset="0"/>
                        </a:rPr>
                        <a:t>CAU</a:t>
                      </a:r>
                      <a:r>
                        <a:rPr sz="1400" b="0" u="sng" dirty="0">
                          <a:latin typeface="Arial" pitchFamily="34" charset="0"/>
                          <a:cs typeface="Arial" pitchFamily="34" charset="0"/>
                        </a:rPr>
                        <a:t>SE</a:t>
                      </a:r>
                      <a:r>
                        <a:rPr sz="1400" b="0" u="sng" spc="-10" dirty="0">
                          <a:latin typeface="Arial" pitchFamily="34" charset="0"/>
                          <a:cs typeface="Arial" pitchFamily="34" charset="0"/>
                        </a:rPr>
                        <a:t> ANA</a:t>
                      </a:r>
                      <a:r>
                        <a:rPr sz="1400" b="0" u="sng" spc="-5" dirty="0">
                          <a:latin typeface="Arial" pitchFamily="34" charset="0"/>
                          <a:cs typeface="Arial" pitchFamily="34" charset="0"/>
                        </a:rPr>
                        <a:t>L</a:t>
                      </a:r>
                      <a:r>
                        <a:rPr sz="1400" b="0" u="sng" spc="5" dirty="0">
                          <a:latin typeface="Arial" pitchFamily="34" charset="0"/>
                          <a:cs typeface="Arial" pitchFamily="34" charset="0"/>
                        </a:rPr>
                        <a:t>Y</a:t>
                      </a:r>
                      <a:r>
                        <a:rPr sz="1400" b="0" u="sng" spc="-15" dirty="0">
                          <a:latin typeface="Arial" pitchFamily="34" charset="0"/>
                          <a:cs typeface="Arial" pitchFamily="34" charset="0"/>
                        </a:rPr>
                        <a:t>S</a:t>
                      </a:r>
                      <a:r>
                        <a:rPr sz="1400" b="0" u="sng" dirty="0">
                          <a:latin typeface="Arial" pitchFamily="34" charset="0"/>
                          <a:cs typeface="Arial" pitchFamily="34" charset="0"/>
                        </a:rPr>
                        <a:t>IS:</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3"/>
                  </a:ext>
                </a:extLst>
              </a:tr>
              <a:tr h="925084">
                <a:tc>
                  <a:txBody>
                    <a:bodyPr/>
                    <a:lstStyle/>
                    <a:p>
                      <a:pPr marL="65405">
                        <a:lnSpc>
                          <a:spcPct val="100000"/>
                        </a:lnSpc>
                      </a:pPr>
                      <a:r>
                        <a:rPr sz="1400" b="0" u="sng" spc="-10" dirty="0">
                          <a:latin typeface="Arial" pitchFamily="34" charset="0"/>
                          <a:cs typeface="Arial" pitchFamily="34" charset="0"/>
                        </a:rPr>
                        <a:t>G</a:t>
                      </a:r>
                      <a:r>
                        <a:rPr sz="1400" b="0" u="sng" dirty="0">
                          <a:latin typeface="Arial" pitchFamily="34" charset="0"/>
                          <a:cs typeface="Arial" pitchFamily="34" charset="0"/>
                        </a:rPr>
                        <a:t>O</a:t>
                      </a:r>
                      <a:r>
                        <a:rPr sz="1400" b="0" u="sng" spc="-10" dirty="0">
                          <a:latin typeface="Arial" pitchFamily="34" charset="0"/>
                          <a:cs typeface="Arial" pitchFamily="34" charset="0"/>
                        </a:rPr>
                        <a:t>A</a:t>
                      </a:r>
                      <a:r>
                        <a:rPr sz="1400" b="0" u="sng" spc="-5" dirty="0">
                          <a:latin typeface="Arial" pitchFamily="34" charset="0"/>
                          <a:cs typeface="Arial" pitchFamily="34" charset="0"/>
                        </a:rPr>
                        <a:t>LS</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8" name="object 6"/>
          <p:cNvGraphicFramePr>
            <a:graphicFrameLocks noGrp="1"/>
          </p:cNvGraphicFramePr>
          <p:nvPr/>
        </p:nvGraphicFramePr>
        <p:xfrm>
          <a:off x="4648200" y="1676400"/>
          <a:ext cx="4297680" cy="4648200"/>
        </p:xfrm>
        <a:graphic>
          <a:graphicData uri="http://schemas.openxmlformats.org/drawingml/2006/table">
            <a:tbl>
              <a:tblPr firstRow="1" bandRow="1">
                <a:tableStyleId>{2D5ABB26-0587-4C30-8999-92F81FD0307C}</a:tableStyleId>
              </a:tblPr>
              <a:tblGrid>
                <a:gridCol w="4297680">
                  <a:extLst>
                    <a:ext uri="{9D8B030D-6E8A-4147-A177-3AD203B41FA5}">
                      <a16:colId xmlns:a16="http://schemas.microsoft.com/office/drawing/2014/main" val="20000"/>
                    </a:ext>
                  </a:extLst>
                </a:gridCol>
              </a:tblGrid>
              <a:tr h="1175102">
                <a:tc>
                  <a:txBody>
                    <a:bodyPr/>
                    <a:lstStyle/>
                    <a:p>
                      <a:pPr marL="65405">
                        <a:lnSpc>
                          <a:spcPct val="100000"/>
                        </a:lnSpc>
                      </a:pP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UN</a:t>
                      </a:r>
                      <a:r>
                        <a:rPr sz="1400" b="0" u="sng" spc="-5" dirty="0">
                          <a:latin typeface="Arial" pitchFamily="34" charset="0"/>
                          <a:cs typeface="Arial" pitchFamily="34" charset="0"/>
                        </a:rPr>
                        <a:t>TE</a:t>
                      </a:r>
                      <a:r>
                        <a:rPr sz="1400" b="0" u="sng" spc="-10" dirty="0">
                          <a:latin typeface="Arial" pitchFamily="34" charset="0"/>
                          <a:cs typeface="Arial" pitchFamily="34" charset="0"/>
                        </a:rPr>
                        <a:t>R</a:t>
                      </a:r>
                      <a:r>
                        <a:rPr sz="1400" b="0" u="sng" dirty="0">
                          <a:latin typeface="Arial" pitchFamily="34" charset="0"/>
                          <a:cs typeface="Arial" pitchFamily="34" charset="0"/>
                        </a:rPr>
                        <a:t>ME</a:t>
                      </a:r>
                      <a:r>
                        <a:rPr sz="1400" b="0" u="sng" spc="-10" dirty="0">
                          <a:latin typeface="Arial" pitchFamily="34" charset="0"/>
                          <a:cs typeface="Arial" pitchFamily="34" charset="0"/>
                        </a:rPr>
                        <a:t>A</a:t>
                      </a:r>
                      <a:r>
                        <a:rPr sz="1400" b="0" u="sng" dirty="0">
                          <a:latin typeface="Arial" pitchFamily="34" charset="0"/>
                          <a:cs typeface="Arial" pitchFamily="34" charset="0"/>
                        </a:rPr>
                        <a:t>S</a:t>
                      </a:r>
                      <a:r>
                        <a:rPr sz="1400" b="0" u="sng" spc="-10" dirty="0">
                          <a:latin typeface="Arial" pitchFamily="34" charset="0"/>
                          <a:cs typeface="Arial" pitchFamily="34" charset="0"/>
                        </a:rPr>
                        <a:t>UR</a:t>
                      </a:r>
                      <a:r>
                        <a:rPr sz="1400" b="0" u="sng" spc="-5" dirty="0">
                          <a:latin typeface="Arial" pitchFamily="34" charset="0"/>
                          <a:cs typeface="Arial" pitchFamily="34" charset="0"/>
                        </a:rPr>
                        <a:t>E</a:t>
                      </a:r>
                      <a:r>
                        <a:rPr sz="1400" b="0" u="sng" dirty="0">
                          <a:latin typeface="Arial" pitchFamily="34" charset="0"/>
                          <a:cs typeface="Arial" pitchFamily="34" charset="0"/>
                        </a:rPr>
                        <a:t>S (</a:t>
                      </a:r>
                      <a:r>
                        <a:rPr sz="1400" b="0" u="sng" spc="10" dirty="0">
                          <a:latin typeface="Arial" pitchFamily="34" charset="0"/>
                          <a:cs typeface="Arial" pitchFamily="34" charset="0"/>
                        </a:rPr>
                        <a:t>P</a:t>
                      </a:r>
                      <a:r>
                        <a:rPr sz="1400" b="0" u="sng" spc="-5" dirty="0">
                          <a:latin typeface="Arial" pitchFamily="34" charset="0"/>
                          <a:cs typeface="Arial" pitchFamily="34" charset="0"/>
                        </a:rPr>
                        <a:t>L</a:t>
                      </a:r>
                      <a:r>
                        <a:rPr sz="1400" b="0" u="sng" spc="-10" dirty="0">
                          <a:latin typeface="Arial" pitchFamily="34" charset="0"/>
                          <a:cs typeface="Arial" pitchFamily="34" charset="0"/>
                        </a:rPr>
                        <a:t>AN</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75034">
                <a:tc>
                  <a:txBody>
                    <a:bodyPr/>
                    <a:lstStyle/>
                    <a:p>
                      <a:pPr marL="65405">
                        <a:lnSpc>
                          <a:spcPct val="100000"/>
                        </a:lnSpc>
                      </a:pPr>
                      <a:r>
                        <a:rPr sz="1400" b="0" u="sng" dirty="0">
                          <a:latin typeface="Arial" pitchFamily="34" charset="0"/>
                          <a:cs typeface="Arial" pitchFamily="34" charset="0"/>
                        </a:rPr>
                        <a:t>I</a:t>
                      </a:r>
                      <a:r>
                        <a:rPr sz="1400" b="0" u="sng" spc="-10" dirty="0">
                          <a:latin typeface="Arial" pitchFamily="34" charset="0"/>
                          <a:cs typeface="Arial" pitchFamily="34" charset="0"/>
                        </a:rPr>
                        <a:t>M</a:t>
                      </a:r>
                      <a:r>
                        <a:rPr sz="1400" b="0" u="sng" spc="5" dirty="0">
                          <a:latin typeface="Arial" pitchFamily="34" charset="0"/>
                          <a:cs typeface="Arial" pitchFamily="34" charset="0"/>
                        </a:rPr>
                        <a:t>P</a:t>
                      </a:r>
                      <a:r>
                        <a:rPr sz="1400" b="0" u="sng" spc="-5" dirty="0">
                          <a:latin typeface="Arial" pitchFamily="34" charset="0"/>
                          <a:cs typeface="Arial" pitchFamily="34" charset="0"/>
                        </a:rPr>
                        <a:t>LE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a:t>
                      </a:r>
                      <a:r>
                        <a:rPr sz="1400" b="0" u="sng" dirty="0">
                          <a:latin typeface="Arial" pitchFamily="34" charset="0"/>
                          <a:cs typeface="Arial" pitchFamily="34" charset="0"/>
                        </a:rPr>
                        <a:t>I</a:t>
                      </a:r>
                      <a:r>
                        <a:rPr sz="1400" b="0" u="sng" spc="5" dirty="0">
                          <a:latin typeface="Arial" pitchFamily="34" charset="0"/>
                          <a:cs typeface="Arial" pitchFamily="34" charset="0"/>
                        </a:rPr>
                        <a:t>O</a:t>
                      </a:r>
                      <a:r>
                        <a:rPr sz="1400" b="0" u="sng" dirty="0">
                          <a:latin typeface="Arial" pitchFamily="34" charset="0"/>
                          <a:cs typeface="Arial" pitchFamily="34" charset="0"/>
                        </a:rPr>
                        <a:t>N</a:t>
                      </a:r>
                      <a:r>
                        <a:rPr sz="1400" b="0" u="sng" spc="-20" dirty="0">
                          <a:latin typeface="Arial" pitchFamily="34" charset="0"/>
                          <a:cs typeface="Arial" pitchFamily="34" charset="0"/>
                        </a:rPr>
                        <a:t> </a:t>
                      </a:r>
                      <a:r>
                        <a:rPr sz="1400" b="0" u="sng" dirty="0">
                          <a:latin typeface="Arial" pitchFamily="34" charset="0"/>
                          <a:cs typeface="Arial" pitchFamily="34" charset="0"/>
                        </a:rPr>
                        <a:t>(</a:t>
                      </a:r>
                      <a:r>
                        <a:rPr sz="1400" b="0" u="sng" spc="-10" dirty="0">
                          <a:latin typeface="Arial" pitchFamily="34" charset="0"/>
                          <a:cs typeface="Arial" pitchFamily="34" charset="0"/>
                        </a:rPr>
                        <a:t>D</a:t>
                      </a:r>
                      <a:r>
                        <a:rPr sz="1400" b="0" u="sng" dirty="0">
                          <a:latin typeface="Arial" pitchFamily="34" charset="0"/>
                          <a:cs typeface="Arial" pitchFamily="34" charset="0"/>
                        </a:rPr>
                        <a:t>O</a:t>
                      </a:r>
                      <a:r>
                        <a:rPr sz="1400" b="0" u="sng" spc="-5"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1"/>
                  </a:ext>
                </a:extLst>
              </a:tr>
              <a:tr h="1175102">
                <a:tc>
                  <a:txBody>
                    <a:bodyPr/>
                    <a:lstStyle/>
                    <a:p>
                      <a:pPr marL="65405">
                        <a:lnSpc>
                          <a:spcPct val="100000"/>
                        </a:lnSpc>
                      </a:pPr>
                      <a:r>
                        <a:rPr sz="1400" b="0" u="sng" spc="-10" dirty="0">
                          <a:latin typeface="Arial" pitchFamily="34" charset="0"/>
                          <a:cs typeface="Arial" pitchFamily="34" charset="0"/>
                        </a:rPr>
                        <a:t>R</a:t>
                      </a:r>
                      <a:r>
                        <a:rPr sz="1400" b="0" u="sng" spc="-5" dirty="0">
                          <a:latin typeface="Arial" pitchFamily="34" charset="0"/>
                          <a:cs typeface="Arial" pitchFamily="34" charset="0"/>
                        </a:rPr>
                        <a:t>E</a:t>
                      </a:r>
                      <a:r>
                        <a:rPr sz="1400" b="0" u="sng" dirty="0">
                          <a:latin typeface="Arial" pitchFamily="34" charset="0"/>
                          <a:cs typeface="Arial" pitchFamily="34" charset="0"/>
                        </a:rPr>
                        <a:t>S</a:t>
                      </a:r>
                      <a:r>
                        <a:rPr sz="1400" b="0" u="sng" spc="-10" dirty="0">
                          <a:latin typeface="Arial" pitchFamily="34" charset="0"/>
                          <a:cs typeface="Arial" pitchFamily="34" charset="0"/>
                        </a:rPr>
                        <a:t>U</a:t>
                      </a:r>
                      <a:r>
                        <a:rPr sz="1400" b="0" u="sng" spc="-5" dirty="0">
                          <a:latin typeface="Arial" pitchFamily="34" charset="0"/>
                          <a:cs typeface="Arial" pitchFamily="34" charset="0"/>
                        </a:rPr>
                        <a:t>LT</a:t>
                      </a:r>
                      <a:r>
                        <a:rPr sz="1400" b="0" u="sng" dirty="0">
                          <a:latin typeface="Arial" pitchFamily="34" charset="0"/>
                          <a:cs typeface="Arial" pitchFamily="34" charset="0"/>
                        </a:rPr>
                        <a:t>S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NC</a:t>
                      </a:r>
                      <a:r>
                        <a:rPr sz="1400" b="0" u="sng" spc="-5" dirty="0">
                          <a:latin typeface="Arial" pitchFamily="34" charset="0"/>
                          <a:cs typeface="Arial" pitchFamily="34" charset="0"/>
                        </a:rPr>
                        <a:t>L</a:t>
                      </a:r>
                      <a:r>
                        <a:rPr sz="1400" b="0" u="sng" spc="-10" dirty="0">
                          <a:latin typeface="Arial" pitchFamily="34" charset="0"/>
                          <a:cs typeface="Arial" pitchFamily="34" charset="0"/>
                        </a:rPr>
                        <a:t>U</a:t>
                      </a:r>
                      <a:r>
                        <a:rPr sz="1400" b="0" u="sng" dirty="0">
                          <a:latin typeface="Arial" pitchFamily="34" charset="0"/>
                          <a:cs typeface="Arial" pitchFamily="34" charset="0"/>
                        </a:rPr>
                        <a:t>SI</a:t>
                      </a:r>
                      <a:r>
                        <a:rPr sz="1400" b="0" u="sng" spc="-10" dirty="0">
                          <a:latin typeface="Arial" pitchFamily="34" charset="0"/>
                          <a:cs typeface="Arial" pitchFamily="34" charset="0"/>
                        </a:rPr>
                        <a:t>ON</a:t>
                      </a:r>
                      <a:r>
                        <a:rPr sz="1400" b="0" u="sng" dirty="0">
                          <a:latin typeface="Arial" pitchFamily="34" charset="0"/>
                          <a:cs typeface="Arial" pitchFamily="34" charset="0"/>
                        </a:rPr>
                        <a:t>S (S</a:t>
                      </a:r>
                      <a:r>
                        <a:rPr sz="1400" b="0" u="sng" spc="-10" dirty="0">
                          <a:latin typeface="Arial" pitchFamily="34" charset="0"/>
                          <a:cs typeface="Arial" pitchFamily="34" charset="0"/>
                        </a:rPr>
                        <a:t>TUD</a:t>
                      </a:r>
                      <a:r>
                        <a:rPr sz="1400" b="0" u="sng" spc="5" dirty="0">
                          <a:latin typeface="Arial" pitchFamily="34" charset="0"/>
                          <a:cs typeface="Arial" pitchFamily="34" charset="0"/>
                        </a:rPr>
                        <a:t>Y</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1122962">
                <a:tc>
                  <a:txBody>
                    <a:bodyPr/>
                    <a:lstStyle/>
                    <a:p>
                      <a:pPr marL="65405">
                        <a:lnSpc>
                          <a:spcPct val="100000"/>
                        </a:lnSpc>
                      </a:pPr>
                      <a:r>
                        <a:rPr sz="1400" b="0" u="sng" dirty="0">
                          <a:latin typeface="Arial" pitchFamily="34" charset="0"/>
                          <a:cs typeface="Arial" pitchFamily="34" charset="0"/>
                        </a:rPr>
                        <a:t>FOL</a:t>
                      </a:r>
                      <a:r>
                        <a:rPr sz="1400" b="0" u="sng" spc="-10" dirty="0">
                          <a:latin typeface="Arial" pitchFamily="34" charset="0"/>
                          <a:cs typeface="Arial" pitchFamily="34" charset="0"/>
                        </a:rPr>
                        <a:t>L</a:t>
                      </a:r>
                      <a:r>
                        <a:rPr sz="1400" b="0" u="sng" dirty="0">
                          <a:latin typeface="Arial" pitchFamily="34" charset="0"/>
                          <a:cs typeface="Arial" pitchFamily="34" charset="0"/>
                        </a:rPr>
                        <a:t>O</a:t>
                      </a:r>
                      <a:r>
                        <a:rPr sz="1400" b="0" u="sng" spc="-10" dirty="0">
                          <a:latin typeface="Arial" pitchFamily="34" charset="0"/>
                          <a:cs typeface="Arial" pitchFamily="34" charset="0"/>
                        </a:rPr>
                        <a:t>W</a:t>
                      </a:r>
                      <a:r>
                        <a:rPr sz="1400" b="0" u="sng" dirty="0">
                          <a:latin typeface="Arial" pitchFamily="34" charset="0"/>
                          <a:cs typeface="Arial" pitchFamily="34" charset="0"/>
                        </a:rPr>
                        <a:t>-</a:t>
                      </a:r>
                      <a:r>
                        <a:rPr sz="1400" b="0" u="sng" spc="-20" dirty="0">
                          <a:latin typeface="Arial" pitchFamily="34" charset="0"/>
                          <a:cs typeface="Arial" pitchFamily="34" charset="0"/>
                        </a:rPr>
                        <a:t>U</a:t>
                      </a:r>
                      <a:r>
                        <a:rPr sz="1400" b="0" u="sng" spc="5" dirty="0">
                          <a:latin typeface="Arial" pitchFamily="34" charset="0"/>
                          <a:cs typeface="Arial" pitchFamily="34" charset="0"/>
                        </a:rPr>
                        <a:t>P</a:t>
                      </a:r>
                      <a:r>
                        <a:rPr sz="1400" b="0" u="sng" dirty="0">
                          <a:latin typeface="Arial" pitchFamily="34" charset="0"/>
                          <a:cs typeface="Arial" pitchFamily="34" charset="0"/>
                        </a:rPr>
                        <a:t>/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spc="-10" dirty="0">
                          <a:latin typeface="Arial" pitchFamily="34" charset="0"/>
                          <a:cs typeface="Arial" pitchFamily="34" charset="0"/>
                        </a:rPr>
                        <a:t>I</a:t>
                      </a:r>
                      <a:r>
                        <a:rPr sz="1400" b="0" u="sng" dirty="0">
                          <a:latin typeface="Arial" pitchFamily="34" charset="0"/>
                          <a:cs typeface="Arial" pitchFamily="34" charset="0"/>
                        </a:rPr>
                        <a:t>O</a:t>
                      </a:r>
                      <a:r>
                        <a:rPr sz="1400" b="0" u="sng" spc="-20" dirty="0">
                          <a:latin typeface="Arial" pitchFamily="34" charset="0"/>
                          <a:cs typeface="Arial" pitchFamily="34" charset="0"/>
                        </a:rPr>
                        <a:t>N</a:t>
                      </a:r>
                      <a:r>
                        <a:rPr sz="1400" b="0" u="sng" dirty="0">
                          <a:latin typeface="Arial" pitchFamily="34" charset="0"/>
                          <a:cs typeface="Arial" pitchFamily="34" charset="0"/>
                        </a:rPr>
                        <a:t>S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3"/>
                  </a:ext>
                </a:extLst>
              </a:tr>
            </a:tbl>
          </a:graphicData>
        </a:graphic>
      </p:graphicFrame>
      <p:sp>
        <p:nvSpPr>
          <p:cNvPr id="9" name="Rectangle 8">
            <a:extLst>
              <a:ext uri="{FF2B5EF4-FFF2-40B4-BE49-F238E27FC236}">
                <a16:creationId xmlns:a16="http://schemas.microsoft.com/office/drawing/2014/main" id="{89CC3764-F09B-4E74-91C1-5166A4C56F45}"/>
              </a:ext>
            </a:extLst>
          </p:cNvPr>
          <p:cNvSpPr/>
          <p:nvPr/>
        </p:nvSpPr>
        <p:spPr bwMode="auto">
          <a:xfrm>
            <a:off x="310019" y="2575718"/>
            <a:ext cx="4343400" cy="1843881"/>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30290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609600" y="1341438"/>
            <a:ext cx="7239000" cy="4754562"/>
          </a:xfrm>
        </p:spPr>
        <p:txBody>
          <a:bodyPr/>
          <a:lstStyle/>
          <a:p>
            <a:pPr>
              <a:spcAft>
                <a:spcPts val="0"/>
              </a:spcAft>
              <a:buSzPct val="100000"/>
            </a:pPr>
            <a:r>
              <a:rPr lang="en-US" dirty="0"/>
              <a:t>What’s in scope? What’s out of scope?</a:t>
            </a:r>
          </a:p>
          <a:p>
            <a:pPr lvl="1"/>
            <a:r>
              <a:rPr lang="en-US" sz="2400" dirty="0"/>
              <a:t>Pediatric vs. Adult</a:t>
            </a:r>
          </a:p>
          <a:p>
            <a:pPr lvl="1"/>
            <a:r>
              <a:rPr lang="en-US" sz="2400" dirty="0"/>
              <a:t>Inpatient vs. Outpatient</a:t>
            </a:r>
          </a:p>
          <a:p>
            <a:pPr lvl="1"/>
            <a:r>
              <a:rPr lang="en-US" sz="2400" dirty="0"/>
              <a:t>One campus, multiple campuses</a:t>
            </a:r>
          </a:p>
          <a:p>
            <a:pPr lvl="1">
              <a:spcAft>
                <a:spcPts val="1200"/>
              </a:spcAft>
            </a:pPr>
            <a:r>
              <a:rPr lang="en-US" sz="2400" dirty="0"/>
              <a:t>Process start </a:t>
            </a:r>
            <a:r>
              <a:rPr lang="en-US" sz="2400" dirty="0">
                <a:sym typeface="Wingdings" pitchFamily="2" charset="2"/>
              </a:rPr>
              <a:t> finish</a:t>
            </a:r>
          </a:p>
          <a:p>
            <a:pPr>
              <a:spcAft>
                <a:spcPts val="0"/>
              </a:spcAft>
            </a:pPr>
            <a:r>
              <a:rPr lang="en-US" dirty="0">
                <a:sym typeface="Wingdings" pitchFamily="2" charset="2"/>
              </a:rPr>
              <a:t>Example: </a:t>
            </a:r>
          </a:p>
          <a:p>
            <a:pPr lvl="1">
              <a:spcAft>
                <a:spcPts val="1200"/>
              </a:spcAft>
            </a:pPr>
            <a:r>
              <a:rPr lang="en-US" sz="2400" dirty="0"/>
              <a:t>SCOPE (IN/OUT):</a:t>
            </a:r>
          </a:p>
          <a:p>
            <a:pPr marL="1152526" lvl="4">
              <a:spcBef>
                <a:spcPts val="0"/>
              </a:spcBef>
            </a:pPr>
            <a:r>
              <a:rPr lang="en-US" sz="2400" dirty="0">
                <a:sym typeface="Wingdings" pitchFamily="2" charset="2"/>
              </a:rPr>
              <a:t>In: Boston campus, Department of Urology</a:t>
            </a:r>
          </a:p>
          <a:p>
            <a:pPr marL="1152526" lvl="4">
              <a:spcBef>
                <a:spcPts val="0"/>
              </a:spcBef>
            </a:pPr>
            <a:r>
              <a:rPr lang="en-US" sz="2400" dirty="0">
                <a:sym typeface="Wingdings" pitchFamily="2" charset="2"/>
              </a:rPr>
              <a:t>Out: Inpatient floor</a:t>
            </a:r>
          </a:p>
          <a:p>
            <a:pPr marL="1152526" lvl="4">
              <a:spcBef>
                <a:spcPts val="0"/>
              </a:spcBef>
            </a:pPr>
            <a:r>
              <a:rPr lang="en-US" sz="2400" dirty="0">
                <a:sym typeface="Wingdings" pitchFamily="2" charset="2"/>
              </a:rPr>
              <a:t>Start: Patient seen</a:t>
            </a:r>
          </a:p>
          <a:p>
            <a:pPr marL="1152526" lvl="4">
              <a:spcBef>
                <a:spcPts val="0"/>
              </a:spcBef>
            </a:pPr>
            <a:r>
              <a:rPr lang="en-US" sz="2400" dirty="0">
                <a:sym typeface="Wingdings" pitchFamily="2" charset="2"/>
              </a:rPr>
              <a:t>End: Treatment complete</a:t>
            </a:r>
          </a:p>
          <a:p>
            <a:endParaRPr lang="en-US" dirty="0"/>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102</a:t>
            </a:fld>
            <a:endParaRPr lang="en-US" altLang="en-US"/>
          </a:p>
        </p:txBody>
      </p:sp>
    </p:spTree>
    <p:extLst>
      <p:ext uri="{BB962C8B-B14F-4D97-AF65-F5344CB8AC3E}">
        <p14:creationId xmlns:p14="http://schemas.microsoft.com/office/powerpoint/2010/main" val="274623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Background/Current Conditions</a:t>
            </a:r>
          </a:p>
        </p:txBody>
      </p:sp>
      <p:sp>
        <p:nvSpPr>
          <p:cNvPr id="3" name="Content Placeholder 2"/>
          <p:cNvSpPr>
            <a:spLocks noGrp="1"/>
          </p:cNvSpPr>
          <p:nvPr>
            <p:ph idx="1"/>
          </p:nvPr>
        </p:nvSpPr>
        <p:spPr>
          <a:xfrm>
            <a:off x="609600" y="1341438"/>
            <a:ext cx="7924800" cy="4373562"/>
          </a:xfrm>
        </p:spPr>
        <p:txBody>
          <a:bodyPr/>
          <a:lstStyle/>
          <a:p>
            <a:pPr>
              <a:buSzPct val="100000"/>
            </a:pPr>
            <a:r>
              <a:rPr lang="en-US" dirty="0"/>
              <a:t>Describe what is actually happening</a:t>
            </a:r>
          </a:p>
          <a:p>
            <a:pPr>
              <a:buSzPct val="100000"/>
            </a:pPr>
            <a:r>
              <a:rPr lang="en-US" dirty="0"/>
              <a:t>Identify and quantify waste &amp; value</a:t>
            </a:r>
          </a:p>
          <a:p>
            <a:pPr>
              <a:spcAft>
                <a:spcPts val="0"/>
              </a:spcAft>
              <a:buSzPct val="100000"/>
            </a:pPr>
            <a:r>
              <a:rPr lang="en-US" dirty="0"/>
              <a:t>Not just “what”, but</a:t>
            </a:r>
          </a:p>
          <a:p>
            <a:pPr lvl="1">
              <a:tabLst>
                <a:tab pos="2855913" algn="l"/>
              </a:tabLst>
            </a:pPr>
            <a:r>
              <a:rPr lang="en-US" sz="2200" b="1" dirty="0"/>
              <a:t>How much/How often	</a:t>
            </a:r>
            <a:r>
              <a:rPr lang="en-US" sz="2200" dirty="0"/>
              <a:t>(Is it a trend or one time event?)</a:t>
            </a:r>
          </a:p>
          <a:p>
            <a:pPr lvl="1">
              <a:tabLst>
                <a:tab pos="2855913" algn="l"/>
              </a:tabLst>
            </a:pPr>
            <a:r>
              <a:rPr lang="en-US" sz="2200" b="1" dirty="0"/>
              <a:t>Where</a:t>
            </a:r>
            <a:r>
              <a:rPr lang="en-US" sz="2200" dirty="0"/>
              <a:t> (ex: University, Memorial, 4</a:t>
            </a:r>
            <a:r>
              <a:rPr lang="en-US" sz="2200" baseline="30000" dirty="0"/>
              <a:t>th</a:t>
            </a:r>
            <a:r>
              <a:rPr lang="en-US" sz="2200" dirty="0"/>
              <a:t> floor, NICU, etc.)</a:t>
            </a:r>
          </a:p>
          <a:p>
            <a:pPr lvl="1">
              <a:tabLst>
                <a:tab pos="2855913" algn="l"/>
              </a:tabLst>
            </a:pPr>
            <a:r>
              <a:rPr lang="en-US" sz="2200" b="1" dirty="0"/>
              <a:t>When </a:t>
            </a:r>
            <a:r>
              <a:rPr lang="en-US" sz="2200" dirty="0"/>
              <a:t>(ex: all the time, certain days of the week or time of day)</a:t>
            </a:r>
          </a:p>
          <a:p>
            <a:pPr lvl="1">
              <a:tabLst>
                <a:tab pos="2855913" algn="l"/>
              </a:tabLst>
            </a:pPr>
            <a:r>
              <a:rPr lang="en-US" sz="2200" b="1" dirty="0"/>
              <a:t>Who</a:t>
            </a:r>
            <a:r>
              <a:rPr lang="en-US" sz="2200" dirty="0"/>
              <a:t>  (Who is involved or impacted)</a:t>
            </a:r>
          </a:p>
          <a:p>
            <a:pPr lvl="1">
              <a:tabLst>
                <a:tab pos="2855913" algn="l"/>
              </a:tabLst>
            </a:pPr>
            <a:r>
              <a:rPr lang="en-US" sz="2200" b="1" dirty="0"/>
              <a:t>Which</a:t>
            </a:r>
            <a:r>
              <a:rPr lang="en-US" sz="2200" dirty="0"/>
              <a:t> (ex: certain equipment, supplies, medications)</a:t>
            </a:r>
          </a:p>
          <a:p>
            <a:pPr lvl="1">
              <a:tabLst>
                <a:tab pos="2855913" algn="l"/>
              </a:tabLst>
            </a:pPr>
            <a:r>
              <a:rPr lang="en-US" sz="2200" b="1" dirty="0"/>
              <a:t>How</a:t>
            </a:r>
            <a:r>
              <a:rPr lang="en-US" sz="2200" dirty="0"/>
              <a:t> (how does the process work?)</a:t>
            </a:r>
          </a:p>
          <a:p>
            <a:pPr lvl="1"/>
            <a:r>
              <a:rPr lang="en-US" sz="2200" dirty="0"/>
              <a:t>Consider safety, quality, compliance, existing policies, regulations, and laws</a:t>
            </a:r>
          </a:p>
          <a:p>
            <a:endParaRPr lang="en-US" dirty="0"/>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103</a:t>
            </a:fld>
            <a:endParaRPr lang="en-US" altLang="en-US"/>
          </a:p>
        </p:txBody>
      </p:sp>
    </p:spTree>
    <p:extLst>
      <p:ext uri="{BB962C8B-B14F-4D97-AF65-F5344CB8AC3E}">
        <p14:creationId xmlns:p14="http://schemas.microsoft.com/office/powerpoint/2010/main" val="86620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72F78-3DE8-4E6F-BA45-D141462FF68B}"/>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C9557F23-3291-4AC4-AD5C-5B68A5810F6A}"/>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D050E586-6D61-4CED-AA7F-DBE1AFA73927}"/>
              </a:ext>
            </a:extLst>
          </p:cNvPr>
          <p:cNvSpPr>
            <a:spLocks noGrp="1"/>
          </p:cNvSpPr>
          <p:nvPr>
            <p:ph type="sldNum" sz="quarter" idx="12"/>
          </p:nvPr>
        </p:nvSpPr>
        <p:spPr/>
        <p:txBody>
          <a:bodyPr/>
          <a:lstStyle/>
          <a:p>
            <a:fld id="{909ED1F4-8724-4CB0-854F-41CA9E1557CC}" type="slidenum">
              <a:rPr lang="en-US" altLang="en-US" smtClean="0"/>
              <a:pPr/>
              <a:t>104</a:t>
            </a:fld>
            <a:endParaRPr lang="en-US" altLang="en-US"/>
          </a:p>
        </p:txBody>
      </p:sp>
      <p:pic>
        <p:nvPicPr>
          <p:cNvPr id="6" name="Picture 5">
            <a:extLst>
              <a:ext uri="{FF2B5EF4-FFF2-40B4-BE49-F238E27FC236}">
                <a16:creationId xmlns:a16="http://schemas.microsoft.com/office/drawing/2014/main" id="{52738333-083C-4517-84D7-460BA6463D37}"/>
              </a:ext>
            </a:extLst>
          </p:cNvPr>
          <p:cNvPicPr>
            <a:picLocks noChangeAspect="1"/>
          </p:cNvPicPr>
          <p:nvPr/>
        </p:nvPicPr>
        <p:blipFill>
          <a:blip r:embed="rId2"/>
          <a:stretch>
            <a:fillRect/>
          </a:stretch>
        </p:blipFill>
        <p:spPr>
          <a:xfrm>
            <a:off x="0" y="304800"/>
            <a:ext cx="9144000" cy="5924206"/>
          </a:xfrm>
          <a:prstGeom prst="rect">
            <a:avLst/>
          </a:prstGeom>
        </p:spPr>
      </p:pic>
      <p:sp>
        <p:nvSpPr>
          <p:cNvPr id="7" name="TextBox 6">
            <a:extLst>
              <a:ext uri="{FF2B5EF4-FFF2-40B4-BE49-F238E27FC236}">
                <a16:creationId xmlns:a16="http://schemas.microsoft.com/office/drawing/2014/main" id="{8094535A-7FA5-4FE0-8104-57AF6492D0BB}"/>
              </a:ext>
            </a:extLst>
          </p:cNvPr>
          <p:cNvSpPr txBox="1"/>
          <p:nvPr/>
        </p:nvSpPr>
        <p:spPr>
          <a:xfrm>
            <a:off x="5905500" y="696754"/>
            <a:ext cx="2819400" cy="3539430"/>
          </a:xfrm>
          <a:prstGeom prst="rect">
            <a:avLst/>
          </a:prstGeom>
          <a:noFill/>
        </p:spPr>
        <p:txBody>
          <a:bodyPr wrap="square" rtlCol="0">
            <a:spAutoFit/>
          </a:bodyPr>
          <a:lstStyle/>
          <a:p>
            <a:pPr algn="ctr"/>
            <a:r>
              <a:rPr lang="en-US" sz="3200" b="1" dirty="0"/>
              <a:t>Defining metrics and gathering data is essential to defining the current state!</a:t>
            </a:r>
          </a:p>
        </p:txBody>
      </p:sp>
    </p:spTree>
    <p:extLst>
      <p:ext uri="{BB962C8B-B14F-4D97-AF65-F5344CB8AC3E}">
        <p14:creationId xmlns:p14="http://schemas.microsoft.com/office/powerpoint/2010/main" val="401012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vs. Metrics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105</a:t>
            </a:fld>
            <a:endParaRPr lang="en-US" altLang="en-US"/>
          </a:p>
        </p:txBody>
      </p:sp>
      <p:grpSp>
        <p:nvGrpSpPr>
          <p:cNvPr id="6" name="Group 5"/>
          <p:cNvGrpSpPr>
            <a:grpSpLocks/>
          </p:cNvGrpSpPr>
          <p:nvPr/>
        </p:nvGrpSpPr>
        <p:grpSpPr bwMode="auto">
          <a:xfrm>
            <a:off x="684673" y="1166018"/>
            <a:ext cx="7674934" cy="5006181"/>
            <a:chOff x="838975" y="-168479"/>
            <a:chExt cx="6139947" cy="3452540"/>
          </a:xfrm>
        </p:grpSpPr>
        <p:sp>
          <p:nvSpPr>
            <p:cNvPr id="7" name="Rectangle 6"/>
            <p:cNvSpPr/>
            <p:nvPr/>
          </p:nvSpPr>
          <p:spPr>
            <a:xfrm>
              <a:off x="838975" y="-168479"/>
              <a:ext cx="2987040" cy="3452540"/>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tIns="0" bIns="0"/>
            <a:lstStyle/>
            <a:p>
              <a:pPr marL="0" marR="0" lvl="0" indent="0" algn="ctr" defTabSz="914400" eaLnBrk="1" fontAlgn="auto" latinLnBrk="0" hangingPunct="1">
                <a:spcBef>
                  <a:spcPts val="600"/>
                </a:spcBef>
                <a:spcAft>
                  <a:spcPts val="600"/>
                </a:spcAft>
                <a:buClrTx/>
                <a:buSzTx/>
                <a:buFontTx/>
                <a:buNone/>
                <a:tabLst/>
                <a:defRPr/>
              </a:pPr>
              <a:r>
                <a:rPr kumimoji="0" lang="en-US" sz="2000" b="1" i="0" strike="noStrike" kern="0" cap="none" spc="0" normalizeH="0" baseline="0" noProof="0" dirty="0">
                  <a:ln>
                    <a:noFill/>
                  </a:ln>
                  <a:solidFill>
                    <a:srgbClr val="0070C0"/>
                  </a:solidFill>
                  <a:effectLst/>
                  <a:uLnTx/>
                  <a:uFillTx/>
                  <a:latin typeface="Arial" pitchFamily="34" charset="0"/>
                  <a:cs typeface="Arial" pitchFamily="34" charset="0"/>
                </a:rPr>
                <a:t>Data</a:t>
              </a:r>
              <a:endParaRPr lang="en-US" sz="2000" b="1" kern="0" dirty="0">
                <a:solidFill>
                  <a:srgbClr val="000000"/>
                </a:solidFill>
                <a:latin typeface="Arial" pitchFamily="34" charset="0"/>
                <a:cs typeface="Arial" pitchFamily="34" charset="0"/>
              </a:endParaRPr>
            </a:p>
            <a:p>
              <a:pPr>
                <a:spcBef>
                  <a:spcPts val="600"/>
                </a:spcBef>
                <a:spcAft>
                  <a:spcPts val="600"/>
                </a:spcAft>
                <a:defRPr/>
              </a:pPr>
              <a:r>
                <a:rPr lang="en-US" sz="2000" dirty="0">
                  <a:latin typeface="Arial" pitchFamily="34" charset="0"/>
                  <a:cs typeface="Arial" pitchFamily="34" charset="0"/>
                </a:rPr>
                <a:t>is a</a:t>
              </a:r>
              <a:r>
                <a:rPr lang="en-US" sz="2000" b="1" dirty="0">
                  <a:latin typeface="Arial" pitchFamily="34" charset="0"/>
                  <a:cs typeface="Arial" pitchFamily="34" charset="0"/>
                </a:rPr>
                <a:t> </a:t>
              </a:r>
              <a:r>
                <a:rPr lang="en-US" sz="2000" dirty="0">
                  <a:latin typeface="Arial" pitchFamily="34" charset="0"/>
                  <a:cs typeface="Arial" pitchFamily="34" charset="0"/>
                </a:rPr>
                <a:t>collection of facts, such as values or measurements</a:t>
              </a:r>
              <a:endParaRPr kumimoji="0" lang="en-US" sz="2000" b="1" i="0" u="none" strike="noStrike" kern="0" cap="none" spc="0" normalizeH="0" baseline="0" noProof="0" dirty="0">
                <a:ln>
                  <a:noFill/>
                </a:ln>
                <a:solidFill>
                  <a:srgbClr val="000000"/>
                </a:solidFill>
                <a:effectLst/>
                <a:uLnTx/>
                <a:uFillTx/>
                <a:latin typeface="Arial" pitchFamily="34" charset="0"/>
                <a:cs typeface="Arial" pitchFamily="34" charset="0"/>
              </a:endParaRPr>
            </a:p>
            <a:p>
              <a:pPr marL="342900" marR="0" lvl="0" indent="-342900" defTabSz="914400" eaLnBrk="1" fontAlgn="auto" latinLnBrk="0" hangingPunct="1">
                <a:spcBef>
                  <a:spcPts val="600"/>
                </a:spcBef>
                <a:spcAft>
                  <a:spcPts val="600"/>
                </a:spcAft>
                <a:buClrTx/>
                <a:buSzTx/>
                <a:buFont typeface="Arial" panose="020B0604020202020204" pitchFamily="34" charset="0"/>
                <a:buChar char="•"/>
                <a:tabLst/>
                <a:defRPr/>
              </a:pPr>
              <a:r>
                <a:rPr lang="en-US" sz="2000" dirty="0">
                  <a:solidFill>
                    <a:schemeClr val="tx1"/>
                  </a:solidFill>
                </a:rPr>
                <a:t>Individual measurements</a:t>
              </a:r>
            </a:p>
            <a:p>
              <a:pPr marL="342900" indent="-342900">
                <a:spcBef>
                  <a:spcPts val="600"/>
                </a:spcBef>
                <a:spcAft>
                  <a:spcPts val="600"/>
                </a:spcAft>
                <a:buFont typeface="Arial" panose="020B0604020202020204" pitchFamily="34" charset="0"/>
                <a:buChar char="•"/>
                <a:defRPr/>
              </a:pPr>
              <a:r>
                <a:rPr lang="en-US" sz="2000" dirty="0">
                  <a:latin typeface="Arial" pitchFamily="34" charset="0"/>
                  <a:cs typeface="Arial" pitchFamily="34" charset="0"/>
                </a:rPr>
                <a:t>Data can be numbers, words, measurements, observations, or descriptions</a:t>
              </a:r>
            </a:p>
            <a:p>
              <a:pPr marL="174625" indent="-174625">
                <a:spcAft>
                  <a:spcPts val="600"/>
                </a:spcAft>
                <a:defRPr/>
              </a:pPr>
              <a:endParaRPr kumimoji="0" lang="en-US" sz="1200" b="0" i="0" u="none" strike="noStrike" kern="0" cap="none" spc="0" normalizeH="0" baseline="0" noProof="0" dirty="0">
                <a:ln>
                  <a:noFill/>
                </a:ln>
                <a:solidFill>
                  <a:srgbClr val="000000"/>
                </a:solidFill>
                <a:effectLst/>
                <a:uLnTx/>
                <a:uFillTx/>
                <a:latin typeface="Arial" pitchFamily="34" charset="0"/>
                <a:cs typeface="Arial" pitchFamily="34" charset="0"/>
              </a:endParaRPr>
            </a:p>
            <a:p>
              <a:pPr marL="174625" marR="0" lvl="0" indent="-174625" defTabSz="914400" eaLnBrk="1" fontAlgn="auto" latinLnBrk="0" hangingPunct="1">
                <a:spcAft>
                  <a:spcPts val="600"/>
                </a:spcAft>
                <a:buClrTx/>
                <a:buSzTx/>
                <a:tabLst/>
                <a:defRPr/>
              </a:pPr>
              <a:r>
                <a:rPr kumimoji="0" lang="en-US" sz="1600" b="1" i="0" u="none" strike="noStrike" kern="0" cap="none" spc="0" normalizeH="0" baseline="0" noProof="0" dirty="0">
                  <a:ln>
                    <a:noFill/>
                  </a:ln>
                  <a:solidFill>
                    <a:srgbClr val="000000"/>
                  </a:solidFill>
                  <a:effectLst/>
                  <a:uLnTx/>
                  <a:uFillTx/>
                  <a:latin typeface="Arial" pitchFamily="34" charset="0"/>
                  <a:cs typeface="Arial" pitchFamily="34" charset="0"/>
                </a:rPr>
                <a:t>Example</a:t>
              </a:r>
            </a:p>
            <a:p>
              <a:pPr marL="0" lvl="1">
                <a:spcAft>
                  <a:spcPts val="600"/>
                </a:spcAft>
                <a:defRPr/>
              </a:pPr>
              <a:r>
                <a:rPr kumimoji="0" lang="en-US" sz="1600" b="0" i="0" u="none" strike="noStrike" kern="0" cap="none" spc="0" normalizeH="0" baseline="0" noProof="0" dirty="0">
                  <a:ln>
                    <a:noFill/>
                  </a:ln>
                  <a:solidFill>
                    <a:srgbClr val="000000"/>
                  </a:solidFill>
                  <a:effectLst/>
                  <a:uLnTx/>
                  <a:uFillTx/>
                  <a:latin typeface="Arial" pitchFamily="34" charset="0"/>
                  <a:cs typeface="Arial" pitchFamily="34" charset="0"/>
                </a:rPr>
                <a:t>Time stamps of patient encounters </a:t>
              </a:r>
              <a:endParaRPr kumimoji="0" lang="en-US" sz="1600" b="0" i="0" u="none" strike="noStrike" kern="0" cap="none" spc="0" normalizeH="0" noProof="0" dirty="0">
                <a:ln>
                  <a:noFill/>
                </a:ln>
                <a:solidFill>
                  <a:srgbClr val="000000"/>
                </a:solidFill>
                <a:effectLst/>
                <a:uLnTx/>
                <a:uFillTx/>
                <a:latin typeface="Arial" pitchFamily="34" charset="0"/>
                <a:cs typeface="Arial" pitchFamily="34" charset="0"/>
              </a:endParaRPr>
            </a:p>
            <a:p>
              <a:pPr marL="233363" indent="-233363">
                <a:spcAft>
                  <a:spcPts val="600"/>
                </a:spcAft>
                <a:buFont typeface="Courier New" pitchFamily="49" charset="0"/>
                <a:buChar char="o"/>
                <a:defRPr/>
              </a:pPr>
              <a:r>
                <a:rPr kumimoji="0" lang="en-US" sz="1600" b="0" i="0" u="none" strike="noStrike" kern="0" cap="none" spc="0" normalizeH="0" baseline="0" noProof="0" dirty="0">
                  <a:ln>
                    <a:noFill/>
                  </a:ln>
                  <a:solidFill>
                    <a:srgbClr val="000000"/>
                  </a:solidFill>
                  <a:effectLst/>
                  <a:uLnTx/>
                  <a:uFillTx/>
                  <a:latin typeface="Arial" pitchFamily="34" charset="0"/>
                  <a:cs typeface="Arial" pitchFamily="34" charset="0"/>
                </a:rPr>
                <a:t>ED registration</a:t>
              </a:r>
              <a:r>
                <a:rPr kumimoji="0" lang="en-US" sz="1600" b="0" i="0" u="none" strike="noStrike" kern="0" cap="none" spc="0" normalizeH="0" noProof="0" dirty="0">
                  <a:ln>
                    <a:noFill/>
                  </a:ln>
                  <a:solidFill>
                    <a:srgbClr val="000000"/>
                  </a:solidFill>
                  <a:effectLst/>
                  <a:uLnTx/>
                  <a:uFillTx/>
                  <a:latin typeface="Arial" pitchFamily="34" charset="0"/>
                  <a:cs typeface="Arial" pitchFamily="34" charset="0"/>
                </a:rPr>
                <a:t> time</a:t>
              </a:r>
              <a:endParaRPr lang="en-US" sz="1600" kern="0" dirty="0">
                <a:solidFill>
                  <a:srgbClr val="000000"/>
                </a:solidFill>
                <a:latin typeface="Arial" pitchFamily="34" charset="0"/>
                <a:cs typeface="Arial" pitchFamily="34" charset="0"/>
              </a:endParaRPr>
            </a:p>
            <a:p>
              <a:pPr marL="233363" indent="-233363">
                <a:spcAft>
                  <a:spcPts val="600"/>
                </a:spcAft>
                <a:buFont typeface="Courier New" pitchFamily="49" charset="0"/>
                <a:buChar char="o"/>
                <a:defRPr/>
              </a:pPr>
              <a:r>
                <a:rPr kumimoji="0" lang="en-US" sz="1600" b="0" i="0" u="none" strike="noStrike" kern="0" cap="none" spc="0" normalizeH="0" noProof="0" dirty="0">
                  <a:ln>
                    <a:noFill/>
                  </a:ln>
                  <a:solidFill>
                    <a:srgbClr val="000000"/>
                  </a:solidFill>
                  <a:effectLst/>
                  <a:uLnTx/>
                  <a:uFillTx/>
                  <a:latin typeface="Arial" pitchFamily="34" charset="0"/>
                  <a:cs typeface="Arial" pitchFamily="34" charset="0"/>
                </a:rPr>
                <a:t>D</a:t>
              </a:r>
              <a:r>
                <a:rPr kumimoji="0" lang="en-US" sz="1600" b="0" i="0" u="none" strike="noStrike" kern="0" cap="none" spc="0" normalizeH="0" baseline="0" noProof="0" dirty="0">
                  <a:ln>
                    <a:noFill/>
                  </a:ln>
                  <a:solidFill>
                    <a:srgbClr val="000000"/>
                  </a:solidFill>
                  <a:effectLst/>
                  <a:uLnTx/>
                  <a:uFillTx/>
                  <a:latin typeface="Arial" pitchFamily="34" charset="0"/>
                  <a:cs typeface="Arial" pitchFamily="34" charset="0"/>
                </a:rPr>
                <a:t>ecision to admit to inpatient time</a:t>
              </a:r>
              <a:endParaRPr lang="en-US" sz="1600" kern="0" dirty="0">
                <a:solidFill>
                  <a:srgbClr val="000000"/>
                </a:solidFill>
                <a:latin typeface="Arial" pitchFamily="34" charset="0"/>
                <a:cs typeface="Arial" pitchFamily="34" charset="0"/>
              </a:endParaRPr>
            </a:p>
            <a:p>
              <a:pPr marL="233363" indent="-233363">
                <a:spcAft>
                  <a:spcPts val="600"/>
                </a:spcAft>
                <a:buFont typeface="Courier New" pitchFamily="49" charset="0"/>
                <a:buChar char="o"/>
                <a:defRPr/>
              </a:pPr>
              <a:r>
                <a:rPr lang="en-US" sz="1600" kern="0" dirty="0">
                  <a:solidFill>
                    <a:srgbClr val="000000"/>
                  </a:solidFill>
                  <a:latin typeface="Arial" pitchFamily="34" charset="0"/>
                  <a:cs typeface="Arial" pitchFamily="34" charset="0"/>
                </a:rPr>
                <a:t>D</a:t>
              </a:r>
              <a:r>
                <a:rPr kumimoji="0" lang="en-US" sz="1600" b="0" i="0" u="none" strike="noStrike" kern="0" cap="none" spc="0" normalizeH="0" baseline="0" noProof="0" dirty="0" err="1">
                  <a:ln>
                    <a:noFill/>
                  </a:ln>
                  <a:solidFill>
                    <a:srgbClr val="000000"/>
                  </a:solidFill>
                  <a:effectLst/>
                  <a:uLnTx/>
                  <a:uFillTx/>
                  <a:latin typeface="Arial" pitchFamily="34" charset="0"/>
                  <a:cs typeface="Arial" pitchFamily="34" charset="0"/>
                </a:rPr>
                <a:t>ischarge</a:t>
              </a:r>
              <a:r>
                <a:rPr kumimoji="0" lang="en-US" sz="1600" b="0" i="0" u="none" strike="noStrike" kern="0" cap="none" spc="0" normalizeH="0" baseline="0" noProof="0" dirty="0">
                  <a:ln>
                    <a:noFill/>
                  </a:ln>
                  <a:solidFill>
                    <a:srgbClr val="000000"/>
                  </a:solidFill>
                  <a:effectLst/>
                  <a:uLnTx/>
                  <a:uFillTx/>
                  <a:latin typeface="Arial" pitchFamily="34" charset="0"/>
                  <a:cs typeface="Arial" pitchFamily="34" charset="0"/>
                </a:rPr>
                <a:t> time</a:t>
              </a:r>
            </a:p>
          </p:txBody>
        </p:sp>
        <p:sp>
          <p:nvSpPr>
            <p:cNvPr id="8" name="Rectangle 7"/>
            <p:cNvSpPr/>
            <p:nvPr/>
          </p:nvSpPr>
          <p:spPr>
            <a:xfrm>
              <a:off x="3991882" y="-168478"/>
              <a:ext cx="2987040" cy="3452539"/>
            </a:xfrm>
            <a:prstGeom prst="rect">
              <a:avLst/>
            </a:prstGeom>
            <a:ln>
              <a:solidFill>
                <a:srgbClr val="7030A0"/>
              </a:solidFill>
            </a:ln>
          </p:spPr>
          <p:style>
            <a:lnRef idx="2">
              <a:schemeClr val="dk1"/>
            </a:lnRef>
            <a:fillRef idx="1">
              <a:schemeClr val="lt1"/>
            </a:fillRef>
            <a:effectRef idx="0">
              <a:schemeClr val="dk1"/>
            </a:effectRef>
            <a:fontRef idx="minor">
              <a:schemeClr val="dk1"/>
            </a:fontRef>
          </p:style>
          <p:txBody>
            <a:bodyPr tIns="0" bIns="0"/>
            <a:lstStyle/>
            <a:p>
              <a:pPr marL="0" lvl="1" algn="ctr" defTabSz="457200">
                <a:spcBef>
                  <a:spcPts val="600"/>
                </a:spcBef>
                <a:spcAft>
                  <a:spcPts val="600"/>
                </a:spcAft>
                <a:buSzPct val="70000"/>
                <a:defRPr/>
              </a:pPr>
              <a:r>
                <a:rPr lang="en-US" sz="2000" b="1" dirty="0">
                  <a:solidFill>
                    <a:srgbClr val="7030A0"/>
                  </a:solidFill>
                  <a:latin typeface="Arial" pitchFamily="34" charset="0"/>
                  <a:cs typeface="Arial" pitchFamily="34" charset="0"/>
                </a:rPr>
                <a:t>Metrics</a:t>
              </a:r>
              <a:r>
                <a:rPr lang="en-US" sz="2000" dirty="0">
                  <a:solidFill>
                    <a:srgbClr val="7030A0"/>
                  </a:solidFill>
                  <a:latin typeface="Arial" pitchFamily="34" charset="0"/>
                  <a:cs typeface="Arial" pitchFamily="34" charset="0"/>
                </a:rPr>
                <a:t> </a:t>
              </a:r>
            </a:p>
            <a:p>
              <a:pPr marL="0" lvl="1" defTabSz="457200">
                <a:spcBef>
                  <a:spcPts val="600"/>
                </a:spcBef>
                <a:spcAft>
                  <a:spcPts val="600"/>
                </a:spcAft>
                <a:buSzPct val="70000"/>
                <a:defRPr/>
              </a:pPr>
              <a:r>
                <a:rPr lang="en-US" sz="2000" dirty="0">
                  <a:latin typeface="Arial" pitchFamily="34" charset="0"/>
                  <a:cs typeface="Arial" pitchFamily="34" charset="0"/>
                </a:rPr>
                <a:t>are used to determine where a process stands in relation to its goals and to evaluate the effects of a process change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000000"/>
                </a:solidFill>
                <a:effectLst/>
                <a:uLnTx/>
                <a:uFillTx/>
                <a:latin typeface="Arial"/>
                <a:ea typeface="+mn-ea"/>
                <a:cs typeface="+mn-cs"/>
              </a:endParaRPr>
            </a:p>
            <a:p>
              <a:pPr marL="233363" indent="-233363">
                <a:defRPr/>
              </a:pPr>
              <a:endParaRPr lang="en-US" sz="1600" b="1" kern="0" dirty="0">
                <a:solidFill>
                  <a:srgbClr val="000000"/>
                </a:solidFill>
                <a:latin typeface="Arial" pitchFamily="34" charset="0"/>
                <a:cs typeface="Arial" pitchFamily="34" charset="0"/>
              </a:endParaRPr>
            </a:p>
            <a:p>
              <a:pPr marL="233363" indent="-233363">
                <a:defRPr/>
              </a:pPr>
              <a:endParaRPr lang="en-US" sz="1200" b="1" kern="0" dirty="0">
                <a:solidFill>
                  <a:srgbClr val="000000"/>
                </a:solidFill>
                <a:latin typeface="Arial" pitchFamily="34" charset="0"/>
                <a:cs typeface="Arial" pitchFamily="34" charset="0"/>
              </a:endParaRPr>
            </a:p>
            <a:p>
              <a:pPr marL="233363" indent="-233363">
                <a:defRPr/>
              </a:pPr>
              <a:endParaRPr lang="en-US" b="1" kern="0" dirty="0">
                <a:solidFill>
                  <a:srgbClr val="000000"/>
                </a:solidFill>
                <a:latin typeface="Arial" pitchFamily="34" charset="0"/>
                <a:cs typeface="Arial" pitchFamily="34" charset="0"/>
              </a:endParaRPr>
            </a:p>
            <a:p>
              <a:pPr marL="233363" indent="-233363">
                <a:spcBef>
                  <a:spcPts val="600"/>
                </a:spcBef>
                <a:defRPr/>
              </a:pPr>
              <a:r>
                <a:rPr lang="en-US" sz="1600" b="1" kern="0" dirty="0">
                  <a:solidFill>
                    <a:srgbClr val="000000"/>
                  </a:solidFill>
                  <a:latin typeface="Arial" pitchFamily="34" charset="0"/>
                  <a:cs typeface="Arial" pitchFamily="34" charset="0"/>
                </a:rPr>
                <a:t>Example</a:t>
              </a:r>
            </a:p>
            <a:p>
              <a:pPr marR="0" lvl="0" defTabSz="914400" eaLnBrk="1" fontAlgn="auto" latinLnBrk="0" hangingPunct="1">
                <a:lnSpc>
                  <a:spcPct val="100000"/>
                </a:lnSpc>
                <a:spcBef>
                  <a:spcPts val="600"/>
                </a:spcBef>
                <a:buClrTx/>
                <a:buSzTx/>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Calculations from the individual measurements</a:t>
              </a:r>
            </a:p>
            <a:p>
              <a:pPr marL="233363" indent="-233363">
                <a:spcBef>
                  <a:spcPts val="600"/>
                </a:spcBef>
                <a:buFont typeface="Courier New" pitchFamily="49" charset="0"/>
                <a:buChar char="o"/>
                <a:defRPr/>
              </a:pPr>
              <a:r>
                <a:rPr kumimoji="0" lang="en-US" sz="1400" b="0" i="0" u="none" strike="noStrike" kern="0" cap="none" spc="0" normalizeH="0" baseline="0" noProof="0" dirty="0">
                  <a:ln>
                    <a:noFill/>
                  </a:ln>
                  <a:solidFill>
                    <a:srgbClr val="000000"/>
                  </a:solidFill>
                  <a:effectLst/>
                  <a:uLnTx/>
                  <a:uFillTx/>
                  <a:latin typeface="Arial"/>
                  <a:ea typeface="+mn-ea"/>
                  <a:cs typeface="+mn-cs"/>
                </a:rPr>
                <a:t>Number of ED Boarders</a:t>
              </a:r>
            </a:p>
            <a:p>
              <a:pPr marL="233363" indent="-233363">
                <a:spcBef>
                  <a:spcPts val="600"/>
                </a:spcBef>
                <a:buFont typeface="Courier New" pitchFamily="49" charset="0"/>
                <a:buChar char="o"/>
                <a:defRPr/>
              </a:pPr>
              <a:r>
                <a:rPr kumimoji="0" lang="en-US" sz="1400" b="0" i="0" u="none" strike="noStrike" kern="0" cap="none" spc="0" normalizeH="0" baseline="0" noProof="0" dirty="0">
                  <a:ln>
                    <a:noFill/>
                  </a:ln>
                  <a:solidFill>
                    <a:srgbClr val="000000"/>
                  </a:solidFill>
                  <a:effectLst/>
                  <a:uLnTx/>
                  <a:uFillTx/>
                  <a:latin typeface="Arial"/>
                  <a:ea typeface="+mn-ea"/>
                  <a:cs typeface="+mn-cs"/>
                </a:rPr>
                <a:t>Median Length of stay</a:t>
              </a:r>
            </a:p>
            <a:p>
              <a:pPr marL="233363" indent="-233363">
                <a:spcBef>
                  <a:spcPts val="600"/>
                </a:spcBef>
                <a:buFont typeface="Courier New" pitchFamily="49" charset="0"/>
                <a:buChar char="o"/>
                <a:defRPr/>
              </a:pPr>
              <a:r>
                <a:rPr kumimoji="0" lang="en-US" sz="1400" b="0" i="0" u="none" strike="noStrike" kern="0" cap="none" spc="0" normalizeH="0" baseline="0" noProof="0" dirty="0">
                  <a:ln>
                    <a:noFill/>
                  </a:ln>
                  <a:solidFill>
                    <a:srgbClr val="000000"/>
                  </a:solidFill>
                  <a:effectLst/>
                  <a:uLnTx/>
                  <a:uFillTx/>
                  <a:latin typeface="Arial"/>
                  <a:ea typeface="+mn-ea"/>
                  <a:cs typeface="+mn-cs"/>
                </a:rPr>
                <a:t>Average DC time</a:t>
              </a:r>
            </a:p>
          </p:txBody>
        </p:sp>
      </p:grpSp>
    </p:spTree>
    <p:extLst>
      <p:ext uri="{BB962C8B-B14F-4D97-AF65-F5344CB8AC3E}">
        <p14:creationId xmlns:p14="http://schemas.microsoft.com/office/powerpoint/2010/main" val="145709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Tools for Current State</a:t>
            </a:r>
          </a:p>
        </p:txBody>
      </p:sp>
      <p:sp>
        <p:nvSpPr>
          <p:cNvPr id="3" name="Content Placeholder 2"/>
          <p:cNvSpPr>
            <a:spLocks noGrp="1"/>
          </p:cNvSpPr>
          <p:nvPr>
            <p:ph idx="1"/>
          </p:nvPr>
        </p:nvSpPr>
        <p:spPr>
          <a:xfrm>
            <a:off x="609600" y="1341438"/>
            <a:ext cx="7924800" cy="4373562"/>
          </a:xfrm>
        </p:spPr>
        <p:txBody>
          <a:bodyPr/>
          <a:lstStyle/>
          <a:p>
            <a:r>
              <a:rPr lang="en-US" dirty="0"/>
              <a:t>Later this semester, we will explore</a:t>
            </a:r>
          </a:p>
          <a:p>
            <a:pPr lvl="1"/>
            <a:r>
              <a:rPr lang="en-US" sz="2200" dirty="0"/>
              <a:t>Process Maps</a:t>
            </a:r>
          </a:p>
          <a:p>
            <a:pPr lvl="1"/>
            <a:r>
              <a:rPr lang="en-US" sz="2200" dirty="0"/>
              <a:t>Value Stream Maps</a:t>
            </a:r>
          </a:p>
          <a:p>
            <a:pPr lvl="1"/>
            <a:r>
              <a:rPr lang="en-US" sz="2200" dirty="0"/>
              <a:t>Pictures</a:t>
            </a:r>
          </a:p>
          <a:p>
            <a:pPr lvl="1"/>
            <a:r>
              <a:rPr lang="en-US" sz="2200" dirty="0"/>
              <a:t>Layouts</a:t>
            </a:r>
          </a:p>
          <a:p>
            <a:pPr lvl="1"/>
            <a:r>
              <a:rPr lang="en-US" sz="2200" dirty="0"/>
              <a:t>Spaghetti Diagrams</a:t>
            </a:r>
          </a:p>
          <a:p>
            <a:pPr lvl="1"/>
            <a:r>
              <a:rPr lang="en-US" sz="2200" dirty="0"/>
              <a:t>Data analysis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106</a:t>
            </a:fld>
            <a:endParaRPr lang="en-US" altLang="en-US"/>
          </a:p>
        </p:txBody>
      </p:sp>
    </p:spTree>
    <p:extLst>
      <p:ext uri="{BB962C8B-B14F-4D97-AF65-F5344CB8AC3E}">
        <p14:creationId xmlns:p14="http://schemas.microsoft.com/office/powerpoint/2010/main" val="423636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Example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107</a:t>
            </a:fld>
            <a:endParaRPr lang="en-US" altLang="en-US"/>
          </a:p>
        </p:txBody>
      </p:sp>
      <p:pic>
        <p:nvPicPr>
          <p:cNvPr id="6" name="Picture 5"/>
          <p:cNvPicPr>
            <a:picLocks noChangeAspect="1" noChangeArrowheads="1"/>
          </p:cNvPicPr>
          <p:nvPr/>
        </p:nvPicPr>
        <p:blipFill>
          <a:blip r:embed="rId2" cstate="print"/>
          <a:srcRect l="7813" t="20596" r="9375" b="4607"/>
          <a:stretch>
            <a:fillRect/>
          </a:stretch>
        </p:blipFill>
        <p:spPr bwMode="auto">
          <a:xfrm>
            <a:off x="457200" y="990600"/>
            <a:ext cx="8316759" cy="5257800"/>
          </a:xfrm>
          <a:prstGeom prst="rect">
            <a:avLst/>
          </a:prstGeom>
          <a:noFill/>
          <a:ln w="9525">
            <a:noFill/>
            <a:miter lim="800000"/>
            <a:headEnd/>
            <a:tailEnd/>
          </a:ln>
        </p:spPr>
      </p:pic>
    </p:spTree>
    <p:extLst>
      <p:ext uri="{BB962C8B-B14F-4D97-AF65-F5344CB8AC3E}">
        <p14:creationId xmlns:p14="http://schemas.microsoft.com/office/powerpoint/2010/main" val="281359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4: TAKT Time and Other Operational Statistics</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105482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873B4-3562-4E8C-9032-421F7852F7D6}"/>
              </a:ext>
            </a:extLst>
          </p:cNvPr>
          <p:cNvSpPr>
            <a:spLocks noGrp="1"/>
          </p:cNvSpPr>
          <p:nvPr>
            <p:ph type="title"/>
          </p:nvPr>
        </p:nvSpPr>
        <p:spPr/>
        <p:txBody>
          <a:bodyPr/>
          <a:lstStyle/>
          <a:p>
            <a:r>
              <a:rPr lang="en-US" dirty="0"/>
              <a:t>TAKT Time</a:t>
            </a:r>
          </a:p>
        </p:txBody>
      </p:sp>
      <p:sp>
        <p:nvSpPr>
          <p:cNvPr id="3" name="Content Placeholder 2">
            <a:extLst>
              <a:ext uri="{FF2B5EF4-FFF2-40B4-BE49-F238E27FC236}">
                <a16:creationId xmlns:a16="http://schemas.microsoft.com/office/drawing/2014/main" id="{60DD05FD-5B53-483D-B79F-110B0989CB2A}"/>
              </a:ext>
            </a:extLst>
          </p:cNvPr>
          <p:cNvSpPr>
            <a:spLocks noGrp="1"/>
          </p:cNvSpPr>
          <p:nvPr>
            <p:ph idx="1"/>
          </p:nvPr>
        </p:nvSpPr>
        <p:spPr>
          <a:xfrm>
            <a:off x="609600" y="1341438"/>
            <a:ext cx="7924800" cy="4373562"/>
          </a:xfrm>
        </p:spPr>
        <p:txBody>
          <a:bodyPr/>
          <a:lstStyle/>
          <a:p>
            <a:r>
              <a:rPr lang="en-US" dirty="0"/>
              <a:t>The pace at which the work needs to be done in order to meet demand </a:t>
            </a:r>
          </a:p>
        </p:txBody>
      </p:sp>
      <p:sp>
        <p:nvSpPr>
          <p:cNvPr id="4" name="Footer Placeholder 3">
            <a:extLst>
              <a:ext uri="{FF2B5EF4-FFF2-40B4-BE49-F238E27FC236}">
                <a16:creationId xmlns:a16="http://schemas.microsoft.com/office/drawing/2014/main" id="{76D53950-9193-4A37-B6AF-A1B9324F5D1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D6827A5-6DA4-4EEE-B1CC-D0685A4732FB}"/>
              </a:ext>
            </a:extLst>
          </p:cNvPr>
          <p:cNvSpPr>
            <a:spLocks noGrp="1"/>
          </p:cNvSpPr>
          <p:nvPr>
            <p:ph type="sldNum" sz="quarter" idx="12"/>
          </p:nvPr>
        </p:nvSpPr>
        <p:spPr/>
        <p:txBody>
          <a:bodyPr/>
          <a:lstStyle/>
          <a:p>
            <a:fld id="{909ED1F4-8724-4CB0-854F-41CA9E1557CC}" type="slidenum">
              <a:rPr lang="en-US" altLang="en-US" smtClean="0"/>
              <a:pPr/>
              <a:t>109</a:t>
            </a:fld>
            <a:endParaRPr lang="en-US" altLang="en-US"/>
          </a:p>
        </p:txBody>
      </p:sp>
      <p:pic>
        <p:nvPicPr>
          <p:cNvPr id="1026" name="Picture 2" descr="Image result for pace">
            <a:extLst>
              <a:ext uri="{FF2B5EF4-FFF2-40B4-BE49-F238E27FC236}">
                <a16:creationId xmlns:a16="http://schemas.microsoft.com/office/drawing/2014/main" id="{23FCD16D-3929-430D-ACAD-5DA4E044A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461101"/>
            <a:ext cx="7002957" cy="325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56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C7BE-5C66-4812-AB96-0039843C6064}"/>
              </a:ext>
            </a:extLst>
          </p:cNvPr>
          <p:cNvSpPr>
            <a:spLocks noGrp="1"/>
          </p:cNvSpPr>
          <p:nvPr>
            <p:ph type="title"/>
          </p:nvPr>
        </p:nvSpPr>
        <p:spPr>
          <a:xfrm>
            <a:off x="609600" y="533400"/>
            <a:ext cx="7924800" cy="685800"/>
          </a:xfrm>
        </p:spPr>
        <p:txBody>
          <a:bodyPr/>
          <a:lstStyle/>
          <a:p>
            <a:r>
              <a:rPr lang="en-US" dirty="0"/>
              <a:t>5 Principles of Lean</a:t>
            </a:r>
          </a:p>
        </p:txBody>
      </p:sp>
      <p:sp>
        <p:nvSpPr>
          <p:cNvPr id="4" name="Footer Placeholder 3">
            <a:extLst>
              <a:ext uri="{FF2B5EF4-FFF2-40B4-BE49-F238E27FC236}">
                <a16:creationId xmlns:a16="http://schemas.microsoft.com/office/drawing/2014/main" id="{CD696D4F-4543-44C8-A837-DAD62E11DCAF}"/>
              </a:ext>
            </a:extLst>
          </p:cNvPr>
          <p:cNvSpPr>
            <a:spLocks noGrp="1"/>
          </p:cNvSpPr>
          <p:nvPr>
            <p:ph type="ftr" sz="quarter" idx="10"/>
          </p:nvPr>
        </p:nvSpPr>
        <p:spPr/>
        <p:txBody>
          <a:bodyPr/>
          <a:lstStyle/>
          <a:p>
            <a:r>
              <a:rPr lang="en-US" altLang="en-US"/>
              <a:t>PHX Institute</a:t>
            </a:r>
          </a:p>
        </p:txBody>
      </p:sp>
      <p:sp>
        <p:nvSpPr>
          <p:cNvPr id="6" name="Slide Number Placeholder 5">
            <a:extLst>
              <a:ext uri="{FF2B5EF4-FFF2-40B4-BE49-F238E27FC236}">
                <a16:creationId xmlns:a16="http://schemas.microsoft.com/office/drawing/2014/main" id="{B899FF5B-49ED-4F24-B7A4-DE9BBE461CC1}"/>
              </a:ext>
            </a:extLst>
          </p:cNvPr>
          <p:cNvSpPr>
            <a:spLocks noGrp="1"/>
          </p:cNvSpPr>
          <p:nvPr>
            <p:ph type="sldNum" sz="quarter" idx="12"/>
          </p:nvPr>
        </p:nvSpPr>
        <p:spPr/>
        <p:txBody>
          <a:bodyPr/>
          <a:lstStyle/>
          <a:p>
            <a:fld id="{909ED1F4-8724-4CB0-854F-41CA9E1557CC}" type="slidenum">
              <a:rPr lang="en-US" altLang="en-US" smtClean="0"/>
              <a:pPr/>
              <a:t>11</a:t>
            </a:fld>
            <a:endParaRPr lang="en-US" altLang="en-US"/>
          </a:p>
        </p:txBody>
      </p:sp>
      <p:pic>
        <p:nvPicPr>
          <p:cNvPr id="32770" name="Picture 2" descr="Image result for 5 principles of lean">
            <a:extLst>
              <a:ext uri="{FF2B5EF4-FFF2-40B4-BE49-F238E27FC236}">
                <a16:creationId xmlns:a16="http://schemas.microsoft.com/office/drawing/2014/main" id="{5C7A2FAF-FA72-4F28-B43C-57B5E5D58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1447800"/>
            <a:ext cx="4648200" cy="45163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4">
            <a:extLst>
              <a:ext uri="{FF2B5EF4-FFF2-40B4-BE49-F238E27FC236}">
                <a16:creationId xmlns:a16="http://schemas.microsoft.com/office/drawing/2014/main" id="{84845BE6-F6F6-4C21-A8A8-52C0A2376A0E}"/>
              </a:ext>
            </a:extLst>
          </p:cNvPr>
          <p:cNvSpPr>
            <a:spLocks noChangeArrowheads="1"/>
          </p:cNvSpPr>
          <p:nvPr/>
        </p:nvSpPr>
        <p:spPr bwMode="auto">
          <a:xfrm>
            <a:off x="6496050" y="2782638"/>
            <a:ext cx="2438400" cy="923330"/>
          </a:xfrm>
          <a:prstGeom prst="rect">
            <a:avLst/>
          </a:prstGeom>
          <a:noFill/>
          <a:ln w="9525">
            <a:noFill/>
            <a:miter lim="800000"/>
            <a:headEnd/>
            <a:tailEnd/>
          </a:ln>
        </p:spPr>
        <p:txBody>
          <a:bodyPr wrap="square">
            <a:spAutoFit/>
          </a:bodyPr>
          <a:lstStyle/>
          <a:p>
            <a:pPr algn="ctr"/>
            <a:r>
              <a:rPr lang="en-US" sz="1800" dirty="0">
                <a:latin typeface="Arial" pitchFamily="34" charset="0"/>
              </a:rPr>
              <a:t>Specify </a:t>
            </a:r>
            <a:r>
              <a:rPr lang="en-US" sz="1800" i="1" u="sng" dirty="0">
                <a:latin typeface="Arial" pitchFamily="34" charset="0"/>
              </a:rPr>
              <a:t>value</a:t>
            </a:r>
            <a:r>
              <a:rPr lang="en-US" sz="1800" dirty="0">
                <a:latin typeface="Arial" pitchFamily="34" charset="0"/>
              </a:rPr>
              <a:t> from the perspective </a:t>
            </a:r>
          </a:p>
          <a:p>
            <a:pPr algn="ctr"/>
            <a:r>
              <a:rPr lang="en-US" sz="1800" dirty="0">
                <a:latin typeface="Arial" pitchFamily="34" charset="0"/>
              </a:rPr>
              <a:t>of the customer </a:t>
            </a:r>
          </a:p>
        </p:txBody>
      </p:sp>
      <p:sp>
        <p:nvSpPr>
          <p:cNvPr id="11" name="Rectangle 40">
            <a:extLst>
              <a:ext uri="{FF2B5EF4-FFF2-40B4-BE49-F238E27FC236}">
                <a16:creationId xmlns:a16="http://schemas.microsoft.com/office/drawing/2014/main" id="{EADE1E67-9A95-41DD-BC22-0D8ED3664405}"/>
              </a:ext>
            </a:extLst>
          </p:cNvPr>
          <p:cNvSpPr>
            <a:spLocks noChangeArrowheads="1"/>
          </p:cNvSpPr>
          <p:nvPr/>
        </p:nvSpPr>
        <p:spPr bwMode="auto">
          <a:xfrm>
            <a:off x="6191250" y="4391768"/>
            <a:ext cx="2743200" cy="1477328"/>
          </a:xfrm>
          <a:prstGeom prst="rect">
            <a:avLst/>
          </a:prstGeom>
          <a:noFill/>
          <a:ln w="9525">
            <a:noFill/>
            <a:miter lim="800000"/>
            <a:headEnd/>
            <a:tailEnd/>
          </a:ln>
        </p:spPr>
        <p:txBody>
          <a:bodyPr wrap="square">
            <a:spAutoFit/>
          </a:bodyPr>
          <a:lstStyle/>
          <a:p>
            <a:pPr algn="ctr"/>
            <a:r>
              <a:rPr lang="en-US" sz="1800" dirty="0">
                <a:latin typeface="Arial" pitchFamily="34" charset="0"/>
              </a:rPr>
              <a:t>Characterize the </a:t>
            </a:r>
            <a:r>
              <a:rPr lang="en-US" sz="1800" u="sng" dirty="0">
                <a:latin typeface="Arial" pitchFamily="34" charset="0"/>
              </a:rPr>
              <a:t>Value Stream</a:t>
            </a:r>
            <a:r>
              <a:rPr lang="en-US" sz="1800" dirty="0">
                <a:latin typeface="Arial" pitchFamily="34" charset="0"/>
              </a:rPr>
              <a:t> (set of activities) for each product / process while removing waste. </a:t>
            </a:r>
          </a:p>
        </p:txBody>
      </p:sp>
      <p:sp>
        <p:nvSpPr>
          <p:cNvPr id="12" name="Rectangle 42">
            <a:extLst>
              <a:ext uri="{FF2B5EF4-FFF2-40B4-BE49-F238E27FC236}">
                <a16:creationId xmlns:a16="http://schemas.microsoft.com/office/drawing/2014/main" id="{E93F27A4-02D3-4A99-977D-8170D83876CE}"/>
              </a:ext>
            </a:extLst>
          </p:cNvPr>
          <p:cNvSpPr>
            <a:spLocks noChangeArrowheads="1"/>
          </p:cNvSpPr>
          <p:nvPr/>
        </p:nvSpPr>
        <p:spPr bwMode="auto">
          <a:xfrm>
            <a:off x="57150" y="1602187"/>
            <a:ext cx="2743200" cy="1200329"/>
          </a:xfrm>
          <a:prstGeom prst="rect">
            <a:avLst/>
          </a:prstGeom>
          <a:noFill/>
          <a:ln w="9525">
            <a:noFill/>
            <a:miter lim="800000"/>
            <a:headEnd/>
            <a:tailEnd/>
          </a:ln>
        </p:spPr>
        <p:txBody>
          <a:bodyPr wrap="square">
            <a:spAutoFit/>
          </a:bodyPr>
          <a:lstStyle/>
          <a:p>
            <a:pPr algn="ctr">
              <a:spcBef>
                <a:spcPct val="50000"/>
              </a:spcBef>
            </a:pPr>
            <a:r>
              <a:rPr lang="en-US" sz="1800" dirty="0">
                <a:latin typeface="Arial" pitchFamily="34" charset="0"/>
              </a:rPr>
              <a:t>A system in which nothing is produced by a supplier until the customer signals a need</a:t>
            </a:r>
          </a:p>
        </p:txBody>
      </p:sp>
      <p:sp>
        <p:nvSpPr>
          <p:cNvPr id="13" name="Rectangle 43">
            <a:extLst>
              <a:ext uri="{FF2B5EF4-FFF2-40B4-BE49-F238E27FC236}">
                <a16:creationId xmlns:a16="http://schemas.microsoft.com/office/drawing/2014/main" id="{84F04393-4AE3-4732-871B-38E9CA4CA1CC}"/>
              </a:ext>
            </a:extLst>
          </p:cNvPr>
          <p:cNvSpPr>
            <a:spLocks noChangeArrowheads="1"/>
          </p:cNvSpPr>
          <p:nvPr/>
        </p:nvSpPr>
        <p:spPr bwMode="auto">
          <a:xfrm>
            <a:off x="5491646" y="639245"/>
            <a:ext cx="2209800" cy="1200329"/>
          </a:xfrm>
          <a:prstGeom prst="rect">
            <a:avLst/>
          </a:prstGeom>
          <a:noFill/>
          <a:ln w="9525">
            <a:noFill/>
            <a:miter lim="800000"/>
            <a:headEnd/>
            <a:tailEnd/>
          </a:ln>
        </p:spPr>
        <p:txBody>
          <a:bodyPr wrap="square">
            <a:spAutoFit/>
          </a:bodyPr>
          <a:lstStyle/>
          <a:p>
            <a:pPr algn="ctr"/>
            <a:r>
              <a:rPr lang="en-US" sz="1800" dirty="0">
                <a:latin typeface="Arial" pitchFamily="34" charset="0"/>
              </a:rPr>
              <a:t>Always compete </a:t>
            </a:r>
          </a:p>
          <a:p>
            <a:pPr algn="ctr"/>
            <a:r>
              <a:rPr lang="en-US" sz="1800" dirty="0">
                <a:latin typeface="Arial" pitchFamily="34" charset="0"/>
              </a:rPr>
              <a:t>against perfection </a:t>
            </a:r>
          </a:p>
          <a:p>
            <a:pPr algn="ctr"/>
            <a:r>
              <a:rPr lang="en-US" sz="1800" dirty="0">
                <a:latin typeface="Arial" pitchFamily="34" charset="0"/>
              </a:rPr>
              <a:t>not just your </a:t>
            </a:r>
          </a:p>
          <a:p>
            <a:pPr algn="ctr"/>
            <a:r>
              <a:rPr lang="en-US" sz="1800" dirty="0">
                <a:latin typeface="Arial" pitchFamily="34" charset="0"/>
              </a:rPr>
              <a:t>current  competition</a:t>
            </a:r>
          </a:p>
        </p:txBody>
      </p:sp>
      <p:sp>
        <p:nvSpPr>
          <p:cNvPr id="14" name="Rectangle 41">
            <a:extLst>
              <a:ext uri="{FF2B5EF4-FFF2-40B4-BE49-F238E27FC236}">
                <a16:creationId xmlns:a16="http://schemas.microsoft.com/office/drawing/2014/main" id="{E1E0E409-CC93-451E-B31C-8B6B0A3D857E}"/>
              </a:ext>
            </a:extLst>
          </p:cNvPr>
          <p:cNvSpPr>
            <a:spLocks noChangeArrowheads="1"/>
          </p:cNvSpPr>
          <p:nvPr/>
        </p:nvSpPr>
        <p:spPr bwMode="auto">
          <a:xfrm>
            <a:off x="57150" y="4253269"/>
            <a:ext cx="2835965" cy="1754326"/>
          </a:xfrm>
          <a:prstGeom prst="rect">
            <a:avLst/>
          </a:prstGeom>
          <a:noFill/>
          <a:ln w="9525">
            <a:noFill/>
            <a:miter lim="800000"/>
            <a:headEnd/>
            <a:tailEnd/>
          </a:ln>
        </p:spPr>
        <p:txBody>
          <a:bodyPr wrap="square">
            <a:spAutoFit/>
          </a:bodyPr>
          <a:lstStyle/>
          <a:p>
            <a:pPr algn="ctr"/>
            <a:r>
              <a:rPr lang="en-US" sz="1800" dirty="0">
                <a:latin typeface="Arial" pitchFamily="34" charset="0"/>
              </a:rPr>
              <a:t>Progressive achievement of value creating steps with minimal queues and no stoppages or backflows of product, information or services</a:t>
            </a:r>
          </a:p>
        </p:txBody>
      </p:sp>
      <p:sp>
        <p:nvSpPr>
          <p:cNvPr id="16" name="Freeform 33">
            <a:extLst>
              <a:ext uri="{FF2B5EF4-FFF2-40B4-BE49-F238E27FC236}">
                <a16:creationId xmlns:a16="http://schemas.microsoft.com/office/drawing/2014/main" id="{9DF237D1-778A-4BAB-9487-06E83F0A127C}"/>
              </a:ext>
            </a:extLst>
          </p:cNvPr>
          <p:cNvSpPr>
            <a:spLocks/>
          </p:cNvSpPr>
          <p:nvPr/>
        </p:nvSpPr>
        <p:spPr bwMode="auto">
          <a:xfrm rot="13977060">
            <a:off x="1243996" y="2840261"/>
            <a:ext cx="927069" cy="672938"/>
          </a:xfrm>
          <a:custGeom>
            <a:avLst/>
            <a:gdLst/>
            <a:ahLst/>
            <a:cxnLst>
              <a:cxn ang="0">
                <a:pos x="7" y="464"/>
              </a:cxn>
              <a:cxn ang="0">
                <a:pos x="19" y="433"/>
              </a:cxn>
              <a:cxn ang="0">
                <a:pos x="32" y="399"/>
              </a:cxn>
              <a:cxn ang="0">
                <a:pos x="53" y="370"/>
              </a:cxn>
              <a:cxn ang="0">
                <a:pos x="81" y="336"/>
              </a:cxn>
              <a:cxn ang="0">
                <a:pos x="112" y="304"/>
              </a:cxn>
              <a:cxn ang="0">
                <a:pos x="151" y="272"/>
              </a:cxn>
              <a:cxn ang="0">
                <a:pos x="190" y="244"/>
              </a:cxn>
              <a:cxn ang="0">
                <a:pos x="229" y="216"/>
              </a:cxn>
              <a:cxn ang="0">
                <a:pos x="273" y="191"/>
              </a:cxn>
              <a:cxn ang="0">
                <a:pos x="319" y="166"/>
              </a:cxn>
              <a:cxn ang="0">
                <a:pos x="370" y="143"/>
              </a:cxn>
              <a:cxn ang="0">
                <a:pos x="419" y="126"/>
              </a:cxn>
              <a:cxn ang="0">
                <a:pos x="465" y="114"/>
              </a:cxn>
              <a:cxn ang="0">
                <a:pos x="482" y="19"/>
              </a:cxn>
              <a:cxn ang="0">
                <a:pos x="499" y="52"/>
              </a:cxn>
              <a:cxn ang="0">
                <a:pos x="514" y="78"/>
              </a:cxn>
              <a:cxn ang="0">
                <a:pos x="530" y="102"/>
              </a:cxn>
              <a:cxn ang="0">
                <a:pos x="548" y="123"/>
              </a:cxn>
              <a:cxn ang="0">
                <a:pos x="575" y="152"/>
              </a:cxn>
              <a:cxn ang="0">
                <a:pos x="605" y="177"/>
              </a:cxn>
              <a:cxn ang="0">
                <a:pos x="609" y="195"/>
              </a:cxn>
              <a:cxn ang="0">
                <a:pos x="586" y="209"/>
              </a:cxn>
              <a:cxn ang="0">
                <a:pos x="561" y="231"/>
              </a:cxn>
              <a:cxn ang="0">
                <a:pos x="543" y="249"/>
              </a:cxn>
              <a:cxn ang="0">
                <a:pos x="522" y="271"/>
              </a:cxn>
              <a:cxn ang="0">
                <a:pos x="502" y="293"/>
              </a:cxn>
              <a:cxn ang="0">
                <a:pos x="485" y="314"/>
              </a:cxn>
              <a:cxn ang="0">
                <a:pos x="469" y="335"/>
              </a:cxn>
              <a:cxn ang="0">
                <a:pos x="450" y="363"/>
              </a:cxn>
              <a:cxn ang="0">
                <a:pos x="423" y="246"/>
              </a:cxn>
              <a:cxn ang="0">
                <a:pos x="351" y="265"/>
              </a:cxn>
              <a:cxn ang="0">
                <a:pos x="309" y="278"/>
              </a:cxn>
              <a:cxn ang="0">
                <a:pos x="251" y="300"/>
              </a:cxn>
              <a:cxn ang="0">
                <a:pos x="205" y="319"/>
              </a:cxn>
              <a:cxn ang="0">
                <a:pos x="171" y="335"/>
              </a:cxn>
              <a:cxn ang="0">
                <a:pos x="132" y="355"/>
              </a:cxn>
              <a:cxn ang="0">
                <a:pos x="100" y="378"/>
              </a:cxn>
              <a:cxn ang="0">
                <a:pos x="71" y="405"/>
              </a:cxn>
              <a:cxn ang="0">
                <a:pos x="45" y="434"/>
              </a:cxn>
              <a:cxn ang="0">
                <a:pos x="21" y="466"/>
              </a:cxn>
            </a:cxnLst>
            <a:rect l="0" t="0" r="r" b="b"/>
            <a:pathLst>
              <a:path w="619" h="494">
                <a:moveTo>
                  <a:pt x="0" y="493"/>
                </a:moveTo>
                <a:lnTo>
                  <a:pt x="7" y="464"/>
                </a:lnTo>
                <a:lnTo>
                  <a:pt x="12" y="450"/>
                </a:lnTo>
                <a:lnTo>
                  <a:pt x="19" y="433"/>
                </a:lnTo>
                <a:lnTo>
                  <a:pt x="25" y="415"/>
                </a:lnTo>
                <a:lnTo>
                  <a:pt x="32" y="399"/>
                </a:lnTo>
                <a:lnTo>
                  <a:pt x="42" y="384"/>
                </a:lnTo>
                <a:lnTo>
                  <a:pt x="53" y="370"/>
                </a:lnTo>
                <a:lnTo>
                  <a:pt x="65" y="354"/>
                </a:lnTo>
                <a:lnTo>
                  <a:pt x="81" y="336"/>
                </a:lnTo>
                <a:lnTo>
                  <a:pt x="97" y="319"/>
                </a:lnTo>
                <a:lnTo>
                  <a:pt x="112" y="304"/>
                </a:lnTo>
                <a:lnTo>
                  <a:pt x="131" y="288"/>
                </a:lnTo>
                <a:lnTo>
                  <a:pt x="151" y="272"/>
                </a:lnTo>
                <a:lnTo>
                  <a:pt x="172" y="257"/>
                </a:lnTo>
                <a:lnTo>
                  <a:pt x="190" y="244"/>
                </a:lnTo>
                <a:lnTo>
                  <a:pt x="211" y="229"/>
                </a:lnTo>
                <a:lnTo>
                  <a:pt x="229" y="216"/>
                </a:lnTo>
                <a:lnTo>
                  <a:pt x="251" y="204"/>
                </a:lnTo>
                <a:lnTo>
                  <a:pt x="273" y="191"/>
                </a:lnTo>
                <a:lnTo>
                  <a:pt x="298" y="176"/>
                </a:lnTo>
                <a:lnTo>
                  <a:pt x="319" y="166"/>
                </a:lnTo>
                <a:lnTo>
                  <a:pt x="344" y="155"/>
                </a:lnTo>
                <a:lnTo>
                  <a:pt x="370" y="143"/>
                </a:lnTo>
                <a:lnTo>
                  <a:pt x="395" y="135"/>
                </a:lnTo>
                <a:lnTo>
                  <a:pt x="419" y="126"/>
                </a:lnTo>
                <a:lnTo>
                  <a:pt x="438" y="120"/>
                </a:lnTo>
                <a:lnTo>
                  <a:pt x="465" y="114"/>
                </a:lnTo>
                <a:lnTo>
                  <a:pt x="475" y="0"/>
                </a:lnTo>
                <a:lnTo>
                  <a:pt x="482" y="19"/>
                </a:lnTo>
                <a:lnTo>
                  <a:pt x="491" y="34"/>
                </a:lnTo>
                <a:lnTo>
                  <a:pt x="499" y="52"/>
                </a:lnTo>
                <a:lnTo>
                  <a:pt x="506" y="66"/>
                </a:lnTo>
                <a:lnTo>
                  <a:pt x="514" y="78"/>
                </a:lnTo>
                <a:lnTo>
                  <a:pt x="521" y="91"/>
                </a:lnTo>
                <a:lnTo>
                  <a:pt x="530" y="102"/>
                </a:lnTo>
                <a:lnTo>
                  <a:pt x="539" y="113"/>
                </a:lnTo>
                <a:lnTo>
                  <a:pt x="548" y="123"/>
                </a:lnTo>
                <a:lnTo>
                  <a:pt x="562" y="137"/>
                </a:lnTo>
                <a:lnTo>
                  <a:pt x="575" y="152"/>
                </a:lnTo>
                <a:lnTo>
                  <a:pt x="590" y="164"/>
                </a:lnTo>
                <a:lnTo>
                  <a:pt x="605" y="177"/>
                </a:lnTo>
                <a:lnTo>
                  <a:pt x="618" y="187"/>
                </a:lnTo>
                <a:lnTo>
                  <a:pt x="609" y="195"/>
                </a:lnTo>
                <a:lnTo>
                  <a:pt x="596" y="201"/>
                </a:lnTo>
                <a:lnTo>
                  <a:pt x="586" y="209"/>
                </a:lnTo>
                <a:lnTo>
                  <a:pt x="574" y="219"/>
                </a:lnTo>
                <a:lnTo>
                  <a:pt x="561" y="231"/>
                </a:lnTo>
                <a:lnTo>
                  <a:pt x="551" y="240"/>
                </a:lnTo>
                <a:lnTo>
                  <a:pt x="543" y="249"/>
                </a:lnTo>
                <a:lnTo>
                  <a:pt x="534" y="259"/>
                </a:lnTo>
                <a:lnTo>
                  <a:pt x="522" y="271"/>
                </a:lnTo>
                <a:lnTo>
                  <a:pt x="511" y="282"/>
                </a:lnTo>
                <a:lnTo>
                  <a:pt x="502" y="293"/>
                </a:lnTo>
                <a:lnTo>
                  <a:pt x="492" y="304"/>
                </a:lnTo>
                <a:lnTo>
                  <a:pt x="485" y="314"/>
                </a:lnTo>
                <a:lnTo>
                  <a:pt x="476" y="326"/>
                </a:lnTo>
                <a:lnTo>
                  <a:pt x="469" y="335"/>
                </a:lnTo>
                <a:lnTo>
                  <a:pt x="460" y="347"/>
                </a:lnTo>
                <a:lnTo>
                  <a:pt x="450" y="363"/>
                </a:lnTo>
                <a:lnTo>
                  <a:pt x="453" y="243"/>
                </a:lnTo>
                <a:lnTo>
                  <a:pt x="423" y="246"/>
                </a:lnTo>
                <a:lnTo>
                  <a:pt x="398" y="253"/>
                </a:lnTo>
                <a:lnTo>
                  <a:pt x="351" y="265"/>
                </a:lnTo>
                <a:lnTo>
                  <a:pt x="329" y="271"/>
                </a:lnTo>
                <a:lnTo>
                  <a:pt x="309" y="278"/>
                </a:lnTo>
                <a:lnTo>
                  <a:pt x="273" y="291"/>
                </a:lnTo>
                <a:lnTo>
                  <a:pt x="251" y="300"/>
                </a:lnTo>
                <a:lnTo>
                  <a:pt x="226" y="310"/>
                </a:lnTo>
                <a:lnTo>
                  <a:pt x="205" y="319"/>
                </a:lnTo>
                <a:lnTo>
                  <a:pt x="187" y="327"/>
                </a:lnTo>
                <a:lnTo>
                  <a:pt x="171" y="335"/>
                </a:lnTo>
                <a:lnTo>
                  <a:pt x="151" y="343"/>
                </a:lnTo>
                <a:lnTo>
                  <a:pt x="132" y="355"/>
                </a:lnTo>
                <a:lnTo>
                  <a:pt x="117" y="367"/>
                </a:lnTo>
                <a:lnTo>
                  <a:pt x="100" y="378"/>
                </a:lnTo>
                <a:lnTo>
                  <a:pt x="85" y="392"/>
                </a:lnTo>
                <a:lnTo>
                  <a:pt x="71" y="405"/>
                </a:lnTo>
                <a:lnTo>
                  <a:pt x="57" y="421"/>
                </a:lnTo>
                <a:lnTo>
                  <a:pt x="45" y="434"/>
                </a:lnTo>
                <a:lnTo>
                  <a:pt x="32" y="450"/>
                </a:lnTo>
                <a:lnTo>
                  <a:pt x="21" y="466"/>
                </a:lnTo>
                <a:lnTo>
                  <a:pt x="0" y="493"/>
                </a:lnTo>
              </a:path>
            </a:pathLst>
          </a:custGeom>
          <a:solidFill>
            <a:schemeClr val="folHlink"/>
          </a:solidFill>
          <a:ln w="12700" cap="rnd" cmpd="sng">
            <a:solidFill>
              <a:schemeClr val="tx1"/>
            </a:solidFill>
            <a:prstDash val="solid"/>
            <a:round/>
            <a:headEnd type="none" w="med" len="med"/>
            <a:tailEnd type="none" w="med" len="med"/>
          </a:ln>
          <a:effectLst>
            <a:outerShdw dist="107763" dir="2700000" algn="ctr" rotWithShape="0">
              <a:schemeClr val="tx1"/>
            </a:outerShdw>
          </a:effectLst>
        </p:spPr>
        <p:txBody>
          <a:bodyPr/>
          <a:lstStyle/>
          <a:p>
            <a:pPr algn="ctr">
              <a:lnSpc>
                <a:spcPct val="90000"/>
              </a:lnSpc>
              <a:buClr>
                <a:srgbClr val="151C77"/>
              </a:buClr>
              <a:buSzPct val="80000"/>
              <a:buFont typeface="Wingdings" pitchFamily="2" charset="2"/>
              <a:buChar char="•"/>
              <a:defRPr/>
            </a:pPr>
            <a:endParaRPr lang="en-US" sz="1400" i="1">
              <a:latin typeface="Arial" pitchFamily="34" charset="0"/>
            </a:endParaRPr>
          </a:p>
        </p:txBody>
      </p:sp>
      <p:sp>
        <p:nvSpPr>
          <p:cNvPr id="17" name="Freeform 33">
            <a:extLst>
              <a:ext uri="{FF2B5EF4-FFF2-40B4-BE49-F238E27FC236}">
                <a16:creationId xmlns:a16="http://schemas.microsoft.com/office/drawing/2014/main" id="{927936E1-D15A-43E8-88C7-8F710A8FE78A}"/>
              </a:ext>
            </a:extLst>
          </p:cNvPr>
          <p:cNvSpPr>
            <a:spLocks/>
          </p:cNvSpPr>
          <p:nvPr/>
        </p:nvSpPr>
        <p:spPr bwMode="auto">
          <a:xfrm>
            <a:off x="4658692" y="827848"/>
            <a:ext cx="927069" cy="672938"/>
          </a:xfrm>
          <a:custGeom>
            <a:avLst/>
            <a:gdLst/>
            <a:ahLst/>
            <a:cxnLst>
              <a:cxn ang="0">
                <a:pos x="7" y="464"/>
              </a:cxn>
              <a:cxn ang="0">
                <a:pos x="19" y="433"/>
              </a:cxn>
              <a:cxn ang="0">
                <a:pos x="32" y="399"/>
              </a:cxn>
              <a:cxn ang="0">
                <a:pos x="53" y="370"/>
              </a:cxn>
              <a:cxn ang="0">
                <a:pos x="81" y="336"/>
              </a:cxn>
              <a:cxn ang="0">
                <a:pos x="112" y="304"/>
              </a:cxn>
              <a:cxn ang="0">
                <a:pos x="151" y="272"/>
              </a:cxn>
              <a:cxn ang="0">
                <a:pos x="190" y="244"/>
              </a:cxn>
              <a:cxn ang="0">
                <a:pos x="229" y="216"/>
              </a:cxn>
              <a:cxn ang="0">
                <a:pos x="273" y="191"/>
              </a:cxn>
              <a:cxn ang="0">
                <a:pos x="319" y="166"/>
              </a:cxn>
              <a:cxn ang="0">
                <a:pos x="370" y="143"/>
              </a:cxn>
              <a:cxn ang="0">
                <a:pos x="419" y="126"/>
              </a:cxn>
              <a:cxn ang="0">
                <a:pos x="465" y="114"/>
              </a:cxn>
              <a:cxn ang="0">
                <a:pos x="482" y="19"/>
              </a:cxn>
              <a:cxn ang="0">
                <a:pos x="499" y="52"/>
              </a:cxn>
              <a:cxn ang="0">
                <a:pos x="514" y="78"/>
              </a:cxn>
              <a:cxn ang="0">
                <a:pos x="530" y="102"/>
              </a:cxn>
              <a:cxn ang="0">
                <a:pos x="548" y="123"/>
              </a:cxn>
              <a:cxn ang="0">
                <a:pos x="575" y="152"/>
              </a:cxn>
              <a:cxn ang="0">
                <a:pos x="605" y="177"/>
              </a:cxn>
              <a:cxn ang="0">
                <a:pos x="609" y="195"/>
              </a:cxn>
              <a:cxn ang="0">
                <a:pos x="586" y="209"/>
              </a:cxn>
              <a:cxn ang="0">
                <a:pos x="561" y="231"/>
              </a:cxn>
              <a:cxn ang="0">
                <a:pos x="543" y="249"/>
              </a:cxn>
              <a:cxn ang="0">
                <a:pos x="522" y="271"/>
              </a:cxn>
              <a:cxn ang="0">
                <a:pos x="502" y="293"/>
              </a:cxn>
              <a:cxn ang="0">
                <a:pos x="485" y="314"/>
              </a:cxn>
              <a:cxn ang="0">
                <a:pos x="469" y="335"/>
              </a:cxn>
              <a:cxn ang="0">
                <a:pos x="450" y="363"/>
              </a:cxn>
              <a:cxn ang="0">
                <a:pos x="423" y="246"/>
              </a:cxn>
              <a:cxn ang="0">
                <a:pos x="351" y="265"/>
              </a:cxn>
              <a:cxn ang="0">
                <a:pos x="309" y="278"/>
              </a:cxn>
              <a:cxn ang="0">
                <a:pos x="251" y="300"/>
              </a:cxn>
              <a:cxn ang="0">
                <a:pos x="205" y="319"/>
              </a:cxn>
              <a:cxn ang="0">
                <a:pos x="171" y="335"/>
              </a:cxn>
              <a:cxn ang="0">
                <a:pos x="132" y="355"/>
              </a:cxn>
              <a:cxn ang="0">
                <a:pos x="100" y="378"/>
              </a:cxn>
              <a:cxn ang="0">
                <a:pos x="71" y="405"/>
              </a:cxn>
              <a:cxn ang="0">
                <a:pos x="45" y="434"/>
              </a:cxn>
              <a:cxn ang="0">
                <a:pos x="21" y="466"/>
              </a:cxn>
            </a:cxnLst>
            <a:rect l="0" t="0" r="r" b="b"/>
            <a:pathLst>
              <a:path w="619" h="494">
                <a:moveTo>
                  <a:pt x="0" y="493"/>
                </a:moveTo>
                <a:lnTo>
                  <a:pt x="7" y="464"/>
                </a:lnTo>
                <a:lnTo>
                  <a:pt x="12" y="450"/>
                </a:lnTo>
                <a:lnTo>
                  <a:pt x="19" y="433"/>
                </a:lnTo>
                <a:lnTo>
                  <a:pt x="25" y="415"/>
                </a:lnTo>
                <a:lnTo>
                  <a:pt x="32" y="399"/>
                </a:lnTo>
                <a:lnTo>
                  <a:pt x="42" y="384"/>
                </a:lnTo>
                <a:lnTo>
                  <a:pt x="53" y="370"/>
                </a:lnTo>
                <a:lnTo>
                  <a:pt x="65" y="354"/>
                </a:lnTo>
                <a:lnTo>
                  <a:pt x="81" y="336"/>
                </a:lnTo>
                <a:lnTo>
                  <a:pt x="97" y="319"/>
                </a:lnTo>
                <a:lnTo>
                  <a:pt x="112" y="304"/>
                </a:lnTo>
                <a:lnTo>
                  <a:pt x="131" y="288"/>
                </a:lnTo>
                <a:lnTo>
                  <a:pt x="151" y="272"/>
                </a:lnTo>
                <a:lnTo>
                  <a:pt x="172" y="257"/>
                </a:lnTo>
                <a:lnTo>
                  <a:pt x="190" y="244"/>
                </a:lnTo>
                <a:lnTo>
                  <a:pt x="211" y="229"/>
                </a:lnTo>
                <a:lnTo>
                  <a:pt x="229" y="216"/>
                </a:lnTo>
                <a:lnTo>
                  <a:pt x="251" y="204"/>
                </a:lnTo>
                <a:lnTo>
                  <a:pt x="273" y="191"/>
                </a:lnTo>
                <a:lnTo>
                  <a:pt x="298" y="176"/>
                </a:lnTo>
                <a:lnTo>
                  <a:pt x="319" y="166"/>
                </a:lnTo>
                <a:lnTo>
                  <a:pt x="344" y="155"/>
                </a:lnTo>
                <a:lnTo>
                  <a:pt x="370" y="143"/>
                </a:lnTo>
                <a:lnTo>
                  <a:pt x="395" y="135"/>
                </a:lnTo>
                <a:lnTo>
                  <a:pt x="419" y="126"/>
                </a:lnTo>
                <a:lnTo>
                  <a:pt x="438" y="120"/>
                </a:lnTo>
                <a:lnTo>
                  <a:pt x="465" y="114"/>
                </a:lnTo>
                <a:lnTo>
                  <a:pt x="475" y="0"/>
                </a:lnTo>
                <a:lnTo>
                  <a:pt x="482" y="19"/>
                </a:lnTo>
                <a:lnTo>
                  <a:pt x="491" y="34"/>
                </a:lnTo>
                <a:lnTo>
                  <a:pt x="499" y="52"/>
                </a:lnTo>
                <a:lnTo>
                  <a:pt x="506" y="66"/>
                </a:lnTo>
                <a:lnTo>
                  <a:pt x="514" y="78"/>
                </a:lnTo>
                <a:lnTo>
                  <a:pt x="521" y="91"/>
                </a:lnTo>
                <a:lnTo>
                  <a:pt x="530" y="102"/>
                </a:lnTo>
                <a:lnTo>
                  <a:pt x="539" y="113"/>
                </a:lnTo>
                <a:lnTo>
                  <a:pt x="548" y="123"/>
                </a:lnTo>
                <a:lnTo>
                  <a:pt x="562" y="137"/>
                </a:lnTo>
                <a:lnTo>
                  <a:pt x="575" y="152"/>
                </a:lnTo>
                <a:lnTo>
                  <a:pt x="590" y="164"/>
                </a:lnTo>
                <a:lnTo>
                  <a:pt x="605" y="177"/>
                </a:lnTo>
                <a:lnTo>
                  <a:pt x="618" y="187"/>
                </a:lnTo>
                <a:lnTo>
                  <a:pt x="609" y="195"/>
                </a:lnTo>
                <a:lnTo>
                  <a:pt x="596" y="201"/>
                </a:lnTo>
                <a:lnTo>
                  <a:pt x="586" y="209"/>
                </a:lnTo>
                <a:lnTo>
                  <a:pt x="574" y="219"/>
                </a:lnTo>
                <a:lnTo>
                  <a:pt x="561" y="231"/>
                </a:lnTo>
                <a:lnTo>
                  <a:pt x="551" y="240"/>
                </a:lnTo>
                <a:lnTo>
                  <a:pt x="543" y="249"/>
                </a:lnTo>
                <a:lnTo>
                  <a:pt x="534" y="259"/>
                </a:lnTo>
                <a:lnTo>
                  <a:pt x="522" y="271"/>
                </a:lnTo>
                <a:lnTo>
                  <a:pt x="511" y="282"/>
                </a:lnTo>
                <a:lnTo>
                  <a:pt x="502" y="293"/>
                </a:lnTo>
                <a:lnTo>
                  <a:pt x="492" y="304"/>
                </a:lnTo>
                <a:lnTo>
                  <a:pt x="485" y="314"/>
                </a:lnTo>
                <a:lnTo>
                  <a:pt x="476" y="326"/>
                </a:lnTo>
                <a:lnTo>
                  <a:pt x="469" y="335"/>
                </a:lnTo>
                <a:lnTo>
                  <a:pt x="460" y="347"/>
                </a:lnTo>
                <a:lnTo>
                  <a:pt x="450" y="363"/>
                </a:lnTo>
                <a:lnTo>
                  <a:pt x="453" y="243"/>
                </a:lnTo>
                <a:lnTo>
                  <a:pt x="423" y="246"/>
                </a:lnTo>
                <a:lnTo>
                  <a:pt x="398" y="253"/>
                </a:lnTo>
                <a:lnTo>
                  <a:pt x="351" y="265"/>
                </a:lnTo>
                <a:lnTo>
                  <a:pt x="329" y="271"/>
                </a:lnTo>
                <a:lnTo>
                  <a:pt x="309" y="278"/>
                </a:lnTo>
                <a:lnTo>
                  <a:pt x="273" y="291"/>
                </a:lnTo>
                <a:lnTo>
                  <a:pt x="251" y="300"/>
                </a:lnTo>
                <a:lnTo>
                  <a:pt x="226" y="310"/>
                </a:lnTo>
                <a:lnTo>
                  <a:pt x="205" y="319"/>
                </a:lnTo>
                <a:lnTo>
                  <a:pt x="187" y="327"/>
                </a:lnTo>
                <a:lnTo>
                  <a:pt x="171" y="335"/>
                </a:lnTo>
                <a:lnTo>
                  <a:pt x="151" y="343"/>
                </a:lnTo>
                <a:lnTo>
                  <a:pt x="132" y="355"/>
                </a:lnTo>
                <a:lnTo>
                  <a:pt x="117" y="367"/>
                </a:lnTo>
                <a:lnTo>
                  <a:pt x="100" y="378"/>
                </a:lnTo>
                <a:lnTo>
                  <a:pt x="85" y="392"/>
                </a:lnTo>
                <a:lnTo>
                  <a:pt x="71" y="405"/>
                </a:lnTo>
                <a:lnTo>
                  <a:pt x="57" y="421"/>
                </a:lnTo>
                <a:lnTo>
                  <a:pt x="45" y="434"/>
                </a:lnTo>
                <a:lnTo>
                  <a:pt x="32" y="450"/>
                </a:lnTo>
                <a:lnTo>
                  <a:pt x="21" y="466"/>
                </a:lnTo>
                <a:lnTo>
                  <a:pt x="0" y="493"/>
                </a:lnTo>
              </a:path>
            </a:pathLst>
          </a:custGeom>
          <a:solidFill>
            <a:schemeClr val="folHlink"/>
          </a:solidFill>
          <a:ln w="12700" cap="rnd" cmpd="sng">
            <a:solidFill>
              <a:schemeClr val="tx1"/>
            </a:solidFill>
            <a:prstDash val="solid"/>
            <a:round/>
            <a:headEnd type="none" w="med" len="med"/>
            <a:tailEnd type="none" w="med" len="med"/>
          </a:ln>
          <a:effectLst>
            <a:outerShdw dist="107763" dir="2700000" algn="ctr" rotWithShape="0">
              <a:schemeClr val="tx1"/>
            </a:outerShdw>
          </a:effectLst>
        </p:spPr>
        <p:txBody>
          <a:bodyPr/>
          <a:lstStyle/>
          <a:p>
            <a:pPr algn="ctr">
              <a:lnSpc>
                <a:spcPct val="90000"/>
              </a:lnSpc>
              <a:buClr>
                <a:srgbClr val="151C77"/>
              </a:buClr>
              <a:buSzPct val="80000"/>
              <a:buFont typeface="Wingdings" pitchFamily="2" charset="2"/>
              <a:buChar char="•"/>
              <a:defRPr/>
            </a:pPr>
            <a:endParaRPr lang="en-US" sz="1400" i="1">
              <a:latin typeface="Arial" pitchFamily="34" charset="0"/>
            </a:endParaRPr>
          </a:p>
        </p:txBody>
      </p:sp>
      <p:sp>
        <p:nvSpPr>
          <p:cNvPr id="18" name="Freeform 33">
            <a:extLst>
              <a:ext uri="{FF2B5EF4-FFF2-40B4-BE49-F238E27FC236}">
                <a16:creationId xmlns:a16="http://schemas.microsoft.com/office/drawing/2014/main" id="{36D7837B-B0DF-48D4-8281-D2A12AB62EA7}"/>
              </a:ext>
            </a:extLst>
          </p:cNvPr>
          <p:cNvSpPr>
            <a:spLocks/>
          </p:cNvSpPr>
          <p:nvPr/>
        </p:nvSpPr>
        <p:spPr bwMode="auto">
          <a:xfrm rot="19900919" flipV="1">
            <a:off x="5763639" y="5525614"/>
            <a:ext cx="876069" cy="686962"/>
          </a:xfrm>
          <a:custGeom>
            <a:avLst/>
            <a:gdLst/>
            <a:ahLst/>
            <a:cxnLst>
              <a:cxn ang="0">
                <a:pos x="7" y="464"/>
              </a:cxn>
              <a:cxn ang="0">
                <a:pos x="19" y="433"/>
              </a:cxn>
              <a:cxn ang="0">
                <a:pos x="32" y="399"/>
              </a:cxn>
              <a:cxn ang="0">
                <a:pos x="53" y="370"/>
              </a:cxn>
              <a:cxn ang="0">
                <a:pos x="81" y="336"/>
              </a:cxn>
              <a:cxn ang="0">
                <a:pos x="112" y="304"/>
              </a:cxn>
              <a:cxn ang="0">
                <a:pos x="151" y="272"/>
              </a:cxn>
              <a:cxn ang="0">
                <a:pos x="190" y="244"/>
              </a:cxn>
              <a:cxn ang="0">
                <a:pos x="229" y="216"/>
              </a:cxn>
              <a:cxn ang="0">
                <a:pos x="273" y="191"/>
              </a:cxn>
              <a:cxn ang="0">
                <a:pos x="319" y="166"/>
              </a:cxn>
              <a:cxn ang="0">
                <a:pos x="370" y="143"/>
              </a:cxn>
              <a:cxn ang="0">
                <a:pos x="419" y="126"/>
              </a:cxn>
              <a:cxn ang="0">
                <a:pos x="465" y="114"/>
              </a:cxn>
              <a:cxn ang="0">
                <a:pos x="482" y="19"/>
              </a:cxn>
              <a:cxn ang="0">
                <a:pos x="499" y="52"/>
              </a:cxn>
              <a:cxn ang="0">
                <a:pos x="514" y="78"/>
              </a:cxn>
              <a:cxn ang="0">
                <a:pos x="530" y="102"/>
              </a:cxn>
              <a:cxn ang="0">
                <a:pos x="548" y="123"/>
              </a:cxn>
              <a:cxn ang="0">
                <a:pos x="575" y="152"/>
              </a:cxn>
              <a:cxn ang="0">
                <a:pos x="605" y="177"/>
              </a:cxn>
              <a:cxn ang="0">
                <a:pos x="609" y="195"/>
              </a:cxn>
              <a:cxn ang="0">
                <a:pos x="586" y="209"/>
              </a:cxn>
              <a:cxn ang="0">
                <a:pos x="561" y="231"/>
              </a:cxn>
              <a:cxn ang="0">
                <a:pos x="543" y="249"/>
              </a:cxn>
              <a:cxn ang="0">
                <a:pos x="522" y="271"/>
              </a:cxn>
              <a:cxn ang="0">
                <a:pos x="502" y="293"/>
              </a:cxn>
              <a:cxn ang="0">
                <a:pos x="485" y="314"/>
              </a:cxn>
              <a:cxn ang="0">
                <a:pos x="469" y="335"/>
              </a:cxn>
              <a:cxn ang="0">
                <a:pos x="450" y="363"/>
              </a:cxn>
              <a:cxn ang="0">
                <a:pos x="423" y="246"/>
              </a:cxn>
              <a:cxn ang="0">
                <a:pos x="351" y="265"/>
              </a:cxn>
              <a:cxn ang="0">
                <a:pos x="309" y="278"/>
              </a:cxn>
              <a:cxn ang="0">
                <a:pos x="251" y="300"/>
              </a:cxn>
              <a:cxn ang="0">
                <a:pos x="205" y="319"/>
              </a:cxn>
              <a:cxn ang="0">
                <a:pos x="171" y="335"/>
              </a:cxn>
              <a:cxn ang="0">
                <a:pos x="132" y="355"/>
              </a:cxn>
              <a:cxn ang="0">
                <a:pos x="100" y="378"/>
              </a:cxn>
              <a:cxn ang="0">
                <a:pos x="71" y="405"/>
              </a:cxn>
              <a:cxn ang="0">
                <a:pos x="45" y="434"/>
              </a:cxn>
              <a:cxn ang="0">
                <a:pos x="21" y="466"/>
              </a:cxn>
            </a:cxnLst>
            <a:rect l="0" t="0" r="r" b="b"/>
            <a:pathLst>
              <a:path w="619" h="494">
                <a:moveTo>
                  <a:pt x="0" y="493"/>
                </a:moveTo>
                <a:lnTo>
                  <a:pt x="7" y="464"/>
                </a:lnTo>
                <a:lnTo>
                  <a:pt x="12" y="450"/>
                </a:lnTo>
                <a:lnTo>
                  <a:pt x="19" y="433"/>
                </a:lnTo>
                <a:lnTo>
                  <a:pt x="25" y="415"/>
                </a:lnTo>
                <a:lnTo>
                  <a:pt x="32" y="399"/>
                </a:lnTo>
                <a:lnTo>
                  <a:pt x="42" y="384"/>
                </a:lnTo>
                <a:lnTo>
                  <a:pt x="53" y="370"/>
                </a:lnTo>
                <a:lnTo>
                  <a:pt x="65" y="354"/>
                </a:lnTo>
                <a:lnTo>
                  <a:pt x="81" y="336"/>
                </a:lnTo>
                <a:lnTo>
                  <a:pt x="97" y="319"/>
                </a:lnTo>
                <a:lnTo>
                  <a:pt x="112" y="304"/>
                </a:lnTo>
                <a:lnTo>
                  <a:pt x="131" y="288"/>
                </a:lnTo>
                <a:lnTo>
                  <a:pt x="151" y="272"/>
                </a:lnTo>
                <a:lnTo>
                  <a:pt x="172" y="257"/>
                </a:lnTo>
                <a:lnTo>
                  <a:pt x="190" y="244"/>
                </a:lnTo>
                <a:lnTo>
                  <a:pt x="211" y="229"/>
                </a:lnTo>
                <a:lnTo>
                  <a:pt x="229" y="216"/>
                </a:lnTo>
                <a:lnTo>
                  <a:pt x="251" y="204"/>
                </a:lnTo>
                <a:lnTo>
                  <a:pt x="273" y="191"/>
                </a:lnTo>
                <a:lnTo>
                  <a:pt x="298" y="176"/>
                </a:lnTo>
                <a:lnTo>
                  <a:pt x="319" y="166"/>
                </a:lnTo>
                <a:lnTo>
                  <a:pt x="344" y="155"/>
                </a:lnTo>
                <a:lnTo>
                  <a:pt x="370" y="143"/>
                </a:lnTo>
                <a:lnTo>
                  <a:pt x="395" y="135"/>
                </a:lnTo>
                <a:lnTo>
                  <a:pt x="419" y="126"/>
                </a:lnTo>
                <a:lnTo>
                  <a:pt x="438" y="120"/>
                </a:lnTo>
                <a:lnTo>
                  <a:pt x="465" y="114"/>
                </a:lnTo>
                <a:lnTo>
                  <a:pt x="475" y="0"/>
                </a:lnTo>
                <a:lnTo>
                  <a:pt x="482" y="19"/>
                </a:lnTo>
                <a:lnTo>
                  <a:pt x="491" y="34"/>
                </a:lnTo>
                <a:lnTo>
                  <a:pt x="499" y="52"/>
                </a:lnTo>
                <a:lnTo>
                  <a:pt x="506" y="66"/>
                </a:lnTo>
                <a:lnTo>
                  <a:pt x="514" y="78"/>
                </a:lnTo>
                <a:lnTo>
                  <a:pt x="521" y="91"/>
                </a:lnTo>
                <a:lnTo>
                  <a:pt x="530" y="102"/>
                </a:lnTo>
                <a:lnTo>
                  <a:pt x="539" y="113"/>
                </a:lnTo>
                <a:lnTo>
                  <a:pt x="548" y="123"/>
                </a:lnTo>
                <a:lnTo>
                  <a:pt x="562" y="137"/>
                </a:lnTo>
                <a:lnTo>
                  <a:pt x="575" y="152"/>
                </a:lnTo>
                <a:lnTo>
                  <a:pt x="590" y="164"/>
                </a:lnTo>
                <a:lnTo>
                  <a:pt x="605" y="177"/>
                </a:lnTo>
                <a:lnTo>
                  <a:pt x="618" y="187"/>
                </a:lnTo>
                <a:lnTo>
                  <a:pt x="609" y="195"/>
                </a:lnTo>
                <a:lnTo>
                  <a:pt x="596" y="201"/>
                </a:lnTo>
                <a:lnTo>
                  <a:pt x="586" y="209"/>
                </a:lnTo>
                <a:lnTo>
                  <a:pt x="574" y="219"/>
                </a:lnTo>
                <a:lnTo>
                  <a:pt x="561" y="231"/>
                </a:lnTo>
                <a:lnTo>
                  <a:pt x="551" y="240"/>
                </a:lnTo>
                <a:lnTo>
                  <a:pt x="543" y="249"/>
                </a:lnTo>
                <a:lnTo>
                  <a:pt x="534" y="259"/>
                </a:lnTo>
                <a:lnTo>
                  <a:pt x="522" y="271"/>
                </a:lnTo>
                <a:lnTo>
                  <a:pt x="511" y="282"/>
                </a:lnTo>
                <a:lnTo>
                  <a:pt x="502" y="293"/>
                </a:lnTo>
                <a:lnTo>
                  <a:pt x="492" y="304"/>
                </a:lnTo>
                <a:lnTo>
                  <a:pt x="485" y="314"/>
                </a:lnTo>
                <a:lnTo>
                  <a:pt x="476" y="326"/>
                </a:lnTo>
                <a:lnTo>
                  <a:pt x="469" y="335"/>
                </a:lnTo>
                <a:lnTo>
                  <a:pt x="460" y="347"/>
                </a:lnTo>
                <a:lnTo>
                  <a:pt x="450" y="363"/>
                </a:lnTo>
                <a:lnTo>
                  <a:pt x="453" y="243"/>
                </a:lnTo>
                <a:lnTo>
                  <a:pt x="423" y="246"/>
                </a:lnTo>
                <a:lnTo>
                  <a:pt x="398" y="253"/>
                </a:lnTo>
                <a:lnTo>
                  <a:pt x="351" y="265"/>
                </a:lnTo>
                <a:lnTo>
                  <a:pt x="329" y="271"/>
                </a:lnTo>
                <a:lnTo>
                  <a:pt x="309" y="278"/>
                </a:lnTo>
                <a:lnTo>
                  <a:pt x="273" y="291"/>
                </a:lnTo>
                <a:lnTo>
                  <a:pt x="251" y="300"/>
                </a:lnTo>
                <a:lnTo>
                  <a:pt x="226" y="310"/>
                </a:lnTo>
                <a:lnTo>
                  <a:pt x="205" y="319"/>
                </a:lnTo>
                <a:lnTo>
                  <a:pt x="187" y="327"/>
                </a:lnTo>
                <a:lnTo>
                  <a:pt x="171" y="335"/>
                </a:lnTo>
                <a:lnTo>
                  <a:pt x="151" y="343"/>
                </a:lnTo>
                <a:lnTo>
                  <a:pt x="132" y="355"/>
                </a:lnTo>
                <a:lnTo>
                  <a:pt x="117" y="367"/>
                </a:lnTo>
                <a:lnTo>
                  <a:pt x="100" y="378"/>
                </a:lnTo>
                <a:lnTo>
                  <a:pt x="85" y="392"/>
                </a:lnTo>
                <a:lnTo>
                  <a:pt x="71" y="405"/>
                </a:lnTo>
                <a:lnTo>
                  <a:pt x="57" y="421"/>
                </a:lnTo>
                <a:lnTo>
                  <a:pt x="45" y="434"/>
                </a:lnTo>
                <a:lnTo>
                  <a:pt x="32" y="450"/>
                </a:lnTo>
                <a:lnTo>
                  <a:pt x="21" y="466"/>
                </a:lnTo>
                <a:lnTo>
                  <a:pt x="0" y="493"/>
                </a:lnTo>
              </a:path>
            </a:pathLst>
          </a:custGeom>
          <a:solidFill>
            <a:schemeClr val="folHlink"/>
          </a:solidFill>
          <a:ln w="12700" cap="rnd" cmpd="sng">
            <a:solidFill>
              <a:schemeClr val="tx1"/>
            </a:solidFill>
            <a:prstDash val="solid"/>
            <a:round/>
            <a:headEnd type="none" w="med" len="med"/>
            <a:tailEnd type="none" w="med" len="med"/>
          </a:ln>
          <a:effectLst>
            <a:outerShdw dist="107763" dir="2700000" algn="ctr" rotWithShape="0">
              <a:schemeClr val="tx1"/>
            </a:outerShdw>
          </a:effectLst>
        </p:spPr>
        <p:txBody>
          <a:bodyPr/>
          <a:lstStyle/>
          <a:p>
            <a:pPr algn="ctr">
              <a:lnSpc>
                <a:spcPct val="90000"/>
              </a:lnSpc>
              <a:buClr>
                <a:srgbClr val="151C77"/>
              </a:buClr>
              <a:buSzPct val="80000"/>
              <a:buFont typeface="Wingdings" pitchFamily="2" charset="2"/>
              <a:buChar char="•"/>
              <a:defRPr/>
            </a:pPr>
            <a:endParaRPr lang="en-US" sz="1400" i="1">
              <a:latin typeface="Arial" pitchFamily="34" charset="0"/>
            </a:endParaRPr>
          </a:p>
        </p:txBody>
      </p:sp>
      <p:sp>
        <p:nvSpPr>
          <p:cNvPr id="19" name="Freeform 33">
            <a:extLst>
              <a:ext uri="{FF2B5EF4-FFF2-40B4-BE49-F238E27FC236}">
                <a16:creationId xmlns:a16="http://schemas.microsoft.com/office/drawing/2014/main" id="{B2CB6266-62EE-4F79-88EC-E32F8D420D30}"/>
              </a:ext>
            </a:extLst>
          </p:cNvPr>
          <p:cNvSpPr>
            <a:spLocks/>
          </p:cNvSpPr>
          <p:nvPr/>
        </p:nvSpPr>
        <p:spPr bwMode="auto">
          <a:xfrm rot="11466413">
            <a:off x="2618182" y="5706347"/>
            <a:ext cx="829947" cy="524515"/>
          </a:xfrm>
          <a:custGeom>
            <a:avLst/>
            <a:gdLst/>
            <a:ahLst/>
            <a:cxnLst>
              <a:cxn ang="0">
                <a:pos x="7" y="464"/>
              </a:cxn>
              <a:cxn ang="0">
                <a:pos x="19" y="433"/>
              </a:cxn>
              <a:cxn ang="0">
                <a:pos x="32" y="399"/>
              </a:cxn>
              <a:cxn ang="0">
                <a:pos x="53" y="370"/>
              </a:cxn>
              <a:cxn ang="0">
                <a:pos x="81" y="336"/>
              </a:cxn>
              <a:cxn ang="0">
                <a:pos x="112" y="304"/>
              </a:cxn>
              <a:cxn ang="0">
                <a:pos x="151" y="272"/>
              </a:cxn>
              <a:cxn ang="0">
                <a:pos x="190" y="244"/>
              </a:cxn>
              <a:cxn ang="0">
                <a:pos x="229" y="216"/>
              </a:cxn>
              <a:cxn ang="0">
                <a:pos x="273" y="191"/>
              </a:cxn>
              <a:cxn ang="0">
                <a:pos x="319" y="166"/>
              </a:cxn>
              <a:cxn ang="0">
                <a:pos x="370" y="143"/>
              </a:cxn>
              <a:cxn ang="0">
                <a:pos x="419" y="126"/>
              </a:cxn>
              <a:cxn ang="0">
                <a:pos x="465" y="114"/>
              </a:cxn>
              <a:cxn ang="0">
                <a:pos x="482" y="19"/>
              </a:cxn>
              <a:cxn ang="0">
                <a:pos x="499" y="52"/>
              </a:cxn>
              <a:cxn ang="0">
                <a:pos x="514" y="78"/>
              </a:cxn>
              <a:cxn ang="0">
                <a:pos x="530" y="102"/>
              </a:cxn>
              <a:cxn ang="0">
                <a:pos x="548" y="123"/>
              </a:cxn>
              <a:cxn ang="0">
                <a:pos x="575" y="152"/>
              </a:cxn>
              <a:cxn ang="0">
                <a:pos x="605" y="177"/>
              </a:cxn>
              <a:cxn ang="0">
                <a:pos x="609" y="195"/>
              </a:cxn>
              <a:cxn ang="0">
                <a:pos x="586" y="209"/>
              </a:cxn>
              <a:cxn ang="0">
                <a:pos x="561" y="231"/>
              </a:cxn>
              <a:cxn ang="0">
                <a:pos x="543" y="249"/>
              </a:cxn>
              <a:cxn ang="0">
                <a:pos x="522" y="271"/>
              </a:cxn>
              <a:cxn ang="0">
                <a:pos x="502" y="293"/>
              </a:cxn>
              <a:cxn ang="0">
                <a:pos x="485" y="314"/>
              </a:cxn>
              <a:cxn ang="0">
                <a:pos x="469" y="335"/>
              </a:cxn>
              <a:cxn ang="0">
                <a:pos x="450" y="363"/>
              </a:cxn>
              <a:cxn ang="0">
                <a:pos x="423" y="246"/>
              </a:cxn>
              <a:cxn ang="0">
                <a:pos x="351" y="265"/>
              </a:cxn>
              <a:cxn ang="0">
                <a:pos x="309" y="278"/>
              </a:cxn>
              <a:cxn ang="0">
                <a:pos x="251" y="300"/>
              </a:cxn>
              <a:cxn ang="0">
                <a:pos x="205" y="319"/>
              </a:cxn>
              <a:cxn ang="0">
                <a:pos x="171" y="335"/>
              </a:cxn>
              <a:cxn ang="0">
                <a:pos x="132" y="355"/>
              </a:cxn>
              <a:cxn ang="0">
                <a:pos x="100" y="378"/>
              </a:cxn>
              <a:cxn ang="0">
                <a:pos x="71" y="405"/>
              </a:cxn>
              <a:cxn ang="0">
                <a:pos x="45" y="434"/>
              </a:cxn>
              <a:cxn ang="0">
                <a:pos x="21" y="466"/>
              </a:cxn>
            </a:cxnLst>
            <a:rect l="0" t="0" r="r" b="b"/>
            <a:pathLst>
              <a:path w="619" h="494">
                <a:moveTo>
                  <a:pt x="0" y="493"/>
                </a:moveTo>
                <a:lnTo>
                  <a:pt x="7" y="464"/>
                </a:lnTo>
                <a:lnTo>
                  <a:pt x="12" y="450"/>
                </a:lnTo>
                <a:lnTo>
                  <a:pt x="19" y="433"/>
                </a:lnTo>
                <a:lnTo>
                  <a:pt x="25" y="415"/>
                </a:lnTo>
                <a:lnTo>
                  <a:pt x="32" y="399"/>
                </a:lnTo>
                <a:lnTo>
                  <a:pt x="42" y="384"/>
                </a:lnTo>
                <a:lnTo>
                  <a:pt x="53" y="370"/>
                </a:lnTo>
                <a:lnTo>
                  <a:pt x="65" y="354"/>
                </a:lnTo>
                <a:lnTo>
                  <a:pt x="81" y="336"/>
                </a:lnTo>
                <a:lnTo>
                  <a:pt x="97" y="319"/>
                </a:lnTo>
                <a:lnTo>
                  <a:pt x="112" y="304"/>
                </a:lnTo>
                <a:lnTo>
                  <a:pt x="131" y="288"/>
                </a:lnTo>
                <a:lnTo>
                  <a:pt x="151" y="272"/>
                </a:lnTo>
                <a:lnTo>
                  <a:pt x="172" y="257"/>
                </a:lnTo>
                <a:lnTo>
                  <a:pt x="190" y="244"/>
                </a:lnTo>
                <a:lnTo>
                  <a:pt x="211" y="229"/>
                </a:lnTo>
                <a:lnTo>
                  <a:pt x="229" y="216"/>
                </a:lnTo>
                <a:lnTo>
                  <a:pt x="251" y="204"/>
                </a:lnTo>
                <a:lnTo>
                  <a:pt x="273" y="191"/>
                </a:lnTo>
                <a:lnTo>
                  <a:pt x="298" y="176"/>
                </a:lnTo>
                <a:lnTo>
                  <a:pt x="319" y="166"/>
                </a:lnTo>
                <a:lnTo>
                  <a:pt x="344" y="155"/>
                </a:lnTo>
                <a:lnTo>
                  <a:pt x="370" y="143"/>
                </a:lnTo>
                <a:lnTo>
                  <a:pt x="395" y="135"/>
                </a:lnTo>
                <a:lnTo>
                  <a:pt x="419" y="126"/>
                </a:lnTo>
                <a:lnTo>
                  <a:pt x="438" y="120"/>
                </a:lnTo>
                <a:lnTo>
                  <a:pt x="465" y="114"/>
                </a:lnTo>
                <a:lnTo>
                  <a:pt x="475" y="0"/>
                </a:lnTo>
                <a:lnTo>
                  <a:pt x="482" y="19"/>
                </a:lnTo>
                <a:lnTo>
                  <a:pt x="491" y="34"/>
                </a:lnTo>
                <a:lnTo>
                  <a:pt x="499" y="52"/>
                </a:lnTo>
                <a:lnTo>
                  <a:pt x="506" y="66"/>
                </a:lnTo>
                <a:lnTo>
                  <a:pt x="514" y="78"/>
                </a:lnTo>
                <a:lnTo>
                  <a:pt x="521" y="91"/>
                </a:lnTo>
                <a:lnTo>
                  <a:pt x="530" y="102"/>
                </a:lnTo>
                <a:lnTo>
                  <a:pt x="539" y="113"/>
                </a:lnTo>
                <a:lnTo>
                  <a:pt x="548" y="123"/>
                </a:lnTo>
                <a:lnTo>
                  <a:pt x="562" y="137"/>
                </a:lnTo>
                <a:lnTo>
                  <a:pt x="575" y="152"/>
                </a:lnTo>
                <a:lnTo>
                  <a:pt x="590" y="164"/>
                </a:lnTo>
                <a:lnTo>
                  <a:pt x="605" y="177"/>
                </a:lnTo>
                <a:lnTo>
                  <a:pt x="618" y="187"/>
                </a:lnTo>
                <a:lnTo>
                  <a:pt x="609" y="195"/>
                </a:lnTo>
                <a:lnTo>
                  <a:pt x="596" y="201"/>
                </a:lnTo>
                <a:lnTo>
                  <a:pt x="586" y="209"/>
                </a:lnTo>
                <a:lnTo>
                  <a:pt x="574" y="219"/>
                </a:lnTo>
                <a:lnTo>
                  <a:pt x="561" y="231"/>
                </a:lnTo>
                <a:lnTo>
                  <a:pt x="551" y="240"/>
                </a:lnTo>
                <a:lnTo>
                  <a:pt x="543" y="249"/>
                </a:lnTo>
                <a:lnTo>
                  <a:pt x="534" y="259"/>
                </a:lnTo>
                <a:lnTo>
                  <a:pt x="522" y="271"/>
                </a:lnTo>
                <a:lnTo>
                  <a:pt x="511" y="282"/>
                </a:lnTo>
                <a:lnTo>
                  <a:pt x="502" y="293"/>
                </a:lnTo>
                <a:lnTo>
                  <a:pt x="492" y="304"/>
                </a:lnTo>
                <a:lnTo>
                  <a:pt x="485" y="314"/>
                </a:lnTo>
                <a:lnTo>
                  <a:pt x="476" y="326"/>
                </a:lnTo>
                <a:lnTo>
                  <a:pt x="469" y="335"/>
                </a:lnTo>
                <a:lnTo>
                  <a:pt x="460" y="347"/>
                </a:lnTo>
                <a:lnTo>
                  <a:pt x="450" y="363"/>
                </a:lnTo>
                <a:lnTo>
                  <a:pt x="453" y="243"/>
                </a:lnTo>
                <a:lnTo>
                  <a:pt x="423" y="246"/>
                </a:lnTo>
                <a:lnTo>
                  <a:pt x="398" y="253"/>
                </a:lnTo>
                <a:lnTo>
                  <a:pt x="351" y="265"/>
                </a:lnTo>
                <a:lnTo>
                  <a:pt x="329" y="271"/>
                </a:lnTo>
                <a:lnTo>
                  <a:pt x="309" y="278"/>
                </a:lnTo>
                <a:lnTo>
                  <a:pt x="273" y="291"/>
                </a:lnTo>
                <a:lnTo>
                  <a:pt x="251" y="300"/>
                </a:lnTo>
                <a:lnTo>
                  <a:pt x="226" y="310"/>
                </a:lnTo>
                <a:lnTo>
                  <a:pt x="205" y="319"/>
                </a:lnTo>
                <a:lnTo>
                  <a:pt x="187" y="327"/>
                </a:lnTo>
                <a:lnTo>
                  <a:pt x="171" y="335"/>
                </a:lnTo>
                <a:lnTo>
                  <a:pt x="151" y="343"/>
                </a:lnTo>
                <a:lnTo>
                  <a:pt x="132" y="355"/>
                </a:lnTo>
                <a:lnTo>
                  <a:pt x="117" y="367"/>
                </a:lnTo>
                <a:lnTo>
                  <a:pt x="100" y="378"/>
                </a:lnTo>
                <a:lnTo>
                  <a:pt x="85" y="392"/>
                </a:lnTo>
                <a:lnTo>
                  <a:pt x="71" y="405"/>
                </a:lnTo>
                <a:lnTo>
                  <a:pt x="57" y="421"/>
                </a:lnTo>
                <a:lnTo>
                  <a:pt x="45" y="434"/>
                </a:lnTo>
                <a:lnTo>
                  <a:pt x="32" y="450"/>
                </a:lnTo>
                <a:lnTo>
                  <a:pt x="21" y="466"/>
                </a:lnTo>
                <a:lnTo>
                  <a:pt x="0" y="493"/>
                </a:lnTo>
              </a:path>
            </a:pathLst>
          </a:custGeom>
          <a:solidFill>
            <a:schemeClr val="folHlink"/>
          </a:solidFill>
          <a:ln w="12700" cap="rnd" cmpd="sng">
            <a:solidFill>
              <a:schemeClr val="tx1"/>
            </a:solidFill>
            <a:prstDash val="solid"/>
            <a:round/>
            <a:headEnd type="none" w="med" len="med"/>
            <a:tailEnd type="none" w="med" len="med"/>
          </a:ln>
          <a:effectLst>
            <a:outerShdw dist="107763" dir="2700000" algn="ctr" rotWithShape="0">
              <a:schemeClr val="tx1"/>
            </a:outerShdw>
          </a:effectLst>
        </p:spPr>
        <p:txBody>
          <a:bodyPr/>
          <a:lstStyle/>
          <a:p>
            <a:pPr algn="ctr">
              <a:lnSpc>
                <a:spcPct val="90000"/>
              </a:lnSpc>
              <a:buClr>
                <a:srgbClr val="151C77"/>
              </a:buClr>
              <a:buSzPct val="80000"/>
              <a:buFont typeface="Wingdings" pitchFamily="2" charset="2"/>
              <a:buChar char="•"/>
              <a:defRPr/>
            </a:pPr>
            <a:endParaRPr lang="en-US" sz="1400" i="1">
              <a:latin typeface="Arial" pitchFamily="34" charset="0"/>
            </a:endParaRPr>
          </a:p>
        </p:txBody>
      </p:sp>
      <p:sp>
        <p:nvSpPr>
          <p:cNvPr id="20" name="Freeform 33">
            <a:extLst>
              <a:ext uri="{FF2B5EF4-FFF2-40B4-BE49-F238E27FC236}">
                <a16:creationId xmlns:a16="http://schemas.microsoft.com/office/drawing/2014/main" id="{9D928587-A8DF-45C0-AC6A-24BDEF22D315}"/>
              </a:ext>
            </a:extLst>
          </p:cNvPr>
          <p:cNvSpPr>
            <a:spLocks/>
          </p:cNvSpPr>
          <p:nvPr/>
        </p:nvSpPr>
        <p:spPr bwMode="auto">
          <a:xfrm rot="2635849">
            <a:off x="6317410" y="2212577"/>
            <a:ext cx="738190" cy="661409"/>
          </a:xfrm>
          <a:custGeom>
            <a:avLst/>
            <a:gdLst/>
            <a:ahLst/>
            <a:cxnLst>
              <a:cxn ang="0">
                <a:pos x="7" y="464"/>
              </a:cxn>
              <a:cxn ang="0">
                <a:pos x="19" y="433"/>
              </a:cxn>
              <a:cxn ang="0">
                <a:pos x="32" y="399"/>
              </a:cxn>
              <a:cxn ang="0">
                <a:pos x="53" y="370"/>
              </a:cxn>
              <a:cxn ang="0">
                <a:pos x="81" y="336"/>
              </a:cxn>
              <a:cxn ang="0">
                <a:pos x="112" y="304"/>
              </a:cxn>
              <a:cxn ang="0">
                <a:pos x="151" y="272"/>
              </a:cxn>
              <a:cxn ang="0">
                <a:pos x="190" y="244"/>
              </a:cxn>
              <a:cxn ang="0">
                <a:pos x="229" y="216"/>
              </a:cxn>
              <a:cxn ang="0">
                <a:pos x="273" y="191"/>
              </a:cxn>
              <a:cxn ang="0">
                <a:pos x="319" y="166"/>
              </a:cxn>
              <a:cxn ang="0">
                <a:pos x="370" y="143"/>
              </a:cxn>
              <a:cxn ang="0">
                <a:pos x="419" y="126"/>
              </a:cxn>
              <a:cxn ang="0">
                <a:pos x="465" y="114"/>
              </a:cxn>
              <a:cxn ang="0">
                <a:pos x="482" y="19"/>
              </a:cxn>
              <a:cxn ang="0">
                <a:pos x="499" y="52"/>
              </a:cxn>
              <a:cxn ang="0">
                <a:pos x="514" y="78"/>
              </a:cxn>
              <a:cxn ang="0">
                <a:pos x="530" y="102"/>
              </a:cxn>
              <a:cxn ang="0">
                <a:pos x="548" y="123"/>
              </a:cxn>
              <a:cxn ang="0">
                <a:pos x="575" y="152"/>
              </a:cxn>
              <a:cxn ang="0">
                <a:pos x="605" y="177"/>
              </a:cxn>
              <a:cxn ang="0">
                <a:pos x="609" y="195"/>
              </a:cxn>
              <a:cxn ang="0">
                <a:pos x="586" y="209"/>
              </a:cxn>
              <a:cxn ang="0">
                <a:pos x="561" y="231"/>
              </a:cxn>
              <a:cxn ang="0">
                <a:pos x="543" y="249"/>
              </a:cxn>
              <a:cxn ang="0">
                <a:pos x="522" y="271"/>
              </a:cxn>
              <a:cxn ang="0">
                <a:pos x="502" y="293"/>
              </a:cxn>
              <a:cxn ang="0">
                <a:pos x="485" y="314"/>
              </a:cxn>
              <a:cxn ang="0">
                <a:pos x="469" y="335"/>
              </a:cxn>
              <a:cxn ang="0">
                <a:pos x="450" y="363"/>
              </a:cxn>
              <a:cxn ang="0">
                <a:pos x="423" y="246"/>
              </a:cxn>
              <a:cxn ang="0">
                <a:pos x="351" y="265"/>
              </a:cxn>
              <a:cxn ang="0">
                <a:pos x="309" y="278"/>
              </a:cxn>
              <a:cxn ang="0">
                <a:pos x="251" y="300"/>
              </a:cxn>
              <a:cxn ang="0">
                <a:pos x="205" y="319"/>
              </a:cxn>
              <a:cxn ang="0">
                <a:pos x="171" y="335"/>
              </a:cxn>
              <a:cxn ang="0">
                <a:pos x="132" y="355"/>
              </a:cxn>
              <a:cxn ang="0">
                <a:pos x="100" y="378"/>
              </a:cxn>
              <a:cxn ang="0">
                <a:pos x="71" y="405"/>
              </a:cxn>
              <a:cxn ang="0">
                <a:pos x="45" y="434"/>
              </a:cxn>
              <a:cxn ang="0">
                <a:pos x="21" y="466"/>
              </a:cxn>
            </a:cxnLst>
            <a:rect l="0" t="0" r="r" b="b"/>
            <a:pathLst>
              <a:path w="619" h="494">
                <a:moveTo>
                  <a:pt x="0" y="493"/>
                </a:moveTo>
                <a:lnTo>
                  <a:pt x="7" y="464"/>
                </a:lnTo>
                <a:lnTo>
                  <a:pt x="12" y="450"/>
                </a:lnTo>
                <a:lnTo>
                  <a:pt x="19" y="433"/>
                </a:lnTo>
                <a:lnTo>
                  <a:pt x="25" y="415"/>
                </a:lnTo>
                <a:lnTo>
                  <a:pt x="32" y="399"/>
                </a:lnTo>
                <a:lnTo>
                  <a:pt x="42" y="384"/>
                </a:lnTo>
                <a:lnTo>
                  <a:pt x="53" y="370"/>
                </a:lnTo>
                <a:lnTo>
                  <a:pt x="65" y="354"/>
                </a:lnTo>
                <a:lnTo>
                  <a:pt x="81" y="336"/>
                </a:lnTo>
                <a:lnTo>
                  <a:pt x="97" y="319"/>
                </a:lnTo>
                <a:lnTo>
                  <a:pt x="112" y="304"/>
                </a:lnTo>
                <a:lnTo>
                  <a:pt x="131" y="288"/>
                </a:lnTo>
                <a:lnTo>
                  <a:pt x="151" y="272"/>
                </a:lnTo>
                <a:lnTo>
                  <a:pt x="172" y="257"/>
                </a:lnTo>
                <a:lnTo>
                  <a:pt x="190" y="244"/>
                </a:lnTo>
                <a:lnTo>
                  <a:pt x="211" y="229"/>
                </a:lnTo>
                <a:lnTo>
                  <a:pt x="229" y="216"/>
                </a:lnTo>
                <a:lnTo>
                  <a:pt x="251" y="204"/>
                </a:lnTo>
                <a:lnTo>
                  <a:pt x="273" y="191"/>
                </a:lnTo>
                <a:lnTo>
                  <a:pt x="298" y="176"/>
                </a:lnTo>
                <a:lnTo>
                  <a:pt x="319" y="166"/>
                </a:lnTo>
                <a:lnTo>
                  <a:pt x="344" y="155"/>
                </a:lnTo>
                <a:lnTo>
                  <a:pt x="370" y="143"/>
                </a:lnTo>
                <a:lnTo>
                  <a:pt x="395" y="135"/>
                </a:lnTo>
                <a:lnTo>
                  <a:pt x="419" y="126"/>
                </a:lnTo>
                <a:lnTo>
                  <a:pt x="438" y="120"/>
                </a:lnTo>
                <a:lnTo>
                  <a:pt x="465" y="114"/>
                </a:lnTo>
                <a:lnTo>
                  <a:pt x="475" y="0"/>
                </a:lnTo>
                <a:lnTo>
                  <a:pt x="482" y="19"/>
                </a:lnTo>
                <a:lnTo>
                  <a:pt x="491" y="34"/>
                </a:lnTo>
                <a:lnTo>
                  <a:pt x="499" y="52"/>
                </a:lnTo>
                <a:lnTo>
                  <a:pt x="506" y="66"/>
                </a:lnTo>
                <a:lnTo>
                  <a:pt x="514" y="78"/>
                </a:lnTo>
                <a:lnTo>
                  <a:pt x="521" y="91"/>
                </a:lnTo>
                <a:lnTo>
                  <a:pt x="530" y="102"/>
                </a:lnTo>
                <a:lnTo>
                  <a:pt x="539" y="113"/>
                </a:lnTo>
                <a:lnTo>
                  <a:pt x="548" y="123"/>
                </a:lnTo>
                <a:lnTo>
                  <a:pt x="562" y="137"/>
                </a:lnTo>
                <a:lnTo>
                  <a:pt x="575" y="152"/>
                </a:lnTo>
                <a:lnTo>
                  <a:pt x="590" y="164"/>
                </a:lnTo>
                <a:lnTo>
                  <a:pt x="605" y="177"/>
                </a:lnTo>
                <a:lnTo>
                  <a:pt x="618" y="187"/>
                </a:lnTo>
                <a:lnTo>
                  <a:pt x="609" y="195"/>
                </a:lnTo>
                <a:lnTo>
                  <a:pt x="596" y="201"/>
                </a:lnTo>
                <a:lnTo>
                  <a:pt x="586" y="209"/>
                </a:lnTo>
                <a:lnTo>
                  <a:pt x="574" y="219"/>
                </a:lnTo>
                <a:lnTo>
                  <a:pt x="561" y="231"/>
                </a:lnTo>
                <a:lnTo>
                  <a:pt x="551" y="240"/>
                </a:lnTo>
                <a:lnTo>
                  <a:pt x="543" y="249"/>
                </a:lnTo>
                <a:lnTo>
                  <a:pt x="534" y="259"/>
                </a:lnTo>
                <a:lnTo>
                  <a:pt x="522" y="271"/>
                </a:lnTo>
                <a:lnTo>
                  <a:pt x="511" y="282"/>
                </a:lnTo>
                <a:lnTo>
                  <a:pt x="502" y="293"/>
                </a:lnTo>
                <a:lnTo>
                  <a:pt x="492" y="304"/>
                </a:lnTo>
                <a:lnTo>
                  <a:pt x="485" y="314"/>
                </a:lnTo>
                <a:lnTo>
                  <a:pt x="476" y="326"/>
                </a:lnTo>
                <a:lnTo>
                  <a:pt x="469" y="335"/>
                </a:lnTo>
                <a:lnTo>
                  <a:pt x="460" y="347"/>
                </a:lnTo>
                <a:lnTo>
                  <a:pt x="450" y="363"/>
                </a:lnTo>
                <a:lnTo>
                  <a:pt x="453" y="243"/>
                </a:lnTo>
                <a:lnTo>
                  <a:pt x="423" y="246"/>
                </a:lnTo>
                <a:lnTo>
                  <a:pt x="398" y="253"/>
                </a:lnTo>
                <a:lnTo>
                  <a:pt x="351" y="265"/>
                </a:lnTo>
                <a:lnTo>
                  <a:pt x="329" y="271"/>
                </a:lnTo>
                <a:lnTo>
                  <a:pt x="309" y="278"/>
                </a:lnTo>
                <a:lnTo>
                  <a:pt x="273" y="291"/>
                </a:lnTo>
                <a:lnTo>
                  <a:pt x="251" y="300"/>
                </a:lnTo>
                <a:lnTo>
                  <a:pt x="226" y="310"/>
                </a:lnTo>
                <a:lnTo>
                  <a:pt x="205" y="319"/>
                </a:lnTo>
                <a:lnTo>
                  <a:pt x="187" y="327"/>
                </a:lnTo>
                <a:lnTo>
                  <a:pt x="171" y="335"/>
                </a:lnTo>
                <a:lnTo>
                  <a:pt x="151" y="343"/>
                </a:lnTo>
                <a:lnTo>
                  <a:pt x="132" y="355"/>
                </a:lnTo>
                <a:lnTo>
                  <a:pt x="117" y="367"/>
                </a:lnTo>
                <a:lnTo>
                  <a:pt x="100" y="378"/>
                </a:lnTo>
                <a:lnTo>
                  <a:pt x="85" y="392"/>
                </a:lnTo>
                <a:lnTo>
                  <a:pt x="71" y="405"/>
                </a:lnTo>
                <a:lnTo>
                  <a:pt x="57" y="421"/>
                </a:lnTo>
                <a:lnTo>
                  <a:pt x="45" y="434"/>
                </a:lnTo>
                <a:lnTo>
                  <a:pt x="32" y="450"/>
                </a:lnTo>
                <a:lnTo>
                  <a:pt x="21" y="466"/>
                </a:lnTo>
                <a:lnTo>
                  <a:pt x="0" y="493"/>
                </a:lnTo>
              </a:path>
            </a:pathLst>
          </a:custGeom>
          <a:solidFill>
            <a:schemeClr val="folHlink"/>
          </a:solidFill>
          <a:ln w="12700" cap="rnd" cmpd="sng">
            <a:solidFill>
              <a:schemeClr val="tx1"/>
            </a:solidFill>
            <a:prstDash val="solid"/>
            <a:round/>
            <a:headEnd type="none" w="med" len="med"/>
            <a:tailEnd type="none" w="med" len="med"/>
          </a:ln>
          <a:effectLst>
            <a:outerShdw dist="107763" dir="2700000" algn="ctr" rotWithShape="0">
              <a:schemeClr val="tx1"/>
            </a:outerShdw>
          </a:effectLst>
        </p:spPr>
        <p:txBody>
          <a:bodyPr/>
          <a:lstStyle/>
          <a:p>
            <a:pPr algn="ctr">
              <a:lnSpc>
                <a:spcPct val="90000"/>
              </a:lnSpc>
              <a:buClr>
                <a:srgbClr val="151C77"/>
              </a:buClr>
              <a:buSzPct val="80000"/>
              <a:buFont typeface="Wingdings" pitchFamily="2" charset="2"/>
              <a:buChar char="•"/>
              <a:defRPr/>
            </a:pPr>
            <a:endParaRPr lang="en-US" sz="1400" i="1">
              <a:latin typeface="Arial" pitchFamily="34" charset="0"/>
            </a:endParaRPr>
          </a:p>
        </p:txBody>
      </p:sp>
    </p:spTree>
    <p:extLst>
      <p:ext uri="{BB962C8B-B14F-4D97-AF65-F5344CB8AC3E}">
        <p14:creationId xmlns:p14="http://schemas.microsoft.com/office/powerpoint/2010/main" val="315017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TAKT Time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110</a:t>
            </a:fld>
            <a:endParaRPr lang="en-US" altLang="en-US"/>
          </a:p>
        </p:txBody>
      </p:sp>
      <p:sp>
        <p:nvSpPr>
          <p:cNvPr id="6" name="Content Placeholder 2"/>
          <p:cNvSpPr txBox="1">
            <a:spLocks/>
          </p:cNvSpPr>
          <p:nvPr/>
        </p:nvSpPr>
        <p:spPr bwMode="auto">
          <a:xfrm>
            <a:off x="607142" y="1166019"/>
            <a:ext cx="3964858" cy="439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marL="0" indent="0">
              <a:buNone/>
            </a:pPr>
            <a:r>
              <a:rPr lang="en-US" kern="0" dirty="0"/>
              <a:t>Defines the pace of repetitive customer demand – presented in units of time and is calculated by:</a:t>
            </a:r>
          </a:p>
          <a:p>
            <a:r>
              <a:rPr lang="en-US" dirty="0"/>
              <a:t>Determining your demand per shift or day</a:t>
            </a:r>
          </a:p>
          <a:p>
            <a:r>
              <a:rPr lang="en-US" dirty="0"/>
              <a:t>Determining your available time (excluding breaks, meeting times)</a:t>
            </a:r>
          </a:p>
          <a:p>
            <a:r>
              <a:rPr lang="en-US" dirty="0"/>
              <a:t>Calculate your Takt time (available time/demand)</a:t>
            </a:r>
          </a:p>
          <a:p>
            <a:pPr marL="0" indent="0">
              <a:buNone/>
            </a:pPr>
            <a:endParaRPr lang="en-US" kern="0" dirty="0"/>
          </a:p>
        </p:txBody>
      </p:sp>
      <p:pic>
        <p:nvPicPr>
          <p:cNvPr id="2050" name="Picture 2" descr="Image result for Takt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81200"/>
            <a:ext cx="4430382" cy="326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44B1-B2E1-478B-97C3-B208076F5D88}"/>
              </a:ext>
            </a:extLst>
          </p:cNvPr>
          <p:cNvSpPr>
            <a:spLocks noGrp="1"/>
          </p:cNvSpPr>
          <p:nvPr>
            <p:ph type="title"/>
          </p:nvPr>
        </p:nvSpPr>
        <p:spPr>
          <a:xfrm>
            <a:off x="533400" y="514350"/>
            <a:ext cx="8077200" cy="685800"/>
          </a:xfrm>
        </p:spPr>
        <p:txBody>
          <a:bodyPr/>
          <a:lstStyle/>
          <a:p>
            <a:r>
              <a:rPr lang="en-US" dirty="0"/>
              <a:t>TAKT, Cycle and Lead Time</a:t>
            </a:r>
          </a:p>
        </p:txBody>
      </p:sp>
      <p:pic>
        <p:nvPicPr>
          <p:cNvPr id="6" name="Online Media 5" title="Takt Time, Cycle Time, Lead Time">
            <a:hlinkClick r:id="" action="ppaction://media"/>
            <a:extLst>
              <a:ext uri="{FF2B5EF4-FFF2-40B4-BE49-F238E27FC236}">
                <a16:creationId xmlns:a16="http://schemas.microsoft.com/office/drawing/2014/main" id="{44B97A5E-3E25-4EA8-AD12-B44FABA7A87C}"/>
              </a:ext>
            </a:extLst>
          </p:cNvPr>
          <p:cNvPicPr>
            <a:picLocks noGrp="1" noRot="1" noChangeAspect="1"/>
          </p:cNvPicPr>
          <p:nvPr>
            <p:ph idx="1"/>
            <a:videoFile r:link="rId1"/>
          </p:nvPr>
        </p:nvPicPr>
        <p:blipFill>
          <a:blip r:embed="rId4"/>
          <a:stretch>
            <a:fillRect/>
          </a:stretch>
        </p:blipFill>
        <p:spPr>
          <a:xfrm>
            <a:off x="609600" y="1543050"/>
            <a:ext cx="7924800" cy="4457700"/>
          </a:xfrm>
          <a:prstGeom prst="rect">
            <a:avLst/>
          </a:prstGeom>
        </p:spPr>
      </p:pic>
      <p:sp>
        <p:nvSpPr>
          <p:cNvPr id="4" name="Footer Placeholder 3">
            <a:extLst>
              <a:ext uri="{FF2B5EF4-FFF2-40B4-BE49-F238E27FC236}">
                <a16:creationId xmlns:a16="http://schemas.microsoft.com/office/drawing/2014/main" id="{F02CAFF4-47CD-492B-B790-3ADDFB111C57}"/>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4CB16BF-01A0-4AA5-B97F-0AB665C21329}"/>
              </a:ext>
            </a:extLst>
          </p:cNvPr>
          <p:cNvSpPr>
            <a:spLocks noGrp="1"/>
          </p:cNvSpPr>
          <p:nvPr>
            <p:ph type="sldNum" sz="quarter" idx="12"/>
          </p:nvPr>
        </p:nvSpPr>
        <p:spPr/>
        <p:txBody>
          <a:bodyPr/>
          <a:lstStyle/>
          <a:p>
            <a:fld id="{909ED1F4-8724-4CB0-854F-41CA9E1557CC}" type="slidenum">
              <a:rPr lang="en-US" altLang="en-US" smtClean="0"/>
              <a:pPr/>
              <a:t>111</a:t>
            </a:fld>
            <a:endParaRPr lang="en-US" altLang="en-US"/>
          </a:p>
        </p:txBody>
      </p:sp>
    </p:spTree>
    <p:extLst>
      <p:ext uri="{BB962C8B-B14F-4D97-AF65-F5344CB8AC3E}">
        <p14:creationId xmlns:p14="http://schemas.microsoft.com/office/powerpoint/2010/main" val="105737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A023-6E1B-4DA4-839E-97F2DD4A18A3}"/>
              </a:ext>
            </a:extLst>
          </p:cNvPr>
          <p:cNvSpPr>
            <a:spLocks noGrp="1"/>
          </p:cNvSpPr>
          <p:nvPr>
            <p:ph type="title"/>
          </p:nvPr>
        </p:nvSpPr>
        <p:spPr/>
        <p:txBody>
          <a:bodyPr/>
          <a:lstStyle/>
          <a:p>
            <a:r>
              <a:rPr lang="en-US" dirty="0"/>
              <a:t>But Healthcare isn’t Manufacturing!</a:t>
            </a:r>
          </a:p>
        </p:txBody>
      </p:sp>
      <p:sp>
        <p:nvSpPr>
          <p:cNvPr id="4" name="Footer Placeholder 3">
            <a:extLst>
              <a:ext uri="{FF2B5EF4-FFF2-40B4-BE49-F238E27FC236}">
                <a16:creationId xmlns:a16="http://schemas.microsoft.com/office/drawing/2014/main" id="{3CD23565-150E-4E2D-A8D2-45765A46F15B}"/>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D8976B6A-418E-44F9-B448-8CF6E02CB3C7}"/>
              </a:ext>
            </a:extLst>
          </p:cNvPr>
          <p:cNvSpPr>
            <a:spLocks noGrp="1"/>
          </p:cNvSpPr>
          <p:nvPr>
            <p:ph type="sldNum" sz="quarter" idx="12"/>
          </p:nvPr>
        </p:nvSpPr>
        <p:spPr/>
        <p:txBody>
          <a:bodyPr/>
          <a:lstStyle/>
          <a:p>
            <a:fld id="{909ED1F4-8724-4CB0-854F-41CA9E1557CC}" type="slidenum">
              <a:rPr lang="en-US" altLang="en-US" smtClean="0"/>
              <a:pPr/>
              <a:t>112</a:t>
            </a:fld>
            <a:endParaRPr lang="en-US" altLang="en-US"/>
          </a:p>
        </p:txBody>
      </p:sp>
      <p:pic>
        <p:nvPicPr>
          <p:cNvPr id="2054" name="Picture 6" descr="Image result for how is this relevant">
            <a:extLst>
              <a:ext uri="{FF2B5EF4-FFF2-40B4-BE49-F238E27FC236}">
                <a16:creationId xmlns:a16="http://schemas.microsoft.com/office/drawing/2014/main" id="{4C2699C9-4B2A-4E9A-8AAE-B9F6FCA9C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0619"/>
            <a:ext cx="8534400" cy="5008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81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9156-01B0-4235-ACB5-A8F6967CC7B3}"/>
              </a:ext>
            </a:extLst>
          </p:cNvPr>
          <p:cNvSpPr>
            <a:spLocks noGrp="1"/>
          </p:cNvSpPr>
          <p:nvPr>
            <p:ph type="title"/>
          </p:nvPr>
        </p:nvSpPr>
        <p:spPr/>
        <p:txBody>
          <a:bodyPr/>
          <a:lstStyle/>
          <a:p>
            <a:r>
              <a:rPr lang="en-US" dirty="0"/>
              <a:t>TAKT Time in Healthcare</a:t>
            </a:r>
          </a:p>
        </p:txBody>
      </p:sp>
      <p:sp>
        <p:nvSpPr>
          <p:cNvPr id="3" name="Content Placeholder 2">
            <a:extLst>
              <a:ext uri="{FF2B5EF4-FFF2-40B4-BE49-F238E27FC236}">
                <a16:creationId xmlns:a16="http://schemas.microsoft.com/office/drawing/2014/main" id="{40BF2163-9AA8-4287-AFF0-F4C09D9206A0}"/>
              </a:ext>
            </a:extLst>
          </p:cNvPr>
          <p:cNvSpPr>
            <a:spLocks noGrp="1"/>
          </p:cNvSpPr>
          <p:nvPr>
            <p:ph idx="1"/>
          </p:nvPr>
        </p:nvSpPr>
        <p:spPr>
          <a:xfrm>
            <a:off x="609600" y="1341438"/>
            <a:ext cx="7924800" cy="4678362"/>
          </a:xfrm>
        </p:spPr>
        <p:txBody>
          <a:bodyPr/>
          <a:lstStyle/>
          <a:p>
            <a:r>
              <a:rPr lang="en-US" dirty="0"/>
              <a:t>In complex organizations, TAKT Time becomes fundamental to resource planning and ensuring you are staffed to meet demand</a:t>
            </a:r>
          </a:p>
          <a:p>
            <a:r>
              <a:rPr lang="en-US" dirty="0"/>
              <a:t>Helps ensure leaders are not demanding the impossible or letting skills go to waste</a:t>
            </a:r>
          </a:p>
          <a:p>
            <a:r>
              <a:rPr lang="en-US" dirty="0"/>
              <a:t>Helps define the gap between current state conditions and expected based on patient demand</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3E573C2E-8F1A-41EB-BE42-92DF69FC8BDB}"/>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2438A6A-1D74-4EEA-9BBA-AE1E680D1437}"/>
              </a:ext>
            </a:extLst>
          </p:cNvPr>
          <p:cNvSpPr>
            <a:spLocks noGrp="1"/>
          </p:cNvSpPr>
          <p:nvPr>
            <p:ph type="sldNum" sz="quarter" idx="12"/>
          </p:nvPr>
        </p:nvSpPr>
        <p:spPr/>
        <p:txBody>
          <a:bodyPr/>
          <a:lstStyle/>
          <a:p>
            <a:fld id="{909ED1F4-8724-4CB0-854F-41CA9E1557CC}" type="slidenum">
              <a:rPr lang="en-US" altLang="en-US" smtClean="0"/>
              <a:pPr/>
              <a:t>113</a:t>
            </a:fld>
            <a:endParaRPr lang="en-US" altLang="en-US"/>
          </a:p>
        </p:txBody>
      </p:sp>
    </p:spTree>
    <p:extLst>
      <p:ext uri="{BB962C8B-B14F-4D97-AF65-F5344CB8AC3E}">
        <p14:creationId xmlns:p14="http://schemas.microsoft.com/office/powerpoint/2010/main" val="344809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CF1B-9D95-4A1F-B4F7-DCC8C25B0751}"/>
              </a:ext>
            </a:extLst>
          </p:cNvPr>
          <p:cNvSpPr>
            <a:spLocks noGrp="1"/>
          </p:cNvSpPr>
          <p:nvPr>
            <p:ph type="title"/>
          </p:nvPr>
        </p:nvSpPr>
        <p:spPr/>
        <p:txBody>
          <a:bodyPr/>
          <a:lstStyle/>
          <a:p>
            <a:r>
              <a:rPr lang="en-US" sz="2800" dirty="0"/>
              <a:t>Asynchronous Learning - Calculate TAKT Time</a:t>
            </a:r>
          </a:p>
        </p:txBody>
      </p:sp>
      <p:sp>
        <p:nvSpPr>
          <p:cNvPr id="3" name="Content Placeholder 2">
            <a:extLst>
              <a:ext uri="{FF2B5EF4-FFF2-40B4-BE49-F238E27FC236}">
                <a16:creationId xmlns:a16="http://schemas.microsoft.com/office/drawing/2014/main" id="{20480D81-5E8E-457E-9539-BC6AE56CB8C5}"/>
              </a:ext>
            </a:extLst>
          </p:cNvPr>
          <p:cNvSpPr>
            <a:spLocks noGrp="1"/>
          </p:cNvSpPr>
          <p:nvPr>
            <p:ph idx="1"/>
          </p:nvPr>
        </p:nvSpPr>
        <p:spPr>
          <a:xfrm>
            <a:off x="609600" y="1341437"/>
            <a:ext cx="7924800" cy="5036343"/>
          </a:xfrm>
        </p:spPr>
        <p:txBody>
          <a:bodyPr/>
          <a:lstStyle/>
          <a:p>
            <a:r>
              <a:rPr lang="en-US" dirty="0"/>
              <a:t>A sub-specialty clinic is open from 8:00am to 4:30pm Monday through Friday</a:t>
            </a:r>
          </a:p>
          <a:p>
            <a:r>
              <a:rPr lang="en-US" dirty="0"/>
              <a:t>The number of scheduled patients per day this coming week is as follows:</a:t>
            </a:r>
          </a:p>
          <a:p>
            <a:pPr lvl="1"/>
            <a:r>
              <a:rPr lang="en-US" sz="2400" dirty="0"/>
              <a:t>Monday: 259</a:t>
            </a:r>
          </a:p>
          <a:p>
            <a:pPr lvl="1"/>
            <a:r>
              <a:rPr lang="en-US" sz="2400" dirty="0"/>
              <a:t>Tuesday: 236</a:t>
            </a:r>
          </a:p>
          <a:p>
            <a:pPr lvl="1"/>
            <a:r>
              <a:rPr lang="en-US" sz="2400" dirty="0"/>
              <a:t>Wednesday: 187</a:t>
            </a:r>
          </a:p>
          <a:p>
            <a:pPr lvl="1"/>
            <a:r>
              <a:rPr lang="en-US" sz="2400" dirty="0"/>
              <a:t>Thursday: 164 (clinic does not open until 10:00am)</a:t>
            </a:r>
          </a:p>
          <a:p>
            <a:pPr lvl="1"/>
            <a:r>
              <a:rPr lang="en-US" sz="2400" dirty="0"/>
              <a:t>Friday: 120</a:t>
            </a:r>
          </a:p>
          <a:p>
            <a:r>
              <a:rPr lang="en-US" dirty="0"/>
              <a:t>The clinic has a centralized check-in team</a:t>
            </a:r>
          </a:p>
          <a:p>
            <a:r>
              <a:rPr lang="en-US" dirty="0"/>
              <a:t>Calculate the check-in TAKT time by day of week</a:t>
            </a:r>
          </a:p>
        </p:txBody>
      </p:sp>
      <p:sp>
        <p:nvSpPr>
          <p:cNvPr id="4" name="Footer Placeholder 3">
            <a:extLst>
              <a:ext uri="{FF2B5EF4-FFF2-40B4-BE49-F238E27FC236}">
                <a16:creationId xmlns:a16="http://schemas.microsoft.com/office/drawing/2014/main" id="{9DA8E069-FC0B-4D1E-AE9A-75C7795239C9}"/>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1DE2631B-58A3-4EC9-B2EE-6133CBBB6980}"/>
              </a:ext>
            </a:extLst>
          </p:cNvPr>
          <p:cNvSpPr>
            <a:spLocks noGrp="1"/>
          </p:cNvSpPr>
          <p:nvPr>
            <p:ph type="sldNum" sz="quarter" idx="12"/>
          </p:nvPr>
        </p:nvSpPr>
        <p:spPr/>
        <p:txBody>
          <a:bodyPr/>
          <a:lstStyle/>
          <a:p>
            <a:fld id="{909ED1F4-8724-4CB0-854F-41CA9E1557CC}" type="slidenum">
              <a:rPr lang="en-US" altLang="en-US" smtClean="0"/>
              <a:pPr/>
              <a:t>114</a:t>
            </a:fld>
            <a:endParaRPr lang="en-US" altLang="en-US"/>
          </a:p>
        </p:txBody>
      </p:sp>
    </p:spTree>
    <p:extLst>
      <p:ext uri="{BB962C8B-B14F-4D97-AF65-F5344CB8AC3E}">
        <p14:creationId xmlns:p14="http://schemas.microsoft.com/office/powerpoint/2010/main" val="340887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CF1B-9D95-4A1F-B4F7-DCC8C25B0751}"/>
              </a:ext>
            </a:extLst>
          </p:cNvPr>
          <p:cNvSpPr>
            <a:spLocks noGrp="1"/>
          </p:cNvSpPr>
          <p:nvPr>
            <p:ph type="title"/>
          </p:nvPr>
        </p:nvSpPr>
        <p:spPr/>
        <p:txBody>
          <a:bodyPr/>
          <a:lstStyle/>
          <a:p>
            <a:r>
              <a:rPr lang="en-US" sz="2800" dirty="0"/>
              <a:t>Asynchronous Learning - Calculate TAKT Time</a:t>
            </a:r>
          </a:p>
        </p:txBody>
      </p:sp>
      <p:sp>
        <p:nvSpPr>
          <p:cNvPr id="3" name="Content Placeholder 2">
            <a:extLst>
              <a:ext uri="{FF2B5EF4-FFF2-40B4-BE49-F238E27FC236}">
                <a16:creationId xmlns:a16="http://schemas.microsoft.com/office/drawing/2014/main" id="{20480D81-5E8E-457E-9539-BC6AE56CB8C5}"/>
              </a:ext>
            </a:extLst>
          </p:cNvPr>
          <p:cNvSpPr>
            <a:spLocks noGrp="1"/>
          </p:cNvSpPr>
          <p:nvPr>
            <p:ph idx="1"/>
          </p:nvPr>
        </p:nvSpPr>
        <p:spPr>
          <a:xfrm>
            <a:off x="609600" y="1341437"/>
            <a:ext cx="7924800" cy="5036343"/>
          </a:xfrm>
        </p:spPr>
        <p:txBody>
          <a:bodyPr/>
          <a:lstStyle/>
          <a:p>
            <a:r>
              <a:rPr lang="en-US" dirty="0"/>
              <a:t>A sub-specialty clinic is open from 8:00am to 4:30pm Monday through Friday</a:t>
            </a:r>
          </a:p>
          <a:p>
            <a:r>
              <a:rPr lang="en-US" dirty="0"/>
              <a:t>The number of scheduled patients per day this coming week is as follows:</a:t>
            </a:r>
          </a:p>
          <a:p>
            <a:pPr lvl="1"/>
            <a:r>
              <a:rPr lang="en-US" sz="2400" dirty="0"/>
              <a:t>Monday: 1.97 mins</a:t>
            </a:r>
          </a:p>
          <a:p>
            <a:pPr lvl="1"/>
            <a:r>
              <a:rPr lang="en-US" sz="2400" dirty="0"/>
              <a:t>Tuesday: 2.16 mins</a:t>
            </a:r>
          </a:p>
          <a:p>
            <a:pPr lvl="1"/>
            <a:r>
              <a:rPr lang="en-US" sz="2400" dirty="0"/>
              <a:t>Wednesday: 2.73 mins</a:t>
            </a:r>
          </a:p>
          <a:p>
            <a:pPr lvl="1"/>
            <a:r>
              <a:rPr lang="en-US" sz="2400" dirty="0"/>
              <a:t>Thursday: 2.38 mins (clinic does not open until 10:00am)</a:t>
            </a:r>
          </a:p>
          <a:p>
            <a:pPr lvl="1"/>
            <a:r>
              <a:rPr lang="en-US" sz="2400" dirty="0"/>
              <a:t>Friday: 4.25 mins</a:t>
            </a:r>
          </a:p>
        </p:txBody>
      </p:sp>
      <p:sp>
        <p:nvSpPr>
          <p:cNvPr id="4" name="Footer Placeholder 3">
            <a:extLst>
              <a:ext uri="{FF2B5EF4-FFF2-40B4-BE49-F238E27FC236}">
                <a16:creationId xmlns:a16="http://schemas.microsoft.com/office/drawing/2014/main" id="{9DA8E069-FC0B-4D1E-AE9A-75C7795239C9}"/>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1DE2631B-58A3-4EC9-B2EE-6133CBBB6980}"/>
              </a:ext>
            </a:extLst>
          </p:cNvPr>
          <p:cNvSpPr>
            <a:spLocks noGrp="1"/>
          </p:cNvSpPr>
          <p:nvPr>
            <p:ph type="sldNum" sz="quarter" idx="12"/>
          </p:nvPr>
        </p:nvSpPr>
        <p:spPr/>
        <p:txBody>
          <a:bodyPr/>
          <a:lstStyle/>
          <a:p>
            <a:fld id="{909ED1F4-8724-4CB0-854F-41CA9E1557CC}" type="slidenum">
              <a:rPr lang="en-US" altLang="en-US" smtClean="0"/>
              <a:pPr/>
              <a:t>115</a:t>
            </a:fld>
            <a:endParaRPr lang="en-US" altLang="en-US"/>
          </a:p>
        </p:txBody>
      </p:sp>
    </p:spTree>
    <p:extLst>
      <p:ext uri="{BB962C8B-B14F-4D97-AF65-F5344CB8AC3E}">
        <p14:creationId xmlns:p14="http://schemas.microsoft.com/office/powerpoint/2010/main" val="114852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5, Lesson 1</a:t>
            </a:r>
          </a:p>
          <a:p>
            <a:pPr eaLnBrk="1" hangingPunct="1">
              <a:buFont typeface="Wingdings" panose="05000000000000000000" pitchFamily="2" charset="2"/>
              <a:buNone/>
            </a:pPr>
            <a:r>
              <a:rPr lang="en-US" altLang="en-US" dirty="0">
                <a:solidFill>
                  <a:srgbClr val="1B7384"/>
                </a:solidFill>
              </a:rPr>
              <a:t>Process Mapping</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11754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Template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117</a:t>
            </a:fld>
            <a:endParaRPr lang="en-US" altLang="en-US"/>
          </a:p>
        </p:txBody>
      </p:sp>
      <p:graphicFrame>
        <p:nvGraphicFramePr>
          <p:cNvPr id="6" name="object 4"/>
          <p:cNvGraphicFramePr>
            <a:graphicFrameLocks noGrp="1"/>
          </p:cNvGraphicFramePr>
          <p:nvPr/>
        </p:nvGraphicFramePr>
        <p:xfrm>
          <a:off x="304800" y="1036320"/>
          <a:ext cx="8647943" cy="640080"/>
        </p:xfrm>
        <a:graphic>
          <a:graphicData uri="http://schemas.openxmlformats.org/drawingml/2006/table">
            <a:tbl>
              <a:tblPr firstRow="1" bandRow="1">
                <a:tableStyleId>{2D5ABB26-0587-4C30-8999-92F81FD0307C}</a:tableStyleId>
              </a:tblPr>
              <a:tblGrid>
                <a:gridCol w="1557251">
                  <a:extLst>
                    <a:ext uri="{9D8B030D-6E8A-4147-A177-3AD203B41FA5}">
                      <a16:colId xmlns:a16="http://schemas.microsoft.com/office/drawing/2014/main" val="20000"/>
                    </a:ext>
                  </a:extLst>
                </a:gridCol>
                <a:gridCol w="5203496">
                  <a:extLst>
                    <a:ext uri="{9D8B030D-6E8A-4147-A177-3AD203B41FA5}">
                      <a16:colId xmlns:a16="http://schemas.microsoft.com/office/drawing/2014/main" val="20001"/>
                    </a:ext>
                  </a:extLst>
                </a:gridCol>
                <a:gridCol w="1887196">
                  <a:extLst>
                    <a:ext uri="{9D8B030D-6E8A-4147-A177-3AD203B41FA5}">
                      <a16:colId xmlns:a16="http://schemas.microsoft.com/office/drawing/2014/main" val="20002"/>
                    </a:ext>
                  </a:extLst>
                </a:gridCol>
              </a:tblGrid>
              <a:tr h="344589">
                <a:tc>
                  <a:txBody>
                    <a:bodyPr/>
                    <a:lstStyle/>
                    <a:p>
                      <a:pPr marL="187325">
                        <a:lnSpc>
                          <a:spcPct val="100000"/>
                        </a:lnSpc>
                      </a:pPr>
                      <a:r>
                        <a:rPr sz="1400" b="1" dirty="0">
                          <a:solidFill>
                            <a:schemeClr val="tx1"/>
                          </a:solidFill>
                          <a:latin typeface="Arial" pitchFamily="34" charset="0"/>
                          <a:cs typeface="Arial" pitchFamily="34" charset="0"/>
                        </a:rPr>
                        <a:t>PRO</a:t>
                      </a:r>
                      <a:r>
                        <a:rPr sz="1400" b="1" spc="5" dirty="0">
                          <a:solidFill>
                            <a:schemeClr val="tx1"/>
                          </a:solidFill>
                          <a:latin typeface="Arial" pitchFamily="34" charset="0"/>
                          <a:cs typeface="Arial" pitchFamily="34" charset="0"/>
                        </a:rPr>
                        <a:t>B</a:t>
                      </a:r>
                      <a:r>
                        <a:rPr sz="1400" b="1" dirty="0">
                          <a:solidFill>
                            <a:schemeClr val="tx1"/>
                          </a:solidFill>
                          <a:latin typeface="Arial" pitchFamily="34" charset="0"/>
                          <a:cs typeface="Arial" pitchFamily="34" charset="0"/>
                        </a:rPr>
                        <a:t>LEM</a:t>
                      </a:r>
                      <a:r>
                        <a:rPr sz="1400" b="1" spc="-10" dirty="0">
                          <a:solidFill>
                            <a:schemeClr val="tx1"/>
                          </a:solidFill>
                          <a:latin typeface="Arial" pitchFamily="34" charset="0"/>
                          <a:cs typeface="Arial" pitchFamily="34" charset="0"/>
                        </a:rPr>
                        <a:t> </a:t>
                      </a:r>
                      <a:r>
                        <a:rPr sz="1400" b="1" spc="10" dirty="0">
                          <a:solidFill>
                            <a:schemeClr val="tx1"/>
                          </a:solidFill>
                          <a:latin typeface="Arial" pitchFamily="34" charset="0"/>
                          <a:cs typeface="Arial" pitchFamily="34" charset="0"/>
                        </a:rPr>
                        <a:t>S</a:t>
                      </a:r>
                      <a:r>
                        <a:rPr sz="1400" b="1" dirty="0">
                          <a:solidFill>
                            <a:schemeClr val="tx1"/>
                          </a:solidFill>
                          <a:latin typeface="Arial" pitchFamily="34" charset="0"/>
                          <a:cs typeface="Arial" pitchFamily="34" charset="0"/>
                        </a:rPr>
                        <a:t>OL</a:t>
                      </a:r>
                      <a:r>
                        <a:rPr sz="1400" b="1" spc="5" dirty="0">
                          <a:solidFill>
                            <a:schemeClr val="tx1"/>
                          </a:solidFill>
                          <a:latin typeface="Arial" pitchFamily="34" charset="0"/>
                          <a:cs typeface="Arial" pitchFamily="34" charset="0"/>
                        </a:rPr>
                        <a:t>V</a:t>
                      </a:r>
                      <a:r>
                        <a:rPr sz="1400" b="1" dirty="0">
                          <a:solidFill>
                            <a:schemeClr val="tx1"/>
                          </a:solidFill>
                          <a:latin typeface="Arial" pitchFamily="34" charset="0"/>
                          <a:cs typeface="Arial" pitchFamily="34" charset="0"/>
                        </a:rPr>
                        <a:t>ING</a:t>
                      </a:r>
                      <a:r>
                        <a:rPr sz="1400" b="1" spc="10" dirty="0">
                          <a:solidFill>
                            <a:schemeClr val="tx1"/>
                          </a:solidFill>
                          <a:latin typeface="Arial" pitchFamily="34" charset="0"/>
                          <a:cs typeface="Arial" pitchFamily="34" charset="0"/>
                        </a:rPr>
                        <a:t> </a:t>
                      </a:r>
                      <a:r>
                        <a:rPr sz="1400" b="1" spc="-5" dirty="0">
                          <a:solidFill>
                            <a:schemeClr val="tx1"/>
                          </a:solidFill>
                          <a:latin typeface="Arial" pitchFamily="34" charset="0"/>
                          <a:cs typeface="Arial" pitchFamily="34" charset="0"/>
                        </a:rPr>
                        <a:t>A3</a:t>
                      </a:r>
                      <a:endParaRPr sz="1400" b="1" dirty="0">
                        <a:solidFill>
                          <a:schemeClr val="tx1"/>
                        </a:solidFill>
                        <a:latin typeface="Arial" pitchFamily="34" charset="0"/>
                        <a:cs typeface="Arial" pitchFamily="34" charset="0"/>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solidFill>
                      <a:srgbClr val="BEBEBE"/>
                    </a:solidFill>
                  </a:tcPr>
                </a:tc>
                <a:tc>
                  <a:txBody>
                    <a:bodyPr/>
                    <a:lstStyle/>
                    <a:p>
                      <a:pPr marL="65405">
                        <a:lnSpc>
                          <a:spcPct val="100000"/>
                        </a:lnSpc>
                      </a:pPr>
                      <a:r>
                        <a:rPr sz="1600" dirty="0">
                          <a:solidFill>
                            <a:schemeClr val="tx1"/>
                          </a:solidFill>
                          <a:latin typeface="Arial" pitchFamily="34" charset="0"/>
                          <a:cs typeface="Arial" pitchFamily="34" charset="0"/>
                        </a:rPr>
                        <a:t>T</a:t>
                      </a:r>
                      <a:r>
                        <a:rPr sz="1600" spc="-10" dirty="0">
                          <a:solidFill>
                            <a:schemeClr val="tx1"/>
                          </a:solidFill>
                          <a:latin typeface="Arial" pitchFamily="34" charset="0"/>
                          <a:cs typeface="Arial" pitchFamily="34" charset="0"/>
                        </a:rPr>
                        <a:t>I</a:t>
                      </a:r>
                      <a:r>
                        <a:rPr sz="1600" spc="5" dirty="0">
                          <a:solidFill>
                            <a:schemeClr val="tx1"/>
                          </a:solidFill>
                          <a:latin typeface="Arial" pitchFamily="34" charset="0"/>
                          <a:cs typeface="Arial" pitchFamily="34" charset="0"/>
                        </a:rPr>
                        <a:t>T</a:t>
                      </a:r>
                      <a:r>
                        <a:rPr sz="1600" dirty="0">
                          <a:solidFill>
                            <a:schemeClr val="tx1"/>
                          </a:solidFill>
                          <a:latin typeface="Arial" pitchFamily="34" charset="0"/>
                          <a:cs typeface="Arial" pitchFamily="34" charset="0"/>
                        </a:rPr>
                        <a:t>L</a:t>
                      </a:r>
                      <a:r>
                        <a:rPr sz="1600" spc="-10" dirty="0">
                          <a:solidFill>
                            <a:schemeClr val="tx1"/>
                          </a:solidFill>
                          <a:latin typeface="Arial" pitchFamily="34" charset="0"/>
                          <a:cs typeface="Arial" pitchFamily="34" charset="0"/>
                        </a:rPr>
                        <a:t>E</a:t>
                      </a:r>
                      <a:r>
                        <a:rPr sz="1600" dirty="0">
                          <a:solidFill>
                            <a:schemeClr val="tx1"/>
                          </a:solidFill>
                          <a:latin typeface="Arial" pitchFamily="34" charset="0"/>
                          <a:cs typeface="Arial" pitchFamily="34" charset="0"/>
                        </a:rPr>
                        <a:t>:</a:t>
                      </a:r>
                    </a:p>
                  </a:txBody>
                  <a:tcPr marL="0" marR="0" marT="0" marB="0">
                    <a:lnL w="6096">
                      <a:solidFill>
                        <a:srgbClr val="000000"/>
                      </a:solidFill>
                      <a:prstDash val="solid"/>
                    </a:lnL>
                    <a:lnR w="6097" cap="flat" cmpd="sng" algn="ctr">
                      <a:solidFill>
                        <a:srgbClr val="000000"/>
                      </a:solidFill>
                      <a:prstDash val="solid"/>
                      <a:round/>
                      <a:headEnd type="none" w="med" len="med"/>
                      <a:tailEnd type="none" w="med" len="med"/>
                    </a:lnR>
                    <a:lnT w="6096">
                      <a:solidFill>
                        <a:srgbClr val="000000"/>
                      </a:solidFill>
                      <a:prstDash val="solid"/>
                    </a:lnT>
                    <a:lnB w="6096">
                      <a:solidFill>
                        <a:srgbClr val="000000"/>
                      </a:solidFill>
                      <a:prstDash val="solid"/>
                    </a:lnB>
                  </a:tcPr>
                </a:tc>
                <a:tc>
                  <a:txBody>
                    <a:bodyPr/>
                    <a:lstStyle/>
                    <a:p>
                      <a:pPr marL="0" marR="0">
                        <a:lnSpc>
                          <a:spcPct val="115000"/>
                        </a:lnSpc>
                        <a:spcBef>
                          <a:spcPts val="0"/>
                        </a:spcBef>
                        <a:spcAft>
                          <a:spcPts val="0"/>
                        </a:spcAft>
                      </a:pPr>
                      <a:r>
                        <a:rPr lang="en-US" sz="1400" dirty="0">
                          <a:solidFill>
                            <a:schemeClr val="tx1"/>
                          </a:solidFill>
                          <a:latin typeface="Arial" pitchFamily="34" charset="0"/>
                          <a:ea typeface="Calibri"/>
                          <a:cs typeface="Arial" pitchFamily="34" charset="0"/>
                        </a:rPr>
                        <a:t>Last Saved Date:</a:t>
                      </a:r>
                      <a:endParaRPr lang="en-US" sz="1050" dirty="0">
                        <a:solidFill>
                          <a:schemeClr val="tx1"/>
                        </a:solidFill>
                        <a:latin typeface="Arial" pitchFamily="34" charset="0"/>
                        <a:ea typeface="Calibri"/>
                        <a:cs typeface="Arial" pitchFamily="34" charset="0"/>
                      </a:endParaRPr>
                    </a:p>
                  </a:txBody>
                  <a:tcPr marL="68580" marR="68580" marT="0" marB="0">
                    <a:lnL w="6097">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8453">
                <a:tc gridSpan="3">
                  <a:txBody>
                    <a:bodyPr/>
                    <a:lstStyle/>
                    <a:p>
                      <a:pPr marL="65405">
                        <a:lnSpc>
                          <a:spcPct val="100000"/>
                        </a:lnSpc>
                      </a:pPr>
                      <a:r>
                        <a:rPr sz="1400" spc="5" dirty="0">
                          <a:solidFill>
                            <a:schemeClr val="tx1"/>
                          </a:solidFill>
                          <a:latin typeface="Arial" pitchFamily="34" charset="0"/>
                          <a:cs typeface="Arial" pitchFamily="34" charset="0"/>
                        </a:rPr>
                        <a:t>T</a:t>
                      </a:r>
                      <a:r>
                        <a:rPr sz="1400" dirty="0">
                          <a:solidFill>
                            <a:schemeClr val="tx1"/>
                          </a:solidFill>
                          <a:latin typeface="Arial" pitchFamily="34" charset="0"/>
                          <a:cs typeface="Arial" pitchFamily="34" charset="0"/>
                        </a:rPr>
                        <a:t>E</a:t>
                      </a:r>
                      <a:r>
                        <a:rPr sz="1400" spc="-10" dirty="0">
                          <a:solidFill>
                            <a:schemeClr val="tx1"/>
                          </a:solidFill>
                          <a:latin typeface="Arial" pitchFamily="34" charset="0"/>
                          <a:cs typeface="Arial" pitchFamily="34" charset="0"/>
                        </a:rPr>
                        <a:t>A</a:t>
                      </a:r>
                      <a:r>
                        <a:rPr sz="1400" dirty="0">
                          <a:solidFill>
                            <a:schemeClr val="tx1"/>
                          </a:solidFill>
                          <a:latin typeface="Arial" pitchFamily="34" charset="0"/>
                          <a:cs typeface="Arial" pitchFamily="34" charset="0"/>
                        </a:rPr>
                        <a:t>M</a:t>
                      </a:r>
                      <a:r>
                        <a:rPr sz="1400" spc="-10" dirty="0">
                          <a:solidFill>
                            <a:schemeClr val="tx1"/>
                          </a:solidFill>
                          <a:latin typeface="Arial" pitchFamily="34" charset="0"/>
                          <a:cs typeface="Arial" pitchFamily="34" charset="0"/>
                        </a:rPr>
                        <a:t> </a:t>
                      </a:r>
                      <a:r>
                        <a:rPr sz="1400" dirty="0">
                          <a:solidFill>
                            <a:schemeClr val="tx1"/>
                          </a:solidFill>
                          <a:latin typeface="Arial" pitchFamily="34" charset="0"/>
                          <a:cs typeface="Arial" pitchFamily="34" charset="0"/>
                        </a:rPr>
                        <a:t>MEMB</a:t>
                      </a:r>
                      <a:r>
                        <a:rPr sz="1400" spc="-5" dirty="0">
                          <a:solidFill>
                            <a:schemeClr val="tx1"/>
                          </a:solidFill>
                          <a:latin typeface="Arial" pitchFamily="34" charset="0"/>
                          <a:cs typeface="Arial" pitchFamily="34" charset="0"/>
                        </a:rPr>
                        <a:t>ER</a:t>
                      </a:r>
                      <a:r>
                        <a:rPr sz="1400" spc="-15" dirty="0">
                          <a:solidFill>
                            <a:schemeClr val="tx1"/>
                          </a:solidFill>
                          <a:latin typeface="Arial" pitchFamily="34" charset="0"/>
                          <a:cs typeface="Arial" pitchFamily="34" charset="0"/>
                        </a:rPr>
                        <a:t>S</a:t>
                      </a:r>
                      <a:r>
                        <a:rPr sz="1400" dirty="0">
                          <a:solidFill>
                            <a:schemeClr val="tx1"/>
                          </a:solidFill>
                          <a:latin typeface="Arial" pitchFamily="34" charset="0"/>
                          <a:cs typeface="Arial" pitchFamily="34" charset="0"/>
                        </a:rPr>
                        <a:t>:</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7" name="object 5"/>
          <p:cNvGraphicFramePr>
            <a:graphicFrameLocks noGrp="1"/>
          </p:cNvGraphicFramePr>
          <p:nvPr/>
        </p:nvGraphicFramePr>
        <p:xfrm>
          <a:off x="304800" y="1676399"/>
          <a:ext cx="4343400" cy="4648201"/>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20000"/>
                    </a:ext>
                  </a:extLst>
                </a:gridCol>
              </a:tblGrid>
              <a:tr h="930644">
                <a:tc>
                  <a:txBody>
                    <a:bodyPr/>
                    <a:lstStyle/>
                    <a:p>
                      <a:pPr marL="65405">
                        <a:lnSpc>
                          <a:spcPct val="100000"/>
                        </a:lnSpc>
                      </a:pPr>
                      <a:r>
                        <a:rPr sz="1400" b="0" u="sng" spc="5" dirty="0">
                          <a:latin typeface="Arial" pitchFamily="34" charset="0"/>
                          <a:cs typeface="Arial" pitchFamily="34" charset="0"/>
                        </a:rPr>
                        <a:t>P</a:t>
                      </a:r>
                      <a:r>
                        <a:rPr sz="1400" b="0" u="sng" spc="-10" dirty="0">
                          <a:latin typeface="Arial" pitchFamily="34" charset="0"/>
                          <a:cs typeface="Arial" pitchFamily="34" charset="0"/>
                        </a:rPr>
                        <a:t>RO</a:t>
                      </a:r>
                      <a:r>
                        <a:rPr sz="1400" b="0" u="sng" spc="5" dirty="0">
                          <a:latin typeface="Arial" pitchFamily="34" charset="0"/>
                          <a:cs typeface="Arial" pitchFamily="34" charset="0"/>
                        </a:rPr>
                        <a:t>B</a:t>
                      </a:r>
                      <a:r>
                        <a:rPr sz="1400" b="0" u="sng" spc="-5" dirty="0">
                          <a:latin typeface="Arial" pitchFamily="34" charset="0"/>
                          <a:cs typeface="Arial" pitchFamily="34" charset="0"/>
                        </a:rPr>
                        <a:t>L</a:t>
                      </a:r>
                      <a:r>
                        <a:rPr sz="1400" b="0" u="sng" spc="-20" dirty="0">
                          <a:latin typeface="Arial" pitchFamily="34" charset="0"/>
                          <a:cs typeface="Arial" pitchFamily="34" charset="0"/>
                        </a:rPr>
                        <a:t>E</a:t>
                      </a:r>
                      <a:r>
                        <a:rPr sz="1400" b="0" u="sng" dirty="0">
                          <a:latin typeface="Arial" pitchFamily="34" charset="0"/>
                          <a:cs typeface="Arial" pitchFamily="34" charset="0"/>
                        </a:rPr>
                        <a:t>M S</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930846">
                <a:tc>
                  <a:txBody>
                    <a:bodyPr/>
                    <a:lstStyle/>
                    <a:p>
                      <a:pPr marL="65405">
                        <a:lnSpc>
                          <a:spcPct val="100000"/>
                        </a:lnSpc>
                      </a:pPr>
                      <a:r>
                        <a:rPr sz="1400" b="0" u="sng" dirty="0">
                          <a:latin typeface="Arial" pitchFamily="34" charset="0"/>
                          <a:cs typeface="Arial" pitchFamily="34" charset="0"/>
                        </a:rPr>
                        <a:t>S</a:t>
                      </a:r>
                      <a:r>
                        <a:rPr sz="1400" b="0" u="sng" spc="-10" dirty="0">
                          <a:latin typeface="Arial" pitchFamily="34" charset="0"/>
                          <a:cs typeface="Arial" pitchFamily="34" charset="0"/>
                        </a:rPr>
                        <a:t>CO</a:t>
                      </a:r>
                      <a:r>
                        <a:rPr sz="1400" b="0" u="sng" spc="5" dirty="0">
                          <a:latin typeface="Arial" pitchFamily="34" charset="0"/>
                          <a:cs typeface="Arial" pitchFamily="34" charset="0"/>
                        </a:rPr>
                        <a:t>P</a:t>
                      </a:r>
                      <a:r>
                        <a:rPr sz="1400" b="0" u="sng" dirty="0">
                          <a:latin typeface="Arial" pitchFamily="34" charset="0"/>
                          <a:cs typeface="Arial" pitchFamily="34" charset="0"/>
                        </a:rPr>
                        <a:t>E</a:t>
                      </a:r>
                      <a:r>
                        <a:rPr sz="1400" b="0" u="sng" spc="-5" dirty="0">
                          <a:latin typeface="Arial" pitchFamily="34" charset="0"/>
                          <a:cs typeface="Arial" pitchFamily="34" charset="0"/>
                        </a:rPr>
                        <a:t> </a:t>
                      </a:r>
                      <a:r>
                        <a:rPr sz="1400" b="0" u="sng" dirty="0">
                          <a:latin typeface="Arial" pitchFamily="34" charset="0"/>
                          <a:cs typeface="Arial" pitchFamily="34" charset="0"/>
                        </a:rPr>
                        <a:t>(I</a:t>
                      </a:r>
                      <a:r>
                        <a:rPr sz="1400" b="0" u="sng" spc="-15" dirty="0">
                          <a:latin typeface="Arial" pitchFamily="34" charset="0"/>
                          <a:cs typeface="Arial" pitchFamily="34" charset="0"/>
                        </a:rPr>
                        <a:t>N</a:t>
                      </a:r>
                      <a:r>
                        <a:rPr sz="1400" b="0" u="sng" dirty="0">
                          <a:latin typeface="Arial" pitchFamily="34" charset="0"/>
                          <a:cs typeface="Arial" pitchFamily="34" charset="0"/>
                        </a:rPr>
                        <a:t>/O</a:t>
                      </a:r>
                      <a:r>
                        <a:rPr sz="1400" b="0" u="sng" spc="-10" dirty="0">
                          <a:latin typeface="Arial" pitchFamily="34" charset="0"/>
                          <a:cs typeface="Arial" pitchFamily="34" charset="0"/>
                        </a:rPr>
                        <a:t>U</a:t>
                      </a:r>
                      <a:r>
                        <a:rPr sz="1400" b="0" u="sng" spc="-5" dirty="0">
                          <a:latin typeface="Arial" pitchFamily="34" charset="0"/>
                          <a:cs typeface="Arial" pitchFamily="34" charset="0"/>
                        </a:rPr>
                        <a:t>T</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930781">
                <a:tc>
                  <a:txBody>
                    <a:bodyPr/>
                    <a:lstStyle/>
                    <a:p>
                      <a:pPr marL="65405">
                        <a:lnSpc>
                          <a:spcPct val="100000"/>
                        </a:lnSpc>
                      </a:pPr>
                      <a:r>
                        <a:rPr sz="1400" b="0" u="sng" spc="5" dirty="0">
                          <a:latin typeface="Arial" pitchFamily="34" charset="0"/>
                          <a:cs typeface="Arial" pitchFamily="34" charset="0"/>
                        </a:rPr>
                        <a:t>B</a:t>
                      </a:r>
                      <a:r>
                        <a:rPr sz="1400" b="0" u="sng" spc="-10" dirty="0">
                          <a:latin typeface="Arial" pitchFamily="34" charset="0"/>
                          <a:cs typeface="Arial" pitchFamily="34" charset="0"/>
                        </a:rPr>
                        <a:t>AC</a:t>
                      </a:r>
                      <a:r>
                        <a:rPr sz="1400" b="0" u="sng" dirty="0">
                          <a:latin typeface="Arial" pitchFamily="34" charset="0"/>
                          <a:cs typeface="Arial" pitchFamily="34" charset="0"/>
                        </a:rPr>
                        <a:t>K</a:t>
                      </a:r>
                      <a:r>
                        <a:rPr sz="1400" b="0" u="sng" spc="-10" dirty="0">
                          <a:latin typeface="Arial" pitchFamily="34" charset="0"/>
                          <a:cs typeface="Arial" pitchFamily="34" charset="0"/>
                        </a:rPr>
                        <a:t>GR</a:t>
                      </a:r>
                      <a:r>
                        <a:rPr sz="1400" b="0" u="sng" dirty="0">
                          <a:latin typeface="Arial" pitchFamily="34" charset="0"/>
                          <a:cs typeface="Arial" pitchFamily="34" charset="0"/>
                        </a:rPr>
                        <a:t>O</a:t>
                      </a:r>
                      <a:r>
                        <a:rPr sz="1400" b="0" u="sng" spc="-10" dirty="0">
                          <a:latin typeface="Arial" pitchFamily="34" charset="0"/>
                          <a:cs typeface="Arial" pitchFamily="34" charset="0"/>
                        </a:rPr>
                        <a:t>UND</a:t>
                      </a:r>
                      <a:r>
                        <a:rPr sz="1400" b="0" u="sng" dirty="0">
                          <a:latin typeface="Arial" pitchFamily="34" charset="0"/>
                          <a:cs typeface="Arial" pitchFamily="34" charset="0"/>
                        </a:rPr>
                        <a:t>/</a:t>
                      </a:r>
                      <a:r>
                        <a:rPr sz="1400" b="0" u="sng" spc="-10" dirty="0">
                          <a:latin typeface="Arial" pitchFamily="34" charset="0"/>
                          <a:cs typeface="Arial" pitchFamily="34" charset="0"/>
                        </a:rPr>
                        <a:t>CURR</a:t>
                      </a:r>
                      <a:r>
                        <a:rPr sz="1400" b="0" u="sng" spc="-5" dirty="0">
                          <a:latin typeface="Arial" pitchFamily="34" charset="0"/>
                          <a:cs typeface="Arial" pitchFamily="34" charset="0"/>
                        </a:rPr>
                        <a:t>E</a:t>
                      </a:r>
                      <a:r>
                        <a:rPr sz="1400" b="0" u="sng" spc="-10" dirty="0">
                          <a:latin typeface="Arial" pitchFamily="34" charset="0"/>
                          <a:cs typeface="Arial" pitchFamily="34" charset="0"/>
                        </a:rPr>
                        <a:t>N</a:t>
                      </a:r>
                      <a:r>
                        <a:rPr sz="1400" b="0" u="sng" dirty="0">
                          <a:latin typeface="Arial" pitchFamily="34" charset="0"/>
                          <a:cs typeface="Arial" pitchFamily="34" charset="0"/>
                        </a:rPr>
                        <a:t>T</a:t>
                      </a:r>
                      <a:r>
                        <a:rPr sz="1400" b="0" u="sng" spc="5" dirty="0">
                          <a:latin typeface="Arial" pitchFamily="34" charset="0"/>
                          <a:cs typeface="Arial" pitchFamily="34" charset="0"/>
                        </a:rPr>
                        <a:t>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ND</a:t>
                      </a:r>
                      <a:r>
                        <a:rPr sz="1400" b="0" u="sng" dirty="0">
                          <a:latin typeface="Arial" pitchFamily="34" charset="0"/>
                          <a:cs typeface="Arial" pitchFamily="34" charset="0"/>
                        </a:rPr>
                        <a:t>ITIO</a:t>
                      </a:r>
                      <a:r>
                        <a:rPr sz="1400" b="0" u="sng" spc="-10" dirty="0">
                          <a:latin typeface="Arial" pitchFamily="34" charset="0"/>
                          <a:cs typeface="Arial" pitchFamily="34" charset="0"/>
                        </a:rPr>
                        <a:t>N</a:t>
                      </a:r>
                      <a:r>
                        <a:rPr sz="1400" b="0" u="sng" dirty="0">
                          <a:latin typeface="Arial" pitchFamily="34" charset="0"/>
                          <a:cs typeface="Arial" pitchFamily="34" charset="0"/>
                        </a:rPr>
                        <a:t>S:</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930846">
                <a:tc>
                  <a:txBody>
                    <a:bodyPr/>
                    <a:lstStyle/>
                    <a:p>
                      <a:pPr marL="65405">
                        <a:lnSpc>
                          <a:spcPct val="100000"/>
                        </a:lnSpc>
                      </a:pPr>
                      <a:r>
                        <a:rPr sz="1400" b="0" u="sng" spc="-10" dirty="0">
                          <a:latin typeface="Arial" pitchFamily="34" charset="0"/>
                          <a:cs typeface="Arial" pitchFamily="34" charset="0"/>
                        </a:rPr>
                        <a:t>R</a:t>
                      </a:r>
                      <a:r>
                        <a:rPr sz="1400" b="0" u="sng" dirty="0">
                          <a:latin typeface="Arial" pitchFamily="34" charset="0"/>
                          <a:cs typeface="Arial" pitchFamily="34" charset="0"/>
                        </a:rPr>
                        <a:t>OOT</a:t>
                      </a:r>
                      <a:r>
                        <a:rPr sz="1400" b="0" u="sng" spc="-5" dirty="0">
                          <a:latin typeface="Arial" pitchFamily="34" charset="0"/>
                          <a:cs typeface="Arial" pitchFamily="34" charset="0"/>
                        </a:rPr>
                        <a:t> </a:t>
                      </a:r>
                      <a:r>
                        <a:rPr sz="1400" b="0" u="sng" spc="-10" dirty="0">
                          <a:latin typeface="Arial" pitchFamily="34" charset="0"/>
                          <a:cs typeface="Arial" pitchFamily="34" charset="0"/>
                        </a:rPr>
                        <a:t>CAU</a:t>
                      </a:r>
                      <a:r>
                        <a:rPr sz="1400" b="0" u="sng" dirty="0">
                          <a:latin typeface="Arial" pitchFamily="34" charset="0"/>
                          <a:cs typeface="Arial" pitchFamily="34" charset="0"/>
                        </a:rPr>
                        <a:t>SE</a:t>
                      </a:r>
                      <a:r>
                        <a:rPr sz="1400" b="0" u="sng" spc="-10" dirty="0">
                          <a:latin typeface="Arial" pitchFamily="34" charset="0"/>
                          <a:cs typeface="Arial" pitchFamily="34" charset="0"/>
                        </a:rPr>
                        <a:t> ANA</a:t>
                      </a:r>
                      <a:r>
                        <a:rPr sz="1400" b="0" u="sng" spc="-5" dirty="0">
                          <a:latin typeface="Arial" pitchFamily="34" charset="0"/>
                          <a:cs typeface="Arial" pitchFamily="34" charset="0"/>
                        </a:rPr>
                        <a:t>L</a:t>
                      </a:r>
                      <a:r>
                        <a:rPr sz="1400" b="0" u="sng" spc="5" dirty="0">
                          <a:latin typeface="Arial" pitchFamily="34" charset="0"/>
                          <a:cs typeface="Arial" pitchFamily="34" charset="0"/>
                        </a:rPr>
                        <a:t>Y</a:t>
                      </a:r>
                      <a:r>
                        <a:rPr sz="1400" b="0" u="sng" spc="-15" dirty="0">
                          <a:latin typeface="Arial" pitchFamily="34" charset="0"/>
                          <a:cs typeface="Arial" pitchFamily="34" charset="0"/>
                        </a:rPr>
                        <a:t>S</a:t>
                      </a:r>
                      <a:r>
                        <a:rPr sz="1400" b="0" u="sng" dirty="0">
                          <a:latin typeface="Arial" pitchFamily="34" charset="0"/>
                          <a:cs typeface="Arial" pitchFamily="34" charset="0"/>
                        </a:rPr>
                        <a:t>IS:</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3"/>
                  </a:ext>
                </a:extLst>
              </a:tr>
              <a:tr h="925084">
                <a:tc>
                  <a:txBody>
                    <a:bodyPr/>
                    <a:lstStyle/>
                    <a:p>
                      <a:pPr marL="65405">
                        <a:lnSpc>
                          <a:spcPct val="100000"/>
                        </a:lnSpc>
                      </a:pPr>
                      <a:r>
                        <a:rPr sz="1400" b="0" u="sng" spc="-10" dirty="0">
                          <a:latin typeface="Arial" pitchFamily="34" charset="0"/>
                          <a:cs typeface="Arial" pitchFamily="34" charset="0"/>
                        </a:rPr>
                        <a:t>G</a:t>
                      </a:r>
                      <a:r>
                        <a:rPr sz="1400" b="0" u="sng" dirty="0">
                          <a:latin typeface="Arial" pitchFamily="34" charset="0"/>
                          <a:cs typeface="Arial" pitchFamily="34" charset="0"/>
                        </a:rPr>
                        <a:t>O</a:t>
                      </a:r>
                      <a:r>
                        <a:rPr sz="1400" b="0" u="sng" spc="-10" dirty="0">
                          <a:latin typeface="Arial" pitchFamily="34" charset="0"/>
                          <a:cs typeface="Arial" pitchFamily="34" charset="0"/>
                        </a:rPr>
                        <a:t>A</a:t>
                      </a:r>
                      <a:r>
                        <a:rPr sz="1400" b="0" u="sng" spc="-5" dirty="0">
                          <a:latin typeface="Arial" pitchFamily="34" charset="0"/>
                          <a:cs typeface="Arial" pitchFamily="34" charset="0"/>
                        </a:rPr>
                        <a:t>LS</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8" name="object 6"/>
          <p:cNvGraphicFramePr>
            <a:graphicFrameLocks noGrp="1"/>
          </p:cNvGraphicFramePr>
          <p:nvPr/>
        </p:nvGraphicFramePr>
        <p:xfrm>
          <a:off x="4648200" y="1676400"/>
          <a:ext cx="4297680" cy="4648200"/>
        </p:xfrm>
        <a:graphic>
          <a:graphicData uri="http://schemas.openxmlformats.org/drawingml/2006/table">
            <a:tbl>
              <a:tblPr firstRow="1" bandRow="1">
                <a:tableStyleId>{2D5ABB26-0587-4C30-8999-92F81FD0307C}</a:tableStyleId>
              </a:tblPr>
              <a:tblGrid>
                <a:gridCol w="4297680">
                  <a:extLst>
                    <a:ext uri="{9D8B030D-6E8A-4147-A177-3AD203B41FA5}">
                      <a16:colId xmlns:a16="http://schemas.microsoft.com/office/drawing/2014/main" val="20000"/>
                    </a:ext>
                  </a:extLst>
                </a:gridCol>
              </a:tblGrid>
              <a:tr h="1175102">
                <a:tc>
                  <a:txBody>
                    <a:bodyPr/>
                    <a:lstStyle/>
                    <a:p>
                      <a:pPr marL="65405">
                        <a:lnSpc>
                          <a:spcPct val="100000"/>
                        </a:lnSpc>
                      </a:pP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UN</a:t>
                      </a:r>
                      <a:r>
                        <a:rPr sz="1400" b="0" u="sng" spc="-5" dirty="0">
                          <a:latin typeface="Arial" pitchFamily="34" charset="0"/>
                          <a:cs typeface="Arial" pitchFamily="34" charset="0"/>
                        </a:rPr>
                        <a:t>TE</a:t>
                      </a:r>
                      <a:r>
                        <a:rPr sz="1400" b="0" u="sng" spc="-10" dirty="0">
                          <a:latin typeface="Arial" pitchFamily="34" charset="0"/>
                          <a:cs typeface="Arial" pitchFamily="34" charset="0"/>
                        </a:rPr>
                        <a:t>R</a:t>
                      </a:r>
                      <a:r>
                        <a:rPr sz="1400" b="0" u="sng" dirty="0">
                          <a:latin typeface="Arial" pitchFamily="34" charset="0"/>
                          <a:cs typeface="Arial" pitchFamily="34" charset="0"/>
                        </a:rPr>
                        <a:t>ME</a:t>
                      </a:r>
                      <a:r>
                        <a:rPr sz="1400" b="0" u="sng" spc="-10" dirty="0">
                          <a:latin typeface="Arial" pitchFamily="34" charset="0"/>
                          <a:cs typeface="Arial" pitchFamily="34" charset="0"/>
                        </a:rPr>
                        <a:t>A</a:t>
                      </a:r>
                      <a:r>
                        <a:rPr sz="1400" b="0" u="sng" dirty="0">
                          <a:latin typeface="Arial" pitchFamily="34" charset="0"/>
                          <a:cs typeface="Arial" pitchFamily="34" charset="0"/>
                        </a:rPr>
                        <a:t>S</a:t>
                      </a:r>
                      <a:r>
                        <a:rPr sz="1400" b="0" u="sng" spc="-10" dirty="0">
                          <a:latin typeface="Arial" pitchFamily="34" charset="0"/>
                          <a:cs typeface="Arial" pitchFamily="34" charset="0"/>
                        </a:rPr>
                        <a:t>UR</a:t>
                      </a:r>
                      <a:r>
                        <a:rPr sz="1400" b="0" u="sng" spc="-5" dirty="0">
                          <a:latin typeface="Arial" pitchFamily="34" charset="0"/>
                          <a:cs typeface="Arial" pitchFamily="34" charset="0"/>
                        </a:rPr>
                        <a:t>E</a:t>
                      </a:r>
                      <a:r>
                        <a:rPr sz="1400" b="0" u="sng" dirty="0">
                          <a:latin typeface="Arial" pitchFamily="34" charset="0"/>
                          <a:cs typeface="Arial" pitchFamily="34" charset="0"/>
                        </a:rPr>
                        <a:t>S (</a:t>
                      </a:r>
                      <a:r>
                        <a:rPr sz="1400" b="0" u="sng" spc="10" dirty="0">
                          <a:latin typeface="Arial" pitchFamily="34" charset="0"/>
                          <a:cs typeface="Arial" pitchFamily="34" charset="0"/>
                        </a:rPr>
                        <a:t>P</a:t>
                      </a:r>
                      <a:r>
                        <a:rPr sz="1400" b="0" u="sng" spc="-5" dirty="0">
                          <a:latin typeface="Arial" pitchFamily="34" charset="0"/>
                          <a:cs typeface="Arial" pitchFamily="34" charset="0"/>
                        </a:rPr>
                        <a:t>L</a:t>
                      </a:r>
                      <a:r>
                        <a:rPr sz="1400" b="0" u="sng" spc="-10" dirty="0">
                          <a:latin typeface="Arial" pitchFamily="34" charset="0"/>
                          <a:cs typeface="Arial" pitchFamily="34" charset="0"/>
                        </a:rPr>
                        <a:t>AN</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75034">
                <a:tc>
                  <a:txBody>
                    <a:bodyPr/>
                    <a:lstStyle/>
                    <a:p>
                      <a:pPr marL="65405">
                        <a:lnSpc>
                          <a:spcPct val="100000"/>
                        </a:lnSpc>
                      </a:pPr>
                      <a:r>
                        <a:rPr sz="1400" b="0" u="sng" dirty="0">
                          <a:latin typeface="Arial" pitchFamily="34" charset="0"/>
                          <a:cs typeface="Arial" pitchFamily="34" charset="0"/>
                        </a:rPr>
                        <a:t>I</a:t>
                      </a:r>
                      <a:r>
                        <a:rPr sz="1400" b="0" u="sng" spc="-10" dirty="0">
                          <a:latin typeface="Arial" pitchFamily="34" charset="0"/>
                          <a:cs typeface="Arial" pitchFamily="34" charset="0"/>
                        </a:rPr>
                        <a:t>M</a:t>
                      </a:r>
                      <a:r>
                        <a:rPr sz="1400" b="0" u="sng" spc="5" dirty="0">
                          <a:latin typeface="Arial" pitchFamily="34" charset="0"/>
                          <a:cs typeface="Arial" pitchFamily="34" charset="0"/>
                        </a:rPr>
                        <a:t>P</a:t>
                      </a:r>
                      <a:r>
                        <a:rPr sz="1400" b="0" u="sng" spc="-5" dirty="0">
                          <a:latin typeface="Arial" pitchFamily="34" charset="0"/>
                          <a:cs typeface="Arial" pitchFamily="34" charset="0"/>
                        </a:rPr>
                        <a:t>LE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a:t>
                      </a:r>
                      <a:r>
                        <a:rPr sz="1400" b="0" u="sng" dirty="0">
                          <a:latin typeface="Arial" pitchFamily="34" charset="0"/>
                          <a:cs typeface="Arial" pitchFamily="34" charset="0"/>
                        </a:rPr>
                        <a:t>I</a:t>
                      </a:r>
                      <a:r>
                        <a:rPr sz="1400" b="0" u="sng" spc="5" dirty="0">
                          <a:latin typeface="Arial" pitchFamily="34" charset="0"/>
                          <a:cs typeface="Arial" pitchFamily="34" charset="0"/>
                        </a:rPr>
                        <a:t>O</a:t>
                      </a:r>
                      <a:r>
                        <a:rPr sz="1400" b="0" u="sng" dirty="0">
                          <a:latin typeface="Arial" pitchFamily="34" charset="0"/>
                          <a:cs typeface="Arial" pitchFamily="34" charset="0"/>
                        </a:rPr>
                        <a:t>N</a:t>
                      </a:r>
                      <a:r>
                        <a:rPr sz="1400" b="0" u="sng" spc="-20" dirty="0">
                          <a:latin typeface="Arial" pitchFamily="34" charset="0"/>
                          <a:cs typeface="Arial" pitchFamily="34" charset="0"/>
                        </a:rPr>
                        <a:t> </a:t>
                      </a:r>
                      <a:r>
                        <a:rPr sz="1400" b="0" u="sng" dirty="0">
                          <a:latin typeface="Arial" pitchFamily="34" charset="0"/>
                          <a:cs typeface="Arial" pitchFamily="34" charset="0"/>
                        </a:rPr>
                        <a:t>(</a:t>
                      </a:r>
                      <a:r>
                        <a:rPr sz="1400" b="0" u="sng" spc="-10" dirty="0">
                          <a:latin typeface="Arial" pitchFamily="34" charset="0"/>
                          <a:cs typeface="Arial" pitchFamily="34" charset="0"/>
                        </a:rPr>
                        <a:t>D</a:t>
                      </a:r>
                      <a:r>
                        <a:rPr sz="1400" b="0" u="sng" dirty="0">
                          <a:latin typeface="Arial" pitchFamily="34" charset="0"/>
                          <a:cs typeface="Arial" pitchFamily="34" charset="0"/>
                        </a:rPr>
                        <a:t>O</a:t>
                      </a:r>
                      <a:r>
                        <a:rPr sz="1400" b="0" u="sng" spc="-5"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1"/>
                  </a:ext>
                </a:extLst>
              </a:tr>
              <a:tr h="1175102">
                <a:tc>
                  <a:txBody>
                    <a:bodyPr/>
                    <a:lstStyle/>
                    <a:p>
                      <a:pPr marL="65405">
                        <a:lnSpc>
                          <a:spcPct val="100000"/>
                        </a:lnSpc>
                      </a:pPr>
                      <a:r>
                        <a:rPr sz="1400" b="0" u="sng" spc="-10" dirty="0">
                          <a:latin typeface="Arial" pitchFamily="34" charset="0"/>
                          <a:cs typeface="Arial" pitchFamily="34" charset="0"/>
                        </a:rPr>
                        <a:t>R</a:t>
                      </a:r>
                      <a:r>
                        <a:rPr sz="1400" b="0" u="sng" spc="-5" dirty="0">
                          <a:latin typeface="Arial" pitchFamily="34" charset="0"/>
                          <a:cs typeface="Arial" pitchFamily="34" charset="0"/>
                        </a:rPr>
                        <a:t>E</a:t>
                      </a:r>
                      <a:r>
                        <a:rPr sz="1400" b="0" u="sng" dirty="0">
                          <a:latin typeface="Arial" pitchFamily="34" charset="0"/>
                          <a:cs typeface="Arial" pitchFamily="34" charset="0"/>
                        </a:rPr>
                        <a:t>S</a:t>
                      </a:r>
                      <a:r>
                        <a:rPr sz="1400" b="0" u="sng" spc="-10" dirty="0">
                          <a:latin typeface="Arial" pitchFamily="34" charset="0"/>
                          <a:cs typeface="Arial" pitchFamily="34" charset="0"/>
                        </a:rPr>
                        <a:t>U</a:t>
                      </a:r>
                      <a:r>
                        <a:rPr sz="1400" b="0" u="sng" spc="-5" dirty="0">
                          <a:latin typeface="Arial" pitchFamily="34" charset="0"/>
                          <a:cs typeface="Arial" pitchFamily="34" charset="0"/>
                        </a:rPr>
                        <a:t>LT</a:t>
                      </a:r>
                      <a:r>
                        <a:rPr sz="1400" b="0" u="sng" dirty="0">
                          <a:latin typeface="Arial" pitchFamily="34" charset="0"/>
                          <a:cs typeface="Arial" pitchFamily="34" charset="0"/>
                        </a:rPr>
                        <a:t>S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NC</a:t>
                      </a:r>
                      <a:r>
                        <a:rPr sz="1400" b="0" u="sng" spc="-5" dirty="0">
                          <a:latin typeface="Arial" pitchFamily="34" charset="0"/>
                          <a:cs typeface="Arial" pitchFamily="34" charset="0"/>
                        </a:rPr>
                        <a:t>L</a:t>
                      </a:r>
                      <a:r>
                        <a:rPr sz="1400" b="0" u="sng" spc="-10" dirty="0">
                          <a:latin typeface="Arial" pitchFamily="34" charset="0"/>
                          <a:cs typeface="Arial" pitchFamily="34" charset="0"/>
                        </a:rPr>
                        <a:t>U</a:t>
                      </a:r>
                      <a:r>
                        <a:rPr sz="1400" b="0" u="sng" dirty="0">
                          <a:latin typeface="Arial" pitchFamily="34" charset="0"/>
                          <a:cs typeface="Arial" pitchFamily="34" charset="0"/>
                        </a:rPr>
                        <a:t>SI</a:t>
                      </a:r>
                      <a:r>
                        <a:rPr sz="1400" b="0" u="sng" spc="-10" dirty="0">
                          <a:latin typeface="Arial" pitchFamily="34" charset="0"/>
                          <a:cs typeface="Arial" pitchFamily="34" charset="0"/>
                        </a:rPr>
                        <a:t>ON</a:t>
                      </a:r>
                      <a:r>
                        <a:rPr sz="1400" b="0" u="sng" dirty="0">
                          <a:latin typeface="Arial" pitchFamily="34" charset="0"/>
                          <a:cs typeface="Arial" pitchFamily="34" charset="0"/>
                        </a:rPr>
                        <a:t>S (S</a:t>
                      </a:r>
                      <a:r>
                        <a:rPr sz="1400" b="0" u="sng" spc="-10" dirty="0">
                          <a:latin typeface="Arial" pitchFamily="34" charset="0"/>
                          <a:cs typeface="Arial" pitchFamily="34" charset="0"/>
                        </a:rPr>
                        <a:t>TUD</a:t>
                      </a:r>
                      <a:r>
                        <a:rPr sz="1400" b="0" u="sng" spc="5" dirty="0">
                          <a:latin typeface="Arial" pitchFamily="34" charset="0"/>
                          <a:cs typeface="Arial" pitchFamily="34" charset="0"/>
                        </a:rPr>
                        <a:t>Y</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1122962">
                <a:tc>
                  <a:txBody>
                    <a:bodyPr/>
                    <a:lstStyle/>
                    <a:p>
                      <a:pPr marL="65405">
                        <a:lnSpc>
                          <a:spcPct val="100000"/>
                        </a:lnSpc>
                      </a:pPr>
                      <a:r>
                        <a:rPr sz="1400" b="0" u="sng" dirty="0">
                          <a:latin typeface="Arial" pitchFamily="34" charset="0"/>
                          <a:cs typeface="Arial" pitchFamily="34" charset="0"/>
                        </a:rPr>
                        <a:t>FOL</a:t>
                      </a:r>
                      <a:r>
                        <a:rPr sz="1400" b="0" u="sng" spc="-10" dirty="0">
                          <a:latin typeface="Arial" pitchFamily="34" charset="0"/>
                          <a:cs typeface="Arial" pitchFamily="34" charset="0"/>
                        </a:rPr>
                        <a:t>L</a:t>
                      </a:r>
                      <a:r>
                        <a:rPr sz="1400" b="0" u="sng" dirty="0">
                          <a:latin typeface="Arial" pitchFamily="34" charset="0"/>
                          <a:cs typeface="Arial" pitchFamily="34" charset="0"/>
                        </a:rPr>
                        <a:t>O</a:t>
                      </a:r>
                      <a:r>
                        <a:rPr sz="1400" b="0" u="sng" spc="-10" dirty="0">
                          <a:latin typeface="Arial" pitchFamily="34" charset="0"/>
                          <a:cs typeface="Arial" pitchFamily="34" charset="0"/>
                        </a:rPr>
                        <a:t>W</a:t>
                      </a:r>
                      <a:r>
                        <a:rPr sz="1400" b="0" u="sng" dirty="0">
                          <a:latin typeface="Arial" pitchFamily="34" charset="0"/>
                          <a:cs typeface="Arial" pitchFamily="34" charset="0"/>
                        </a:rPr>
                        <a:t>-</a:t>
                      </a:r>
                      <a:r>
                        <a:rPr sz="1400" b="0" u="sng" spc="-20" dirty="0">
                          <a:latin typeface="Arial" pitchFamily="34" charset="0"/>
                          <a:cs typeface="Arial" pitchFamily="34" charset="0"/>
                        </a:rPr>
                        <a:t>U</a:t>
                      </a:r>
                      <a:r>
                        <a:rPr sz="1400" b="0" u="sng" spc="5" dirty="0">
                          <a:latin typeface="Arial" pitchFamily="34" charset="0"/>
                          <a:cs typeface="Arial" pitchFamily="34" charset="0"/>
                        </a:rPr>
                        <a:t>P</a:t>
                      </a:r>
                      <a:r>
                        <a:rPr sz="1400" b="0" u="sng" dirty="0">
                          <a:latin typeface="Arial" pitchFamily="34" charset="0"/>
                          <a:cs typeface="Arial" pitchFamily="34" charset="0"/>
                        </a:rPr>
                        <a:t>/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spc="-10" dirty="0">
                          <a:latin typeface="Arial" pitchFamily="34" charset="0"/>
                          <a:cs typeface="Arial" pitchFamily="34" charset="0"/>
                        </a:rPr>
                        <a:t>I</a:t>
                      </a:r>
                      <a:r>
                        <a:rPr sz="1400" b="0" u="sng" dirty="0">
                          <a:latin typeface="Arial" pitchFamily="34" charset="0"/>
                          <a:cs typeface="Arial" pitchFamily="34" charset="0"/>
                        </a:rPr>
                        <a:t>O</a:t>
                      </a:r>
                      <a:r>
                        <a:rPr sz="1400" b="0" u="sng" spc="-20" dirty="0">
                          <a:latin typeface="Arial" pitchFamily="34" charset="0"/>
                          <a:cs typeface="Arial" pitchFamily="34" charset="0"/>
                        </a:rPr>
                        <a:t>N</a:t>
                      </a:r>
                      <a:r>
                        <a:rPr sz="1400" b="0" u="sng" dirty="0">
                          <a:latin typeface="Arial" pitchFamily="34" charset="0"/>
                          <a:cs typeface="Arial" pitchFamily="34" charset="0"/>
                        </a:rPr>
                        <a:t>S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D49CEE8E-6B8D-401E-851F-83B8E806CD24}"/>
              </a:ext>
            </a:extLst>
          </p:cNvPr>
          <p:cNvSpPr/>
          <p:nvPr/>
        </p:nvSpPr>
        <p:spPr bwMode="auto">
          <a:xfrm>
            <a:off x="264534" y="3505198"/>
            <a:ext cx="4343400" cy="990602"/>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399939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DDEF-8385-4146-8FCC-17D4A4D7A683}"/>
              </a:ext>
            </a:extLst>
          </p:cNvPr>
          <p:cNvSpPr>
            <a:spLocks noGrp="1"/>
          </p:cNvSpPr>
          <p:nvPr>
            <p:ph type="title"/>
          </p:nvPr>
        </p:nvSpPr>
        <p:spPr>
          <a:xfrm>
            <a:off x="457200" y="274638"/>
            <a:ext cx="8229600" cy="715962"/>
          </a:xfrm>
        </p:spPr>
        <p:txBody>
          <a:bodyPr/>
          <a:lstStyle/>
          <a:p>
            <a:r>
              <a:rPr lang="en-US" dirty="0"/>
              <a:t>Value Stream and Process Mapping</a:t>
            </a:r>
          </a:p>
        </p:txBody>
      </p:sp>
      <p:sp>
        <p:nvSpPr>
          <p:cNvPr id="3" name="Text Placeholder 2">
            <a:extLst>
              <a:ext uri="{FF2B5EF4-FFF2-40B4-BE49-F238E27FC236}">
                <a16:creationId xmlns:a16="http://schemas.microsoft.com/office/drawing/2014/main" id="{C382C489-DBE3-4B02-97EE-0A0922851898}"/>
              </a:ext>
            </a:extLst>
          </p:cNvPr>
          <p:cNvSpPr>
            <a:spLocks noGrp="1"/>
          </p:cNvSpPr>
          <p:nvPr>
            <p:ph type="body" idx="1"/>
          </p:nvPr>
        </p:nvSpPr>
        <p:spPr>
          <a:xfrm>
            <a:off x="531018" y="897731"/>
            <a:ext cx="4040188" cy="439738"/>
          </a:xfrm>
        </p:spPr>
        <p:txBody>
          <a:bodyPr/>
          <a:lstStyle/>
          <a:p>
            <a:r>
              <a:rPr lang="en-US" dirty="0"/>
              <a:t>Value Stream Mapping</a:t>
            </a:r>
          </a:p>
        </p:txBody>
      </p:sp>
      <p:sp>
        <p:nvSpPr>
          <p:cNvPr id="4" name="Content Placeholder 3">
            <a:extLst>
              <a:ext uri="{FF2B5EF4-FFF2-40B4-BE49-F238E27FC236}">
                <a16:creationId xmlns:a16="http://schemas.microsoft.com/office/drawing/2014/main" id="{F4D31EF6-C2F5-4BCB-BFB1-469FAAC0F26B}"/>
              </a:ext>
            </a:extLst>
          </p:cNvPr>
          <p:cNvSpPr>
            <a:spLocks noGrp="1"/>
          </p:cNvSpPr>
          <p:nvPr>
            <p:ph sz="half" idx="2"/>
          </p:nvPr>
        </p:nvSpPr>
        <p:spPr>
          <a:xfrm>
            <a:off x="468948" y="1350487"/>
            <a:ext cx="4040188" cy="4467225"/>
          </a:xfrm>
        </p:spPr>
        <p:txBody>
          <a:bodyPr/>
          <a:lstStyle/>
          <a:p>
            <a:r>
              <a:rPr lang="en-US" sz="2000" dirty="0"/>
              <a:t>10,000 ft level</a:t>
            </a:r>
          </a:p>
          <a:p>
            <a:r>
              <a:rPr lang="en-US" sz="2000" dirty="0"/>
              <a:t>Considers the entire value stream</a:t>
            </a:r>
          </a:p>
          <a:p>
            <a:r>
              <a:rPr lang="en-US" sz="2000" dirty="0"/>
              <a:t>Identifies non-value added steps</a:t>
            </a:r>
          </a:p>
          <a:p>
            <a:r>
              <a:rPr lang="en-US" sz="2000" dirty="0"/>
              <a:t>Enables long-term strategic planning (typically one year or more)</a:t>
            </a:r>
          </a:p>
        </p:txBody>
      </p:sp>
      <p:sp>
        <p:nvSpPr>
          <p:cNvPr id="5" name="Text Placeholder 4">
            <a:extLst>
              <a:ext uri="{FF2B5EF4-FFF2-40B4-BE49-F238E27FC236}">
                <a16:creationId xmlns:a16="http://schemas.microsoft.com/office/drawing/2014/main" id="{04380100-9F86-4C5C-8B5E-212DF167D837}"/>
              </a:ext>
            </a:extLst>
          </p:cNvPr>
          <p:cNvSpPr>
            <a:spLocks noGrp="1"/>
          </p:cNvSpPr>
          <p:nvPr>
            <p:ph type="body" sz="quarter" idx="3"/>
          </p:nvPr>
        </p:nvSpPr>
        <p:spPr>
          <a:xfrm>
            <a:off x="4645024" y="892493"/>
            <a:ext cx="4041775" cy="444976"/>
          </a:xfrm>
        </p:spPr>
        <p:txBody>
          <a:bodyPr/>
          <a:lstStyle/>
          <a:p>
            <a:r>
              <a:rPr lang="en-US" dirty="0"/>
              <a:t>Process Mapping</a:t>
            </a:r>
          </a:p>
        </p:txBody>
      </p:sp>
      <p:sp>
        <p:nvSpPr>
          <p:cNvPr id="6" name="Content Placeholder 5">
            <a:extLst>
              <a:ext uri="{FF2B5EF4-FFF2-40B4-BE49-F238E27FC236}">
                <a16:creationId xmlns:a16="http://schemas.microsoft.com/office/drawing/2014/main" id="{3000248E-745B-414E-BE9C-70EDA612EEEA}"/>
              </a:ext>
            </a:extLst>
          </p:cNvPr>
          <p:cNvSpPr>
            <a:spLocks noGrp="1"/>
          </p:cNvSpPr>
          <p:nvPr>
            <p:ph sz="quarter" idx="4"/>
          </p:nvPr>
        </p:nvSpPr>
        <p:spPr>
          <a:xfrm>
            <a:off x="4645024" y="1350487"/>
            <a:ext cx="4041775" cy="4467225"/>
          </a:xfrm>
        </p:spPr>
        <p:txBody>
          <a:bodyPr/>
          <a:lstStyle/>
          <a:p>
            <a:r>
              <a:rPr lang="en-US" sz="2000" dirty="0"/>
              <a:t>“Ground level”</a:t>
            </a:r>
          </a:p>
          <a:p>
            <a:r>
              <a:rPr lang="en-US" sz="2000" dirty="0"/>
              <a:t>Very detailed, every step and decision documented</a:t>
            </a:r>
          </a:p>
          <a:p>
            <a:r>
              <a:rPr lang="en-US" sz="2000" dirty="0"/>
              <a:t>Improvements are usually small but easy to implement</a:t>
            </a:r>
          </a:p>
          <a:p>
            <a:r>
              <a:rPr lang="en-US" sz="2000" dirty="0"/>
              <a:t>Enables short term tactical planning</a:t>
            </a:r>
          </a:p>
        </p:txBody>
      </p:sp>
      <p:sp>
        <p:nvSpPr>
          <p:cNvPr id="7" name="Footer Placeholder 6">
            <a:extLst>
              <a:ext uri="{FF2B5EF4-FFF2-40B4-BE49-F238E27FC236}">
                <a16:creationId xmlns:a16="http://schemas.microsoft.com/office/drawing/2014/main" id="{722DF29D-0C95-4CDE-80E0-05F094DC4331}"/>
              </a:ext>
            </a:extLst>
          </p:cNvPr>
          <p:cNvSpPr>
            <a:spLocks noGrp="1"/>
          </p:cNvSpPr>
          <p:nvPr>
            <p:ph type="ftr" sz="quarter" idx="10"/>
          </p:nvPr>
        </p:nvSpPr>
        <p:spPr/>
        <p:txBody>
          <a:bodyPr/>
          <a:lstStyle/>
          <a:p>
            <a:r>
              <a:rPr lang="en-US" altLang="en-US"/>
              <a:t>PHX Institute</a:t>
            </a:r>
          </a:p>
        </p:txBody>
      </p:sp>
      <p:sp>
        <p:nvSpPr>
          <p:cNvPr id="8" name="Slide Number Placeholder 7">
            <a:extLst>
              <a:ext uri="{FF2B5EF4-FFF2-40B4-BE49-F238E27FC236}">
                <a16:creationId xmlns:a16="http://schemas.microsoft.com/office/drawing/2014/main" id="{D5AFB62D-1426-41D7-A764-CD57FAA33BEA}"/>
              </a:ext>
            </a:extLst>
          </p:cNvPr>
          <p:cNvSpPr>
            <a:spLocks noGrp="1"/>
          </p:cNvSpPr>
          <p:nvPr>
            <p:ph type="sldNum" sz="quarter" idx="12"/>
          </p:nvPr>
        </p:nvSpPr>
        <p:spPr/>
        <p:txBody>
          <a:bodyPr/>
          <a:lstStyle/>
          <a:p>
            <a:fld id="{5F6D40E0-1649-4A38-99F5-4E299F5680AF}" type="slidenum">
              <a:rPr lang="en-US" altLang="en-US" smtClean="0"/>
              <a:pPr/>
              <a:t>118</a:t>
            </a:fld>
            <a:endParaRPr lang="en-US" altLang="en-US"/>
          </a:p>
        </p:txBody>
      </p:sp>
      <p:pic>
        <p:nvPicPr>
          <p:cNvPr id="11" name="Picture 4" descr="Image result for 10, 000 foot view of boston">
            <a:extLst>
              <a:ext uri="{FF2B5EF4-FFF2-40B4-BE49-F238E27FC236}">
                <a16:creationId xmlns:a16="http://schemas.microsoft.com/office/drawing/2014/main" id="{3CA3D18B-83FB-419B-A2E4-426B6ACDCC92}"/>
              </a:ext>
            </a:extLst>
          </p:cNvPr>
          <p:cNvPicPr>
            <a:picLocks noChangeAspect="1" noChangeArrowheads="1"/>
          </p:cNvPicPr>
          <p:nvPr/>
        </p:nvPicPr>
        <p:blipFill>
          <a:blip r:embed="rId2" cstate="print"/>
          <a:srcRect r="1953" b="12367"/>
          <a:stretch>
            <a:fillRect/>
          </a:stretch>
        </p:blipFill>
        <p:spPr bwMode="auto">
          <a:xfrm>
            <a:off x="838200" y="4038600"/>
            <a:ext cx="3355182" cy="2236788"/>
          </a:xfrm>
          <a:prstGeom prst="rect">
            <a:avLst/>
          </a:prstGeom>
          <a:noFill/>
        </p:spPr>
      </p:pic>
      <p:pic>
        <p:nvPicPr>
          <p:cNvPr id="12" name="Picture 6" descr="Image result for fenway park street level">
            <a:extLst>
              <a:ext uri="{FF2B5EF4-FFF2-40B4-BE49-F238E27FC236}">
                <a16:creationId xmlns:a16="http://schemas.microsoft.com/office/drawing/2014/main" id="{72D55AE9-1806-46BC-9495-1B07A4AFE8C3}"/>
              </a:ext>
            </a:extLst>
          </p:cNvPr>
          <p:cNvPicPr>
            <a:picLocks noChangeAspect="1" noChangeArrowheads="1"/>
          </p:cNvPicPr>
          <p:nvPr/>
        </p:nvPicPr>
        <p:blipFill>
          <a:blip r:embed="rId3" cstate="print"/>
          <a:srcRect/>
          <a:stretch>
            <a:fillRect/>
          </a:stretch>
        </p:blipFill>
        <p:spPr bwMode="auto">
          <a:xfrm>
            <a:off x="4981843" y="4038600"/>
            <a:ext cx="3368136" cy="2236788"/>
          </a:xfrm>
          <a:prstGeom prst="rect">
            <a:avLst/>
          </a:prstGeom>
          <a:noFill/>
        </p:spPr>
      </p:pic>
    </p:spTree>
    <p:extLst>
      <p:ext uri="{BB962C8B-B14F-4D97-AF65-F5344CB8AC3E}">
        <p14:creationId xmlns:p14="http://schemas.microsoft.com/office/powerpoint/2010/main" val="402566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0B4336-7289-4FE7-8647-9380924740A4}"/>
              </a:ext>
            </a:extLst>
          </p:cNvPr>
          <p:cNvSpPr>
            <a:spLocks noGrp="1"/>
          </p:cNvSpPr>
          <p:nvPr>
            <p:ph type="title"/>
          </p:nvPr>
        </p:nvSpPr>
        <p:spPr/>
        <p:txBody>
          <a:bodyPr/>
          <a:lstStyle/>
          <a:p>
            <a:r>
              <a:rPr lang="en-US" dirty="0"/>
              <a:t>Process Mapping</a:t>
            </a:r>
          </a:p>
        </p:txBody>
      </p:sp>
      <p:sp>
        <p:nvSpPr>
          <p:cNvPr id="10" name="Content Placeholder 9">
            <a:extLst>
              <a:ext uri="{FF2B5EF4-FFF2-40B4-BE49-F238E27FC236}">
                <a16:creationId xmlns:a16="http://schemas.microsoft.com/office/drawing/2014/main" id="{6874DBA4-066E-4339-9120-06BCE68ADB3E}"/>
              </a:ext>
            </a:extLst>
          </p:cNvPr>
          <p:cNvSpPr>
            <a:spLocks noGrp="1"/>
          </p:cNvSpPr>
          <p:nvPr>
            <p:ph idx="1"/>
          </p:nvPr>
        </p:nvSpPr>
        <p:spPr>
          <a:xfrm>
            <a:off x="609600" y="1341438"/>
            <a:ext cx="5334000" cy="4373562"/>
          </a:xfrm>
        </p:spPr>
        <p:txBody>
          <a:bodyPr/>
          <a:lstStyle/>
          <a:p>
            <a:r>
              <a:rPr lang="en-US" dirty="0"/>
              <a:t>Use to gain consensus, to show waste and problems associated with your overall problem statement</a:t>
            </a:r>
          </a:p>
          <a:p>
            <a:r>
              <a:rPr lang="en-US" dirty="0"/>
              <a:t>Enhances problem solving</a:t>
            </a:r>
          </a:p>
          <a:p>
            <a:r>
              <a:rPr lang="en-US" dirty="0"/>
              <a:t>Improves decision making</a:t>
            </a:r>
          </a:p>
          <a:p>
            <a:r>
              <a:rPr lang="en-US" dirty="0"/>
              <a:t>Involves the people doing the work</a:t>
            </a:r>
          </a:p>
          <a:p>
            <a:r>
              <a:rPr lang="en-US" dirty="0"/>
              <a:t>Illustrates the current state/condition</a:t>
            </a:r>
          </a:p>
        </p:txBody>
      </p:sp>
      <p:sp>
        <p:nvSpPr>
          <p:cNvPr id="7" name="Footer Placeholder 6">
            <a:extLst>
              <a:ext uri="{FF2B5EF4-FFF2-40B4-BE49-F238E27FC236}">
                <a16:creationId xmlns:a16="http://schemas.microsoft.com/office/drawing/2014/main" id="{1E795824-080D-4A02-AA70-67070389FC1A}"/>
              </a:ext>
            </a:extLst>
          </p:cNvPr>
          <p:cNvSpPr>
            <a:spLocks noGrp="1"/>
          </p:cNvSpPr>
          <p:nvPr>
            <p:ph type="ftr" sz="quarter" idx="10"/>
          </p:nvPr>
        </p:nvSpPr>
        <p:spPr/>
        <p:txBody>
          <a:bodyPr/>
          <a:lstStyle/>
          <a:p>
            <a:r>
              <a:rPr lang="en-US" altLang="en-US"/>
              <a:t>PHX Institute</a:t>
            </a:r>
          </a:p>
        </p:txBody>
      </p:sp>
      <p:sp>
        <p:nvSpPr>
          <p:cNvPr id="8" name="Slide Number Placeholder 7">
            <a:extLst>
              <a:ext uri="{FF2B5EF4-FFF2-40B4-BE49-F238E27FC236}">
                <a16:creationId xmlns:a16="http://schemas.microsoft.com/office/drawing/2014/main" id="{98EAC6D3-0F14-4FB1-BE2B-C67FBE3FBBEC}"/>
              </a:ext>
            </a:extLst>
          </p:cNvPr>
          <p:cNvSpPr>
            <a:spLocks noGrp="1"/>
          </p:cNvSpPr>
          <p:nvPr>
            <p:ph type="sldNum" sz="quarter" idx="12"/>
          </p:nvPr>
        </p:nvSpPr>
        <p:spPr/>
        <p:txBody>
          <a:bodyPr/>
          <a:lstStyle/>
          <a:p>
            <a:fld id="{5F6D40E0-1649-4A38-99F5-4E299F5680AF}" type="slidenum">
              <a:rPr lang="en-US" altLang="en-US" smtClean="0"/>
              <a:pPr/>
              <a:t>119</a:t>
            </a:fld>
            <a:endParaRPr lang="en-US" altLang="en-US"/>
          </a:p>
        </p:txBody>
      </p:sp>
      <p:pic>
        <p:nvPicPr>
          <p:cNvPr id="11" name="Picture 3" descr="C:\Users\upatisib\Desktop\IMG_0419.PNG">
            <a:extLst>
              <a:ext uri="{FF2B5EF4-FFF2-40B4-BE49-F238E27FC236}">
                <a16:creationId xmlns:a16="http://schemas.microsoft.com/office/drawing/2014/main" id="{A70C8C2E-C5F2-4440-8539-CE13D4040220}"/>
              </a:ext>
            </a:extLst>
          </p:cNvPr>
          <p:cNvPicPr>
            <a:picLocks noChangeAspect="1" noChangeArrowheads="1"/>
          </p:cNvPicPr>
          <p:nvPr/>
        </p:nvPicPr>
        <p:blipFill>
          <a:blip r:embed="rId2" cstate="print"/>
          <a:srcRect t="11406" r="648" b="9844"/>
          <a:stretch>
            <a:fillRect/>
          </a:stretch>
        </p:blipFill>
        <p:spPr bwMode="auto">
          <a:xfrm>
            <a:off x="5943600" y="1341438"/>
            <a:ext cx="2882352" cy="4061619"/>
          </a:xfrm>
          <a:prstGeom prst="rect">
            <a:avLst/>
          </a:prstGeom>
          <a:noFill/>
        </p:spPr>
      </p:pic>
    </p:spTree>
    <p:extLst>
      <p:ext uri="{BB962C8B-B14F-4D97-AF65-F5344CB8AC3E}">
        <p14:creationId xmlns:p14="http://schemas.microsoft.com/office/powerpoint/2010/main" val="193214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1AE5AE-551F-405B-965B-CE17BB5C42C9}"/>
              </a:ext>
            </a:extLst>
          </p:cNvPr>
          <p:cNvSpPr>
            <a:spLocks noGrp="1"/>
          </p:cNvSpPr>
          <p:nvPr>
            <p:ph type="title"/>
          </p:nvPr>
        </p:nvSpPr>
        <p:spPr/>
        <p:txBody>
          <a:bodyPr/>
          <a:lstStyle/>
          <a:p>
            <a:r>
              <a:rPr lang="en-US"/>
              <a:t>Lean vs. </a:t>
            </a:r>
            <a:r>
              <a:rPr lang="en-US" dirty="0"/>
              <a:t>Traditional Culture</a:t>
            </a:r>
          </a:p>
        </p:txBody>
      </p:sp>
      <p:sp>
        <p:nvSpPr>
          <p:cNvPr id="4" name="Footer Placeholder 3">
            <a:extLst>
              <a:ext uri="{FF2B5EF4-FFF2-40B4-BE49-F238E27FC236}">
                <a16:creationId xmlns:a16="http://schemas.microsoft.com/office/drawing/2014/main" id="{9C90CB63-50D4-4051-9DDF-C9A5124FCAA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C25E4B2-7D75-47B9-A7FC-24262A8A1828}"/>
              </a:ext>
            </a:extLst>
          </p:cNvPr>
          <p:cNvSpPr>
            <a:spLocks noGrp="1"/>
          </p:cNvSpPr>
          <p:nvPr>
            <p:ph type="sldNum" sz="quarter" idx="12"/>
          </p:nvPr>
        </p:nvSpPr>
        <p:spPr/>
        <p:txBody>
          <a:bodyPr/>
          <a:lstStyle/>
          <a:p>
            <a:fld id="{8F2CD3F4-D062-4BEC-A0F5-7B06FC5B2BE6}" type="slidenum">
              <a:rPr lang="en-US" altLang="en-US" smtClean="0"/>
              <a:pPr/>
              <a:t>12</a:t>
            </a:fld>
            <a:endParaRPr lang="en-US" altLang="en-US"/>
          </a:p>
        </p:txBody>
      </p:sp>
      <p:sp>
        <p:nvSpPr>
          <p:cNvPr id="10" name="Content Placeholder 9">
            <a:extLst>
              <a:ext uri="{FF2B5EF4-FFF2-40B4-BE49-F238E27FC236}">
                <a16:creationId xmlns:a16="http://schemas.microsoft.com/office/drawing/2014/main" id="{4957C1A2-5DF3-4CD4-B56D-5A73F1680F2B}"/>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E08D4D61-658E-4CA6-9E4C-6A2A8AABF48B}"/>
              </a:ext>
            </a:extLst>
          </p:cNvPr>
          <p:cNvPicPr>
            <a:picLocks noChangeAspect="1"/>
          </p:cNvPicPr>
          <p:nvPr/>
        </p:nvPicPr>
        <p:blipFill>
          <a:blip r:embed="rId2"/>
          <a:stretch>
            <a:fillRect/>
          </a:stretch>
        </p:blipFill>
        <p:spPr>
          <a:xfrm>
            <a:off x="44620" y="1166019"/>
            <a:ext cx="9054760" cy="4724400"/>
          </a:xfrm>
          <a:prstGeom prst="rect">
            <a:avLst/>
          </a:prstGeom>
        </p:spPr>
      </p:pic>
    </p:spTree>
    <p:extLst>
      <p:ext uri="{BB962C8B-B14F-4D97-AF65-F5344CB8AC3E}">
        <p14:creationId xmlns:p14="http://schemas.microsoft.com/office/powerpoint/2010/main" val="351347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9569-EF19-4DCA-AFCA-B351ED88D869}"/>
              </a:ext>
            </a:extLst>
          </p:cNvPr>
          <p:cNvSpPr>
            <a:spLocks noGrp="1"/>
          </p:cNvSpPr>
          <p:nvPr>
            <p:ph type="title"/>
          </p:nvPr>
        </p:nvSpPr>
        <p:spPr/>
        <p:txBody>
          <a:bodyPr/>
          <a:lstStyle/>
          <a:p>
            <a:r>
              <a:rPr lang="en-US" dirty="0"/>
              <a:t>Process Mapping</a:t>
            </a:r>
          </a:p>
        </p:txBody>
      </p:sp>
      <p:sp>
        <p:nvSpPr>
          <p:cNvPr id="3" name="Content Placeholder 2">
            <a:extLst>
              <a:ext uri="{FF2B5EF4-FFF2-40B4-BE49-F238E27FC236}">
                <a16:creationId xmlns:a16="http://schemas.microsoft.com/office/drawing/2014/main" id="{B7C805B7-FDE3-45A2-A945-0A8DD4FF900C}"/>
              </a:ext>
            </a:extLst>
          </p:cNvPr>
          <p:cNvSpPr>
            <a:spLocks noGrp="1"/>
          </p:cNvSpPr>
          <p:nvPr>
            <p:ph idx="1"/>
          </p:nvPr>
        </p:nvSpPr>
        <p:spPr>
          <a:xfrm>
            <a:off x="609600" y="1828800"/>
            <a:ext cx="7924800" cy="2819400"/>
          </a:xfrm>
        </p:spPr>
        <p:txBody>
          <a:bodyPr/>
          <a:lstStyle/>
          <a:p>
            <a:pPr marL="0" indent="0" algn="ctr">
              <a:buNone/>
            </a:pPr>
            <a:r>
              <a:rPr lang="en-US" dirty="0"/>
              <a:t>Process mapping is a method for creating a diagram that uses graphic symbols to show the steps and the flow of a process.  Other commonly used names for a process map are flow diagram and flow chart.</a:t>
            </a:r>
          </a:p>
          <a:p>
            <a:pPr marL="0" indent="0" algn="ctr">
              <a:buNone/>
            </a:pPr>
            <a:endParaRPr lang="en-US" dirty="0"/>
          </a:p>
        </p:txBody>
      </p:sp>
      <p:sp>
        <p:nvSpPr>
          <p:cNvPr id="4" name="Footer Placeholder 3">
            <a:extLst>
              <a:ext uri="{FF2B5EF4-FFF2-40B4-BE49-F238E27FC236}">
                <a16:creationId xmlns:a16="http://schemas.microsoft.com/office/drawing/2014/main" id="{2E96E8F2-F8A3-46D9-BF06-42FAF9AE082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B59D375-0CFF-4EE4-93BB-49652BCD9873}"/>
              </a:ext>
            </a:extLst>
          </p:cNvPr>
          <p:cNvSpPr>
            <a:spLocks noGrp="1"/>
          </p:cNvSpPr>
          <p:nvPr>
            <p:ph type="sldNum" sz="quarter" idx="12"/>
          </p:nvPr>
        </p:nvSpPr>
        <p:spPr/>
        <p:txBody>
          <a:bodyPr/>
          <a:lstStyle/>
          <a:p>
            <a:fld id="{909ED1F4-8724-4CB0-854F-41CA9E1557CC}" type="slidenum">
              <a:rPr lang="en-US" altLang="en-US" smtClean="0"/>
              <a:pPr/>
              <a:t>120</a:t>
            </a:fld>
            <a:endParaRPr lang="en-US" altLang="en-US"/>
          </a:p>
        </p:txBody>
      </p:sp>
      <p:sp>
        <p:nvSpPr>
          <p:cNvPr id="6" name="TextBox 5">
            <a:extLst>
              <a:ext uri="{FF2B5EF4-FFF2-40B4-BE49-F238E27FC236}">
                <a16:creationId xmlns:a16="http://schemas.microsoft.com/office/drawing/2014/main" id="{44550936-5387-445B-B98D-5DCF2804A83A}"/>
              </a:ext>
            </a:extLst>
          </p:cNvPr>
          <p:cNvSpPr txBox="1"/>
          <p:nvPr/>
        </p:nvSpPr>
        <p:spPr>
          <a:xfrm>
            <a:off x="5349600" y="5832000"/>
            <a:ext cx="3614400" cy="369332"/>
          </a:xfrm>
          <a:prstGeom prst="rect">
            <a:avLst/>
          </a:prstGeom>
          <a:noFill/>
        </p:spPr>
        <p:txBody>
          <a:bodyPr wrap="square" rtlCol="0">
            <a:spAutoFit/>
          </a:bodyPr>
          <a:lstStyle/>
          <a:p>
            <a:pPr algn="l"/>
            <a:r>
              <a:rPr lang="en-US" sz="900" i="1" dirty="0">
                <a:solidFill>
                  <a:schemeClr val="tx1"/>
                </a:solidFill>
              </a:rPr>
              <a:t>Quality By Design: A Clinical Microsystems Approach</a:t>
            </a:r>
          </a:p>
          <a:p>
            <a:pPr algn="l"/>
            <a:r>
              <a:rPr lang="en-US" sz="900" dirty="0">
                <a:solidFill>
                  <a:schemeClr val="tx1"/>
                </a:solidFill>
              </a:rPr>
              <a:t>E. Nelson, P. Batalden, M. Godfrey</a:t>
            </a:r>
          </a:p>
        </p:txBody>
      </p:sp>
    </p:spTree>
    <p:extLst>
      <p:ext uri="{BB962C8B-B14F-4D97-AF65-F5344CB8AC3E}">
        <p14:creationId xmlns:p14="http://schemas.microsoft.com/office/powerpoint/2010/main" val="95228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60B7-C4A6-4294-9444-A39C8D241655}"/>
              </a:ext>
            </a:extLst>
          </p:cNvPr>
          <p:cNvSpPr>
            <a:spLocks noGrp="1"/>
          </p:cNvSpPr>
          <p:nvPr>
            <p:ph type="title"/>
          </p:nvPr>
        </p:nvSpPr>
        <p:spPr/>
        <p:txBody>
          <a:bodyPr/>
          <a:lstStyle/>
          <a:p>
            <a:r>
              <a:rPr lang="en-US" dirty="0"/>
              <a:t>Use it to Assess!</a:t>
            </a:r>
          </a:p>
        </p:txBody>
      </p:sp>
      <p:sp>
        <p:nvSpPr>
          <p:cNvPr id="4" name="Footer Placeholder 3">
            <a:extLst>
              <a:ext uri="{FF2B5EF4-FFF2-40B4-BE49-F238E27FC236}">
                <a16:creationId xmlns:a16="http://schemas.microsoft.com/office/drawing/2014/main" id="{133F26ED-2BF6-4A0E-A28C-BF3F0D42913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7C8AF7D-90AB-4D83-A2FF-B21F68FA48FA}"/>
              </a:ext>
            </a:extLst>
          </p:cNvPr>
          <p:cNvSpPr>
            <a:spLocks noGrp="1"/>
          </p:cNvSpPr>
          <p:nvPr>
            <p:ph type="sldNum" sz="quarter" idx="12"/>
          </p:nvPr>
        </p:nvSpPr>
        <p:spPr/>
        <p:txBody>
          <a:bodyPr/>
          <a:lstStyle/>
          <a:p>
            <a:fld id="{909ED1F4-8724-4CB0-854F-41CA9E1557CC}" type="slidenum">
              <a:rPr lang="en-US" altLang="en-US" smtClean="0"/>
              <a:pPr/>
              <a:t>121</a:t>
            </a:fld>
            <a:endParaRPr lang="en-US" altLang="en-US"/>
          </a:p>
        </p:txBody>
      </p:sp>
      <p:sp>
        <p:nvSpPr>
          <p:cNvPr id="6" name="Content Placeholder 4">
            <a:extLst>
              <a:ext uri="{FF2B5EF4-FFF2-40B4-BE49-F238E27FC236}">
                <a16:creationId xmlns:a16="http://schemas.microsoft.com/office/drawing/2014/main" id="{D05D52A3-1C84-4F90-B617-BB58731540D8}"/>
              </a:ext>
            </a:extLst>
          </p:cNvPr>
          <p:cNvSpPr>
            <a:spLocks noGrp="1"/>
          </p:cNvSpPr>
          <p:nvPr>
            <p:ph idx="1"/>
          </p:nvPr>
        </p:nvSpPr>
        <p:spPr>
          <a:xfrm>
            <a:off x="625475" y="1341438"/>
            <a:ext cx="7924800" cy="4602162"/>
          </a:xfrm>
        </p:spPr>
        <p:txBody>
          <a:bodyPr/>
          <a:lstStyle/>
          <a:p>
            <a:pPr marL="342900" indent="-342900">
              <a:buAutoNum type="arabicPeriod"/>
            </a:pPr>
            <a:r>
              <a:rPr lang="en-US" sz="2400" b="0" dirty="0"/>
              <a:t> Creates visual clarity: a picture is worth a thousand words </a:t>
            </a:r>
          </a:p>
          <a:p>
            <a:pPr marL="0" indent="0">
              <a:buNone/>
            </a:pPr>
            <a:r>
              <a:rPr lang="en-US" sz="2400" dirty="0"/>
              <a:t> </a:t>
            </a:r>
          </a:p>
          <a:p>
            <a:pPr marL="457200" indent="-457200">
              <a:buFont typeface="+mj-lt"/>
              <a:buAutoNum type="arabicPeriod" startAt="2"/>
            </a:pPr>
            <a:r>
              <a:rPr lang="en-US" sz="2400" b="0" dirty="0"/>
              <a:t>Engages </a:t>
            </a:r>
            <a:r>
              <a:rPr lang="en-US" sz="2400" b="1" dirty="0">
                <a:solidFill>
                  <a:srgbClr val="399AB5"/>
                </a:solidFill>
              </a:rPr>
              <a:t>professionals</a:t>
            </a:r>
            <a:r>
              <a:rPr lang="en-US" sz="2400" b="0" dirty="0"/>
              <a:t> in the practice in a shared understanding of work and roles in care</a:t>
            </a:r>
          </a:p>
          <a:p>
            <a:pPr marL="0" indent="0">
              <a:buNone/>
            </a:pPr>
            <a:endParaRPr lang="en-US" sz="2400" b="0" dirty="0"/>
          </a:p>
          <a:p>
            <a:pPr marL="457200" indent="-457200">
              <a:buFont typeface="+mj-lt"/>
              <a:buAutoNum type="arabicPeriod" startAt="3"/>
            </a:pPr>
            <a:r>
              <a:rPr lang="en-US" sz="2400" b="0" dirty="0"/>
              <a:t>Creates understanding about just what work is being done by team members in relationship to </a:t>
            </a:r>
          </a:p>
          <a:p>
            <a:pPr marL="742950" lvl="1" indent="-285750">
              <a:buFont typeface="Arial" pitchFamily="34" charset="0"/>
              <a:buChar char="•"/>
            </a:pPr>
            <a:r>
              <a:rPr lang="en-US" sz="2400" b="0" dirty="0"/>
              <a:t>Each other</a:t>
            </a:r>
          </a:p>
          <a:p>
            <a:pPr marL="742950" lvl="1" indent="-285750">
              <a:buFont typeface="Arial" pitchFamily="34" charset="0"/>
              <a:buChar char="•"/>
            </a:pPr>
            <a:r>
              <a:rPr lang="en-US" sz="2400" b="0" dirty="0"/>
              <a:t>The </a:t>
            </a:r>
            <a:r>
              <a:rPr lang="en-US" sz="2400" b="1" dirty="0">
                <a:solidFill>
                  <a:srgbClr val="399AB5"/>
                </a:solidFill>
              </a:rPr>
              <a:t>purpose</a:t>
            </a:r>
            <a:r>
              <a:rPr lang="en-US" sz="2400" b="0" dirty="0"/>
              <a:t> of the work</a:t>
            </a:r>
          </a:p>
          <a:p>
            <a:pPr marL="0" indent="0">
              <a:buNone/>
            </a:pPr>
            <a:endParaRPr lang="en-US" dirty="0"/>
          </a:p>
        </p:txBody>
      </p:sp>
    </p:spTree>
    <p:extLst>
      <p:ext uri="{BB962C8B-B14F-4D97-AF65-F5344CB8AC3E}">
        <p14:creationId xmlns:p14="http://schemas.microsoft.com/office/powerpoint/2010/main" val="159175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3018-2F69-4F02-92AC-3B36B60B8B7D}"/>
              </a:ext>
            </a:extLst>
          </p:cNvPr>
          <p:cNvSpPr>
            <a:spLocks noGrp="1"/>
          </p:cNvSpPr>
          <p:nvPr>
            <p:ph type="title"/>
          </p:nvPr>
        </p:nvSpPr>
        <p:spPr/>
        <p:txBody>
          <a:bodyPr/>
          <a:lstStyle/>
          <a:p>
            <a:r>
              <a:rPr lang="en-US" dirty="0"/>
              <a:t>Use it to Assess!</a:t>
            </a:r>
          </a:p>
        </p:txBody>
      </p:sp>
      <p:sp>
        <p:nvSpPr>
          <p:cNvPr id="4" name="Footer Placeholder 3">
            <a:extLst>
              <a:ext uri="{FF2B5EF4-FFF2-40B4-BE49-F238E27FC236}">
                <a16:creationId xmlns:a16="http://schemas.microsoft.com/office/drawing/2014/main" id="{1DE46D5F-E84F-422B-95A4-B6DDF0FDB2B2}"/>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083508B-565A-42ED-B372-5C96EABB9BE1}"/>
              </a:ext>
            </a:extLst>
          </p:cNvPr>
          <p:cNvSpPr>
            <a:spLocks noGrp="1"/>
          </p:cNvSpPr>
          <p:nvPr>
            <p:ph type="sldNum" sz="quarter" idx="12"/>
          </p:nvPr>
        </p:nvSpPr>
        <p:spPr/>
        <p:txBody>
          <a:bodyPr/>
          <a:lstStyle/>
          <a:p>
            <a:fld id="{909ED1F4-8724-4CB0-854F-41CA9E1557CC}" type="slidenum">
              <a:rPr lang="en-US" altLang="en-US" smtClean="0"/>
              <a:pPr/>
              <a:t>122</a:t>
            </a:fld>
            <a:endParaRPr lang="en-US" altLang="en-US"/>
          </a:p>
        </p:txBody>
      </p:sp>
      <p:sp>
        <p:nvSpPr>
          <p:cNvPr id="6" name="Content Placeholder 4">
            <a:extLst>
              <a:ext uri="{FF2B5EF4-FFF2-40B4-BE49-F238E27FC236}">
                <a16:creationId xmlns:a16="http://schemas.microsoft.com/office/drawing/2014/main" id="{120BD506-1608-4A7E-9554-73F81C829455}"/>
              </a:ext>
            </a:extLst>
          </p:cNvPr>
          <p:cNvSpPr>
            <a:spLocks noGrp="1"/>
          </p:cNvSpPr>
          <p:nvPr>
            <p:ph idx="1"/>
          </p:nvPr>
        </p:nvSpPr>
        <p:spPr>
          <a:xfrm>
            <a:off x="609600" y="990600"/>
            <a:ext cx="7924800" cy="4724400"/>
          </a:xfrm>
        </p:spPr>
        <p:txBody>
          <a:bodyPr/>
          <a:lstStyle/>
          <a:p>
            <a:pPr marL="912340" lvl="2" indent="0">
              <a:buNone/>
            </a:pPr>
            <a:endParaRPr lang="en-US" sz="2200" b="0" dirty="0"/>
          </a:p>
          <a:p>
            <a:pPr marL="342900" indent="-342900">
              <a:buAutoNum type="arabicPeriod" startAt="4"/>
            </a:pPr>
            <a:r>
              <a:rPr lang="en-US" sz="2400" b="0" dirty="0"/>
              <a:t> Allows easy spotting of:</a:t>
            </a:r>
          </a:p>
          <a:p>
            <a:pPr lvl="2">
              <a:buFont typeface="Arial" pitchFamily="34" charset="0"/>
              <a:buChar char="•"/>
            </a:pPr>
            <a:r>
              <a:rPr lang="en-US" sz="2200" b="0" dirty="0"/>
              <a:t>Potential gaps </a:t>
            </a:r>
          </a:p>
          <a:p>
            <a:pPr lvl="2">
              <a:buFont typeface="Arial" pitchFamily="34" charset="0"/>
              <a:buChar char="•"/>
            </a:pPr>
            <a:r>
              <a:rPr lang="en-US" sz="2200" b="0" dirty="0"/>
              <a:t>Delays  </a:t>
            </a:r>
          </a:p>
          <a:p>
            <a:pPr lvl="2">
              <a:buFont typeface="Arial" pitchFamily="34" charset="0"/>
              <a:buChar char="•"/>
            </a:pPr>
            <a:r>
              <a:rPr lang="en-US" sz="2200" b="0" dirty="0"/>
              <a:t>Duplication   </a:t>
            </a:r>
          </a:p>
          <a:p>
            <a:pPr lvl="2">
              <a:buFont typeface="Arial" pitchFamily="34" charset="0"/>
              <a:buChar char="•"/>
            </a:pPr>
            <a:r>
              <a:rPr lang="en-US" sz="2200" b="0" dirty="0"/>
              <a:t>Rework in progress</a:t>
            </a:r>
          </a:p>
          <a:p>
            <a:pPr marL="342900" indent="-342900">
              <a:buAutoNum type="arabicPeriod" startAt="5"/>
            </a:pPr>
            <a:r>
              <a:rPr lang="en-US" sz="2400" b="0" dirty="0"/>
              <a:t>Supports the needed changes: our processes must change or evolve in specific ways if we are to achieve different or better outcomes</a:t>
            </a:r>
          </a:p>
          <a:p>
            <a:pPr marL="342900" indent="-342900">
              <a:buAutoNum type="arabicPeriod"/>
            </a:pPr>
            <a:endParaRPr lang="en-US" sz="2000" b="0" dirty="0"/>
          </a:p>
          <a:p>
            <a:pPr marL="0" indent="0">
              <a:buNone/>
            </a:pPr>
            <a:endParaRPr lang="en-US" dirty="0"/>
          </a:p>
        </p:txBody>
      </p:sp>
    </p:spTree>
    <p:extLst>
      <p:ext uri="{BB962C8B-B14F-4D97-AF65-F5344CB8AC3E}">
        <p14:creationId xmlns:p14="http://schemas.microsoft.com/office/powerpoint/2010/main" val="45646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92308-2F9E-4743-A97D-83F03FDE55C9}"/>
              </a:ext>
            </a:extLst>
          </p:cNvPr>
          <p:cNvSpPr>
            <a:spLocks noGrp="1"/>
          </p:cNvSpPr>
          <p:nvPr>
            <p:ph type="title"/>
          </p:nvPr>
        </p:nvSpPr>
        <p:spPr/>
        <p:txBody>
          <a:bodyPr/>
          <a:lstStyle/>
          <a:p>
            <a:r>
              <a:rPr lang="en-US" dirty="0"/>
              <a:t>What is a Process?</a:t>
            </a:r>
          </a:p>
        </p:txBody>
      </p:sp>
      <p:sp>
        <p:nvSpPr>
          <p:cNvPr id="3" name="Content Placeholder 2">
            <a:extLst>
              <a:ext uri="{FF2B5EF4-FFF2-40B4-BE49-F238E27FC236}">
                <a16:creationId xmlns:a16="http://schemas.microsoft.com/office/drawing/2014/main" id="{5FFAE116-5E51-460A-9C3B-E9F7E0B2E8B6}"/>
              </a:ext>
            </a:extLst>
          </p:cNvPr>
          <p:cNvSpPr>
            <a:spLocks noGrp="1"/>
          </p:cNvSpPr>
          <p:nvPr>
            <p:ph idx="1"/>
          </p:nvPr>
        </p:nvSpPr>
        <p:spPr/>
        <p:txBody>
          <a:bodyPr/>
          <a:lstStyle/>
          <a:p>
            <a:r>
              <a:rPr lang="en-US" dirty="0"/>
              <a:t>A process in a clinical setting is a series of related work activities that together produce care for patients and their families</a:t>
            </a:r>
          </a:p>
          <a:p>
            <a:r>
              <a:rPr lang="en-US" dirty="0"/>
              <a:t>For example:</a:t>
            </a:r>
          </a:p>
          <a:p>
            <a:pPr lvl="1"/>
            <a:r>
              <a:rPr lang="en-US" sz="2200" dirty="0"/>
              <a:t>Appointment booking</a:t>
            </a:r>
          </a:p>
          <a:p>
            <a:pPr lvl="1"/>
            <a:r>
              <a:rPr lang="en-US" sz="2200" dirty="0"/>
              <a:t>Refilling prescriptions</a:t>
            </a:r>
          </a:p>
          <a:p>
            <a:pPr lvl="1"/>
            <a:r>
              <a:rPr lang="en-US" sz="2200" dirty="0"/>
              <a:t>Managing kids with asthma</a:t>
            </a:r>
          </a:p>
        </p:txBody>
      </p:sp>
      <p:sp>
        <p:nvSpPr>
          <p:cNvPr id="4" name="Footer Placeholder 3">
            <a:extLst>
              <a:ext uri="{FF2B5EF4-FFF2-40B4-BE49-F238E27FC236}">
                <a16:creationId xmlns:a16="http://schemas.microsoft.com/office/drawing/2014/main" id="{B49B215D-4F70-4DCC-8EC2-618EE307B75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CCF8F80-34FE-4EED-9C5C-C5B9C1287BC6}"/>
              </a:ext>
            </a:extLst>
          </p:cNvPr>
          <p:cNvSpPr>
            <a:spLocks noGrp="1"/>
          </p:cNvSpPr>
          <p:nvPr>
            <p:ph type="sldNum" sz="quarter" idx="12"/>
          </p:nvPr>
        </p:nvSpPr>
        <p:spPr/>
        <p:txBody>
          <a:bodyPr/>
          <a:lstStyle/>
          <a:p>
            <a:fld id="{909ED1F4-8724-4CB0-854F-41CA9E1557CC}" type="slidenum">
              <a:rPr lang="en-US" altLang="en-US" smtClean="0"/>
              <a:pPr/>
              <a:t>123</a:t>
            </a:fld>
            <a:endParaRPr lang="en-US" altLang="en-US"/>
          </a:p>
        </p:txBody>
      </p:sp>
    </p:spTree>
    <p:extLst>
      <p:ext uri="{BB962C8B-B14F-4D97-AF65-F5344CB8AC3E}">
        <p14:creationId xmlns:p14="http://schemas.microsoft.com/office/powerpoint/2010/main" val="358462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5FBB-6DBD-4927-88AE-DE5593D25726}"/>
              </a:ext>
            </a:extLst>
          </p:cNvPr>
          <p:cNvSpPr>
            <a:spLocks noGrp="1"/>
          </p:cNvSpPr>
          <p:nvPr>
            <p:ph type="title"/>
          </p:nvPr>
        </p:nvSpPr>
        <p:spPr/>
        <p:txBody>
          <a:bodyPr/>
          <a:lstStyle/>
          <a:p>
            <a:r>
              <a:rPr lang="en-US" dirty="0"/>
              <a:t>Common symbols</a:t>
            </a:r>
          </a:p>
        </p:txBody>
      </p:sp>
      <p:sp>
        <p:nvSpPr>
          <p:cNvPr id="4" name="Footer Placeholder 3">
            <a:extLst>
              <a:ext uri="{FF2B5EF4-FFF2-40B4-BE49-F238E27FC236}">
                <a16:creationId xmlns:a16="http://schemas.microsoft.com/office/drawing/2014/main" id="{7219EBDA-C702-4B6A-9D79-EFA59D534A7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ED0C0DA-097F-4A1B-B690-11DAE3A2C7F2}"/>
              </a:ext>
            </a:extLst>
          </p:cNvPr>
          <p:cNvSpPr>
            <a:spLocks noGrp="1"/>
          </p:cNvSpPr>
          <p:nvPr>
            <p:ph type="sldNum" sz="quarter" idx="12"/>
          </p:nvPr>
        </p:nvSpPr>
        <p:spPr/>
        <p:txBody>
          <a:bodyPr/>
          <a:lstStyle/>
          <a:p>
            <a:fld id="{909ED1F4-8724-4CB0-854F-41CA9E1557CC}" type="slidenum">
              <a:rPr lang="en-US" altLang="en-US" smtClean="0"/>
              <a:pPr/>
              <a:t>124</a:t>
            </a:fld>
            <a:endParaRPr lang="en-US" altLang="en-US"/>
          </a:p>
        </p:txBody>
      </p:sp>
      <p:sp>
        <p:nvSpPr>
          <p:cNvPr id="6" name="Oval 5">
            <a:extLst>
              <a:ext uri="{FF2B5EF4-FFF2-40B4-BE49-F238E27FC236}">
                <a16:creationId xmlns:a16="http://schemas.microsoft.com/office/drawing/2014/main" id="{8F1241C2-5299-44F2-97C9-15A59573712E}"/>
              </a:ext>
            </a:extLst>
          </p:cNvPr>
          <p:cNvSpPr/>
          <p:nvPr/>
        </p:nvSpPr>
        <p:spPr bwMode="auto">
          <a:xfrm>
            <a:off x="525600" y="1309488"/>
            <a:ext cx="1663200" cy="9072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bg1"/>
              </a:solidFill>
              <a:effectLst/>
              <a:latin typeface="Arial" charset="0"/>
            </a:endParaRPr>
          </a:p>
        </p:txBody>
      </p:sp>
      <p:sp>
        <p:nvSpPr>
          <p:cNvPr id="7" name="Rectangle 6">
            <a:extLst>
              <a:ext uri="{FF2B5EF4-FFF2-40B4-BE49-F238E27FC236}">
                <a16:creationId xmlns:a16="http://schemas.microsoft.com/office/drawing/2014/main" id="{2F19A723-4A6A-4F24-9EE7-A1F5A80A8831}"/>
              </a:ext>
            </a:extLst>
          </p:cNvPr>
          <p:cNvSpPr/>
          <p:nvPr/>
        </p:nvSpPr>
        <p:spPr bwMode="auto">
          <a:xfrm>
            <a:off x="723600" y="2700911"/>
            <a:ext cx="1288800" cy="1188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bg1"/>
              </a:solidFill>
              <a:effectLst/>
              <a:latin typeface="Arial" charset="0"/>
            </a:endParaRPr>
          </a:p>
        </p:txBody>
      </p:sp>
      <p:sp>
        <p:nvSpPr>
          <p:cNvPr id="8" name="Flowchart: Decision 7">
            <a:extLst>
              <a:ext uri="{FF2B5EF4-FFF2-40B4-BE49-F238E27FC236}">
                <a16:creationId xmlns:a16="http://schemas.microsoft.com/office/drawing/2014/main" id="{10889945-B9E7-4236-8595-893F2BEF99C8}"/>
              </a:ext>
            </a:extLst>
          </p:cNvPr>
          <p:cNvSpPr/>
          <p:nvPr/>
        </p:nvSpPr>
        <p:spPr bwMode="auto">
          <a:xfrm>
            <a:off x="604800" y="4341599"/>
            <a:ext cx="1526400" cy="734400"/>
          </a:xfrm>
          <a:prstGeom prst="flowChartDecisio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bg1"/>
              </a:solidFill>
              <a:effectLst/>
              <a:latin typeface="Arial" charset="0"/>
            </a:endParaRPr>
          </a:p>
        </p:txBody>
      </p:sp>
      <p:sp>
        <p:nvSpPr>
          <p:cNvPr id="9" name="Flowchart: Delay 8">
            <a:extLst>
              <a:ext uri="{FF2B5EF4-FFF2-40B4-BE49-F238E27FC236}">
                <a16:creationId xmlns:a16="http://schemas.microsoft.com/office/drawing/2014/main" id="{6A9DC8A7-3C7B-4EC6-A94B-01D85ECA579A}"/>
              </a:ext>
            </a:extLst>
          </p:cNvPr>
          <p:cNvSpPr/>
          <p:nvPr/>
        </p:nvSpPr>
        <p:spPr bwMode="auto">
          <a:xfrm>
            <a:off x="5328000" y="1309488"/>
            <a:ext cx="1281600" cy="828000"/>
          </a:xfrm>
          <a:prstGeom prst="flowChartDelay">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bg1"/>
              </a:solidFill>
              <a:effectLst/>
              <a:latin typeface="Arial" charset="0"/>
            </a:endParaRPr>
          </a:p>
        </p:txBody>
      </p:sp>
      <p:cxnSp>
        <p:nvCxnSpPr>
          <p:cNvPr id="10" name="Straight Arrow Connector 9">
            <a:extLst>
              <a:ext uri="{FF2B5EF4-FFF2-40B4-BE49-F238E27FC236}">
                <a16:creationId xmlns:a16="http://schemas.microsoft.com/office/drawing/2014/main" id="{31ACAABE-2ECC-400B-91D3-F91DCE9F24F5}"/>
              </a:ext>
            </a:extLst>
          </p:cNvPr>
          <p:cNvCxnSpPr/>
          <p:nvPr/>
        </p:nvCxnSpPr>
        <p:spPr bwMode="auto">
          <a:xfrm flipV="1">
            <a:off x="5299200" y="3291311"/>
            <a:ext cx="1281600" cy="7200"/>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sp>
        <p:nvSpPr>
          <p:cNvPr id="11" name="Flowchart: Connector 10">
            <a:extLst>
              <a:ext uri="{FF2B5EF4-FFF2-40B4-BE49-F238E27FC236}">
                <a16:creationId xmlns:a16="http://schemas.microsoft.com/office/drawing/2014/main" id="{BC3FE843-4A11-4F4E-BEB5-185EBF64AC04}"/>
              </a:ext>
            </a:extLst>
          </p:cNvPr>
          <p:cNvSpPr/>
          <p:nvPr/>
        </p:nvSpPr>
        <p:spPr bwMode="auto">
          <a:xfrm>
            <a:off x="5504400" y="4327199"/>
            <a:ext cx="813600" cy="748800"/>
          </a:xfrm>
          <a:prstGeom prst="flowChartConnector">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bg1"/>
              </a:solidFill>
              <a:effectLst/>
              <a:latin typeface="Arial" charset="0"/>
            </a:endParaRPr>
          </a:p>
        </p:txBody>
      </p:sp>
      <p:sp>
        <p:nvSpPr>
          <p:cNvPr id="12" name="TextBox 11">
            <a:extLst>
              <a:ext uri="{FF2B5EF4-FFF2-40B4-BE49-F238E27FC236}">
                <a16:creationId xmlns:a16="http://schemas.microsoft.com/office/drawing/2014/main" id="{27227A5B-6387-4910-9B7A-E7C645A0FE7E}"/>
              </a:ext>
            </a:extLst>
          </p:cNvPr>
          <p:cNvSpPr txBox="1"/>
          <p:nvPr/>
        </p:nvSpPr>
        <p:spPr>
          <a:xfrm>
            <a:off x="2390400" y="1369545"/>
            <a:ext cx="2131200" cy="707886"/>
          </a:xfrm>
          <a:prstGeom prst="rect">
            <a:avLst/>
          </a:prstGeom>
          <a:noFill/>
        </p:spPr>
        <p:txBody>
          <a:bodyPr wrap="square" rtlCol="0">
            <a:spAutoFit/>
          </a:bodyPr>
          <a:lstStyle/>
          <a:p>
            <a:pPr algn="l"/>
            <a:r>
              <a:rPr lang="en-US" sz="2000" dirty="0">
                <a:solidFill>
                  <a:schemeClr val="tx1"/>
                </a:solidFill>
              </a:rPr>
              <a:t>Process beginning or end</a:t>
            </a:r>
          </a:p>
        </p:txBody>
      </p:sp>
      <p:sp>
        <p:nvSpPr>
          <p:cNvPr id="13" name="TextBox 12">
            <a:extLst>
              <a:ext uri="{FF2B5EF4-FFF2-40B4-BE49-F238E27FC236}">
                <a16:creationId xmlns:a16="http://schemas.microsoft.com/office/drawing/2014/main" id="{52B02EAF-5468-463E-AABB-CA45B93978D3}"/>
              </a:ext>
            </a:extLst>
          </p:cNvPr>
          <p:cNvSpPr txBox="1"/>
          <p:nvPr/>
        </p:nvSpPr>
        <p:spPr>
          <a:xfrm>
            <a:off x="2390400" y="3123979"/>
            <a:ext cx="2131200" cy="400110"/>
          </a:xfrm>
          <a:prstGeom prst="rect">
            <a:avLst/>
          </a:prstGeom>
          <a:noFill/>
        </p:spPr>
        <p:txBody>
          <a:bodyPr wrap="square" rtlCol="0">
            <a:spAutoFit/>
          </a:bodyPr>
          <a:lstStyle/>
          <a:p>
            <a:pPr algn="l"/>
            <a:r>
              <a:rPr lang="en-US" sz="2000" dirty="0">
                <a:solidFill>
                  <a:schemeClr val="tx1"/>
                </a:solidFill>
              </a:rPr>
              <a:t>Activity step </a:t>
            </a:r>
          </a:p>
        </p:txBody>
      </p:sp>
      <p:sp>
        <p:nvSpPr>
          <p:cNvPr id="14" name="TextBox 13">
            <a:extLst>
              <a:ext uri="{FF2B5EF4-FFF2-40B4-BE49-F238E27FC236}">
                <a16:creationId xmlns:a16="http://schemas.microsoft.com/office/drawing/2014/main" id="{7E6B80AB-164E-4889-A5B2-CD389B557629}"/>
              </a:ext>
            </a:extLst>
          </p:cNvPr>
          <p:cNvSpPr txBox="1"/>
          <p:nvPr/>
        </p:nvSpPr>
        <p:spPr>
          <a:xfrm>
            <a:off x="2368800" y="4501544"/>
            <a:ext cx="2131200" cy="400110"/>
          </a:xfrm>
          <a:prstGeom prst="rect">
            <a:avLst/>
          </a:prstGeom>
          <a:noFill/>
        </p:spPr>
        <p:txBody>
          <a:bodyPr wrap="square" rtlCol="0">
            <a:spAutoFit/>
          </a:bodyPr>
          <a:lstStyle/>
          <a:p>
            <a:pPr algn="l"/>
            <a:r>
              <a:rPr lang="en-US" sz="2000" dirty="0">
                <a:solidFill>
                  <a:schemeClr val="tx1"/>
                </a:solidFill>
              </a:rPr>
              <a:t>Decision points </a:t>
            </a:r>
          </a:p>
        </p:txBody>
      </p:sp>
      <p:sp>
        <p:nvSpPr>
          <p:cNvPr id="15" name="TextBox 14">
            <a:extLst>
              <a:ext uri="{FF2B5EF4-FFF2-40B4-BE49-F238E27FC236}">
                <a16:creationId xmlns:a16="http://schemas.microsoft.com/office/drawing/2014/main" id="{2ED95702-6A86-4C2A-A86A-1C80A30ABBEB}"/>
              </a:ext>
            </a:extLst>
          </p:cNvPr>
          <p:cNvSpPr txBox="1"/>
          <p:nvPr/>
        </p:nvSpPr>
        <p:spPr>
          <a:xfrm>
            <a:off x="6724800" y="1523433"/>
            <a:ext cx="2131200" cy="400110"/>
          </a:xfrm>
          <a:prstGeom prst="rect">
            <a:avLst/>
          </a:prstGeom>
          <a:noFill/>
        </p:spPr>
        <p:txBody>
          <a:bodyPr wrap="square" rtlCol="0">
            <a:spAutoFit/>
          </a:bodyPr>
          <a:lstStyle/>
          <a:p>
            <a:pPr algn="l"/>
            <a:r>
              <a:rPr lang="en-US" sz="2000" dirty="0">
                <a:solidFill>
                  <a:schemeClr val="tx1"/>
                </a:solidFill>
              </a:rPr>
              <a:t>Waits and delays </a:t>
            </a:r>
          </a:p>
        </p:txBody>
      </p:sp>
      <p:sp>
        <p:nvSpPr>
          <p:cNvPr id="16" name="TextBox 15">
            <a:extLst>
              <a:ext uri="{FF2B5EF4-FFF2-40B4-BE49-F238E27FC236}">
                <a16:creationId xmlns:a16="http://schemas.microsoft.com/office/drawing/2014/main" id="{29ACD133-5F17-4690-900C-FDDA2684DB6D}"/>
              </a:ext>
            </a:extLst>
          </p:cNvPr>
          <p:cNvSpPr txBox="1"/>
          <p:nvPr/>
        </p:nvSpPr>
        <p:spPr>
          <a:xfrm>
            <a:off x="6789600" y="2970091"/>
            <a:ext cx="2131200" cy="707886"/>
          </a:xfrm>
          <a:prstGeom prst="rect">
            <a:avLst/>
          </a:prstGeom>
          <a:noFill/>
        </p:spPr>
        <p:txBody>
          <a:bodyPr wrap="square" rtlCol="0">
            <a:spAutoFit/>
          </a:bodyPr>
          <a:lstStyle/>
          <a:p>
            <a:pPr algn="l"/>
            <a:r>
              <a:rPr lang="en-US" sz="2000" dirty="0">
                <a:solidFill>
                  <a:schemeClr val="tx1"/>
                </a:solidFill>
              </a:rPr>
              <a:t>Process flow direction</a:t>
            </a:r>
          </a:p>
        </p:txBody>
      </p:sp>
      <p:sp>
        <p:nvSpPr>
          <p:cNvPr id="17" name="TextBox 16">
            <a:extLst>
              <a:ext uri="{FF2B5EF4-FFF2-40B4-BE49-F238E27FC236}">
                <a16:creationId xmlns:a16="http://schemas.microsoft.com/office/drawing/2014/main" id="{D7162ABA-B5B6-46B4-AADF-FF5DE32AB845}"/>
              </a:ext>
            </a:extLst>
          </p:cNvPr>
          <p:cNvSpPr txBox="1"/>
          <p:nvPr/>
        </p:nvSpPr>
        <p:spPr>
          <a:xfrm>
            <a:off x="6789600" y="4345955"/>
            <a:ext cx="2246400" cy="830997"/>
          </a:xfrm>
          <a:prstGeom prst="rect">
            <a:avLst/>
          </a:prstGeom>
          <a:noFill/>
        </p:spPr>
        <p:txBody>
          <a:bodyPr wrap="square" rtlCol="0">
            <a:spAutoFit/>
          </a:bodyPr>
          <a:lstStyle/>
          <a:p>
            <a:pPr algn="l"/>
            <a:r>
              <a:rPr lang="en-US" sz="2000" dirty="0">
                <a:solidFill>
                  <a:schemeClr val="tx1"/>
                </a:solidFill>
              </a:rPr>
              <a:t>Connector</a:t>
            </a:r>
          </a:p>
          <a:p>
            <a:pPr algn="l"/>
            <a:r>
              <a:rPr lang="en-US" sz="1400" dirty="0">
                <a:solidFill>
                  <a:schemeClr val="tx1"/>
                </a:solidFill>
              </a:rPr>
              <a:t>(for example, to another page)</a:t>
            </a:r>
          </a:p>
        </p:txBody>
      </p:sp>
      <p:sp>
        <p:nvSpPr>
          <p:cNvPr id="18" name="Cloud 17">
            <a:extLst>
              <a:ext uri="{FF2B5EF4-FFF2-40B4-BE49-F238E27FC236}">
                <a16:creationId xmlns:a16="http://schemas.microsoft.com/office/drawing/2014/main" id="{5B4B5250-526F-402D-8A0A-DA67243662E2}"/>
              </a:ext>
            </a:extLst>
          </p:cNvPr>
          <p:cNvSpPr/>
          <p:nvPr/>
        </p:nvSpPr>
        <p:spPr bwMode="auto">
          <a:xfrm>
            <a:off x="3700800" y="5198400"/>
            <a:ext cx="1425600" cy="914400"/>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bg1"/>
              </a:solidFill>
              <a:effectLst/>
              <a:latin typeface="Arial" charset="0"/>
            </a:endParaRPr>
          </a:p>
        </p:txBody>
      </p:sp>
      <p:sp>
        <p:nvSpPr>
          <p:cNvPr id="19" name="TextBox 18">
            <a:extLst>
              <a:ext uri="{FF2B5EF4-FFF2-40B4-BE49-F238E27FC236}">
                <a16:creationId xmlns:a16="http://schemas.microsoft.com/office/drawing/2014/main" id="{2822F034-AA1F-4437-B6FA-C5692760216D}"/>
              </a:ext>
            </a:extLst>
          </p:cNvPr>
          <p:cNvSpPr txBox="1"/>
          <p:nvPr/>
        </p:nvSpPr>
        <p:spPr>
          <a:xfrm>
            <a:off x="5328000" y="5655600"/>
            <a:ext cx="2131200" cy="400110"/>
          </a:xfrm>
          <a:prstGeom prst="rect">
            <a:avLst/>
          </a:prstGeom>
          <a:noFill/>
        </p:spPr>
        <p:txBody>
          <a:bodyPr wrap="square" rtlCol="0">
            <a:spAutoFit/>
          </a:bodyPr>
          <a:lstStyle/>
          <a:p>
            <a:pPr algn="l"/>
            <a:r>
              <a:rPr lang="en-US" sz="2000" dirty="0">
                <a:solidFill>
                  <a:schemeClr val="tx1"/>
                </a:solidFill>
              </a:rPr>
              <a:t>“Don’t know”</a:t>
            </a:r>
          </a:p>
        </p:txBody>
      </p:sp>
    </p:spTree>
    <p:extLst>
      <p:ext uri="{BB962C8B-B14F-4D97-AF65-F5344CB8AC3E}">
        <p14:creationId xmlns:p14="http://schemas.microsoft.com/office/powerpoint/2010/main" val="15110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1814-A48D-479F-B737-05CA66836D95}"/>
              </a:ext>
            </a:extLst>
          </p:cNvPr>
          <p:cNvSpPr>
            <a:spLocks noGrp="1"/>
          </p:cNvSpPr>
          <p:nvPr>
            <p:ph type="title"/>
          </p:nvPr>
        </p:nvSpPr>
        <p:spPr/>
        <p:txBody>
          <a:bodyPr/>
          <a:lstStyle/>
          <a:p>
            <a:r>
              <a:rPr lang="en-US" dirty="0"/>
              <a:t>How to Process Map</a:t>
            </a:r>
          </a:p>
        </p:txBody>
      </p:sp>
      <p:sp>
        <p:nvSpPr>
          <p:cNvPr id="3" name="Content Placeholder 2">
            <a:extLst>
              <a:ext uri="{FF2B5EF4-FFF2-40B4-BE49-F238E27FC236}">
                <a16:creationId xmlns:a16="http://schemas.microsoft.com/office/drawing/2014/main" id="{A1D62435-B473-453E-96E9-2B47D295E5A6}"/>
              </a:ext>
            </a:extLst>
          </p:cNvPr>
          <p:cNvSpPr>
            <a:spLocks noGrp="1"/>
          </p:cNvSpPr>
          <p:nvPr>
            <p:ph idx="1"/>
          </p:nvPr>
        </p:nvSpPr>
        <p:spPr/>
        <p:txBody>
          <a:bodyPr/>
          <a:lstStyle/>
          <a:p>
            <a:pPr marL="0" indent="0">
              <a:buNone/>
            </a:pPr>
            <a:r>
              <a:rPr lang="en-US" sz="2800" u="sng" dirty="0"/>
              <a:t>Step One:</a:t>
            </a:r>
          </a:p>
          <a:p>
            <a:r>
              <a:rPr lang="en-US" sz="2800" dirty="0"/>
              <a:t>Understand what you are attempting to accomplish</a:t>
            </a:r>
          </a:p>
          <a:p>
            <a:pPr lvl="1"/>
            <a:r>
              <a:rPr lang="en-US" sz="2400" dirty="0"/>
              <a:t>This is the </a:t>
            </a:r>
            <a:r>
              <a:rPr lang="en-US" sz="2400" u="sng" dirty="0">
                <a:solidFill>
                  <a:srgbClr val="0033CC"/>
                </a:solidFill>
              </a:rPr>
              <a:t>AIM</a:t>
            </a:r>
            <a:r>
              <a:rPr lang="en-US" sz="2400" dirty="0"/>
              <a:t> of your performance improvement</a:t>
            </a:r>
          </a:p>
          <a:p>
            <a:endParaRPr lang="en-US" dirty="0"/>
          </a:p>
        </p:txBody>
      </p:sp>
      <p:sp>
        <p:nvSpPr>
          <p:cNvPr id="4" name="Footer Placeholder 3">
            <a:extLst>
              <a:ext uri="{FF2B5EF4-FFF2-40B4-BE49-F238E27FC236}">
                <a16:creationId xmlns:a16="http://schemas.microsoft.com/office/drawing/2014/main" id="{9B87154A-FE84-4933-A274-AD7EC5732EA9}"/>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8E205F4E-ADA6-4A36-B7D5-70CA70E80D72}"/>
              </a:ext>
            </a:extLst>
          </p:cNvPr>
          <p:cNvSpPr>
            <a:spLocks noGrp="1"/>
          </p:cNvSpPr>
          <p:nvPr>
            <p:ph type="sldNum" sz="quarter" idx="12"/>
          </p:nvPr>
        </p:nvSpPr>
        <p:spPr/>
        <p:txBody>
          <a:bodyPr/>
          <a:lstStyle/>
          <a:p>
            <a:fld id="{909ED1F4-8724-4CB0-854F-41CA9E1557CC}" type="slidenum">
              <a:rPr lang="en-US" altLang="en-US" smtClean="0"/>
              <a:pPr/>
              <a:t>125</a:t>
            </a:fld>
            <a:endParaRPr lang="en-US" altLang="en-US"/>
          </a:p>
        </p:txBody>
      </p:sp>
    </p:spTree>
    <p:extLst>
      <p:ext uri="{BB962C8B-B14F-4D97-AF65-F5344CB8AC3E}">
        <p14:creationId xmlns:p14="http://schemas.microsoft.com/office/powerpoint/2010/main" val="192666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3521-4D61-49AC-BC1C-B6805D461962}"/>
              </a:ext>
            </a:extLst>
          </p:cNvPr>
          <p:cNvSpPr>
            <a:spLocks noGrp="1"/>
          </p:cNvSpPr>
          <p:nvPr>
            <p:ph type="title"/>
          </p:nvPr>
        </p:nvSpPr>
        <p:spPr/>
        <p:txBody>
          <a:bodyPr/>
          <a:lstStyle/>
          <a:p>
            <a:r>
              <a:rPr lang="en-US" dirty="0"/>
              <a:t>How to Process Map</a:t>
            </a:r>
          </a:p>
        </p:txBody>
      </p:sp>
      <p:sp>
        <p:nvSpPr>
          <p:cNvPr id="4" name="Footer Placeholder 3">
            <a:extLst>
              <a:ext uri="{FF2B5EF4-FFF2-40B4-BE49-F238E27FC236}">
                <a16:creationId xmlns:a16="http://schemas.microsoft.com/office/drawing/2014/main" id="{CFC32086-BBAE-41DB-8DDE-4711D010B35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DA2838D0-08B3-4EA0-99E3-55D5B8D2B07D}"/>
              </a:ext>
            </a:extLst>
          </p:cNvPr>
          <p:cNvSpPr>
            <a:spLocks noGrp="1"/>
          </p:cNvSpPr>
          <p:nvPr>
            <p:ph type="sldNum" sz="quarter" idx="12"/>
          </p:nvPr>
        </p:nvSpPr>
        <p:spPr/>
        <p:txBody>
          <a:bodyPr/>
          <a:lstStyle/>
          <a:p>
            <a:fld id="{909ED1F4-8724-4CB0-854F-41CA9E1557CC}" type="slidenum">
              <a:rPr lang="en-US" altLang="en-US" smtClean="0"/>
              <a:pPr/>
              <a:t>126</a:t>
            </a:fld>
            <a:endParaRPr lang="en-US" altLang="en-US"/>
          </a:p>
        </p:txBody>
      </p:sp>
      <p:sp>
        <p:nvSpPr>
          <p:cNvPr id="6" name="Content Placeholder 2">
            <a:extLst>
              <a:ext uri="{FF2B5EF4-FFF2-40B4-BE49-F238E27FC236}">
                <a16:creationId xmlns:a16="http://schemas.microsoft.com/office/drawing/2014/main" id="{1B6626FC-6EFC-4CCC-862C-BA60222C1332}"/>
              </a:ext>
            </a:extLst>
          </p:cNvPr>
          <p:cNvSpPr>
            <a:spLocks noGrp="1"/>
          </p:cNvSpPr>
          <p:nvPr>
            <p:ph idx="1"/>
          </p:nvPr>
        </p:nvSpPr>
        <p:spPr>
          <a:xfrm>
            <a:off x="609600" y="1828800"/>
            <a:ext cx="7924800" cy="3886200"/>
          </a:xfrm>
        </p:spPr>
        <p:txBody>
          <a:bodyPr>
            <a:normAutofit fontScale="92500" lnSpcReduction="10000"/>
          </a:bodyPr>
          <a:lstStyle/>
          <a:p>
            <a:pPr marL="0" indent="0">
              <a:buNone/>
            </a:pPr>
            <a:r>
              <a:rPr lang="en-US" sz="2800" u="sng" dirty="0"/>
              <a:t>Step Two:</a:t>
            </a:r>
          </a:p>
          <a:p>
            <a:r>
              <a:rPr lang="en-US" sz="2800" dirty="0"/>
              <a:t>Define the 5 Ps in your office  </a:t>
            </a:r>
          </a:p>
          <a:p>
            <a:pPr marL="0" indent="0">
              <a:buNone/>
            </a:pPr>
            <a:endParaRPr lang="en-US" dirty="0"/>
          </a:p>
          <a:p>
            <a:pPr marL="1200150" lvl="2" indent="-342900">
              <a:buFont typeface="+mj-lt"/>
              <a:buAutoNum type="arabicPeriod"/>
            </a:pPr>
            <a:r>
              <a:rPr lang="en-US" sz="3200" dirty="0"/>
              <a:t>Purpose</a:t>
            </a:r>
          </a:p>
          <a:p>
            <a:pPr marL="1200150" lvl="2" indent="-342900">
              <a:buFont typeface="+mj-lt"/>
              <a:buAutoNum type="arabicPeriod"/>
            </a:pPr>
            <a:r>
              <a:rPr lang="en-US" sz="3200" dirty="0"/>
              <a:t>Patients</a:t>
            </a:r>
          </a:p>
          <a:p>
            <a:pPr marL="1200150" lvl="2" indent="-342900">
              <a:buFont typeface="+mj-lt"/>
              <a:buAutoNum type="arabicPeriod"/>
            </a:pPr>
            <a:r>
              <a:rPr lang="en-US" sz="3200" dirty="0"/>
              <a:t>Professionals</a:t>
            </a:r>
          </a:p>
          <a:p>
            <a:pPr marL="1200150" lvl="2" indent="-342900">
              <a:buFont typeface="+mj-lt"/>
              <a:buAutoNum type="arabicPeriod"/>
            </a:pPr>
            <a:r>
              <a:rPr lang="en-US" sz="3200" dirty="0"/>
              <a:t>Processes</a:t>
            </a:r>
          </a:p>
          <a:p>
            <a:pPr marL="1200150" lvl="2" indent="-342900">
              <a:buFont typeface="+mj-lt"/>
              <a:buAutoNum type="arabicPeriod"/>
            </a:pPr>
            <a:r>
              <a:rPr lang="en-US" sz="3200" dirty="0"/>
              <a:t>Patterns</a:t>
            </a:r>
          </a:p>
          <a:p>
            <a:pPr lvl="1"/>
            <a:endParaRPr lang="en-US" sz="24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9509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A445-7E08-4C68-BD7C-3C4B625FFA8B}"/>
              </a:ext>
            </a:extLst>
          </p:cNvPr>
          <p:cNvSpPr>
            <a:spLocks noGrp="1"/>
          </p:cNvSpPr>
          <p:nvPr>
            <p:ph type="title"/>
          </p:nvPr>
        </p:nvSpPr>
        <p:spPr/>
        <p:txBody>
          <a:bodyPr/>
          <a:lstStyle/>
          <a:p>
            <a:r>
              <a:rPr lang="en-US" dirty="0"/>
              <a:t>How to Process Map</a:t>
            </a:r>
          </a:p>
        </p:txBody>
      </p:sp>
      <p:sp>
        <p:nvSpPr>
          <p:cNvPr id="3" name="Content Placeholder 2">
            <a:extLst>
              <a:ext uri="{FF2B5EF4-FFF2-40B4-BE49-F238E27FC236}">
                <a16:creationId xmlns:a16="http://schemas.microsoft.com/office/drawing/2014/main" id="{1D981AE9-3FE5-498D-B06C-A04D05D3415F}"/>
              </a:ext>
            </a:extLst>
          </p:cNvPr>
          <p:cNvSpPr>
            <a:spLocks noGrp="1"/>
          </p:cNvSpPr>
          <p:nvPr>
            <p:ph idx="1"/>
          </p:nvPr>
        </p:nvSpPr>
        <p:spPr>
          <a:xfrm>
            <a:off x="589915" y="1166019"/>
            <a:ext cx="7924800" cy="3886200"/>
          </a:xfrm>
        </p:spPr>
        <p:txBody>
          <a:bodyPr/>
          <a:lstStyle/>
          <a:p>
            <a:pPr marL="0" indent="0">
              <a:buNone/>
            </a:pPr>
            <a:r>
              <a:rPr lang="en-US" sz="2800" u="sng" dirty="0"/>
              <a:t>Step Three:</a:t>
            </a:r>
          </a:p>
          <a:p>
            <a:r>
              <a:rPr lang="en-US" sz="2800" dirty="0"/>
              <a:t>Observe / ask the professionals to define their work</a:t>
            </a:r>
          </a:p>
          <a:p>
            <a:pPr lvl="1"/>
            <a:endParaRPr lang="en-US" sz="2400" dirty="0"/>
          </a:p>
          <a:p>
            <a:pPr marL="0" indent="0">
              <a:buNone/>
            </a:pPr>
            <a:r>
              <a:rPr lang="en-US" sz="2800" u="sng" dirty="0"/>
              <a:t>Step Four: </a:t>
            </a:r>
          </a:p>
          <a:p>
            <a:r>
              <a:rPr lang="en-US" sz="2800" dirty="0"/>
              <a:t>Sequence the work as you understand its order</a:t>
            </a:r>
          </a:p>
          <a:p>
            <a:pPr lvl="1"/>
            <a:endParaRPr lang="en-US" sz="2400" dirty="0"/>
          </a:p>
          <a:p>
            <a:pPr marL="0" indent="0">
              <a:buNone/>
            </a:pPr>
            <a:r>
              <a:rPr lang="en-US" sz="2800" u="sng" dirty="0"/>
              <a:t>Step Five:</a:t>
            </a:r>
          </a:p>
          <a:p>
            <a:r>
              <a:rPr lang="en-US" sz="2800" dirty="0"/>
              <a:t>Use the symbols to create the flow chart </a:t>
            </a:r>
          </a:p>
          <a:p>
            <a:endParaRPr lang="en-US" dirty="0"/>
          </a:p>
        </p:txBody>
      </p:sp>
      <p:sp>
        <p:nvSpPr>
          <p:cNvPr id="4" name="Footer Placeholder 3">
            <a:extLst>
              <a:ext uri="{FF2B5EF4-FFF2-40B4-BE49-F238E27FC236}">
                <a16:creationId xmlns:a16="http://schemas.microsoft.com/office/drawing/2014/main" id="{53D98156-E014-48AB-8700-01C0BBF87B7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2183F8F-4685-4810-933E-E1FFCCEFD546}"/>
              </a:ext>
            </a:extLst>
          </p:cNvPr>
          <p:cNvSpPr>
            <a:spLocks noGrp="1"/>
          </p:cNvSpPr>
          <p:nvPr>
            <p:ph type="sldNum" sz="quarter" idx="12"/>
          </p:nvPr>
        </p:nvSpPr>
        <p:spPr/>
        <p:txBody>
          <a:bodyPr/>
          <a:lstStyle/>
          <a:p>
            <a:fld id="{909ED1F4-8724-4CB0-854F-41CA9E1557CC}" type="slidenum">
              <a:rPr lang="en-US" altLang="en-US" smtClean="0"/>
              <a:pPr/>
              <a:t>127</a:t>
            </a:fld>
            <a:endParaRPr lang="en-US" altLang="en-US"/>
          </a:p>
        </p:txBody>
      </p:sp>
    </p:spTree>
    <p:extLst>
      <p:ext uri="{BB962C8B-B14F-4D97-AF65-F5344CB8AC3E}">
        <p14:creationId xmlns:p14="http://schemas.microsoft.com/office/powerpoint/2010/main" val="358753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FC02-91AB-4FA2-9A8E-6B575833DEFE}"/>
              </a:ext>
            </a:extLst>
          </p:cNvPr>
          <p:cNvSpPr>
            <a:spLocks noGrp="1"/>
          </p:cNvSpPr>
          <p:nvPr>
            <p:ph type="title"/>
          </p:nvPr>
        </p:nvSpPr>
        <p:spPr/>
        <p:txBody>
          <a:bodyPr/>
          <a:lstStyle/>
          <a:p>
            <a:r>
              <a:rPr lang="en-US" dirty="0"/>
              <a:t>Cross-Functional Process Maps</a:t>
            </a:r>
          </a:p>
        </p:txBody>
      </p:sp>
      <p:sp>
        <p:nvSpPr>
          <p:cNvPr id="4" name="Footer Placeholder 3">
            <a:extLst>
              <a:ext uri="{FF2B5EF4-FFF2-40B4-BE49-F238E27FC236}">
                <a16:creationId xmlns:a16="http://schemas.microsoft.com/office/drawing/2014/main" id="{7E0F7FD2-678D-45E4-B741-4D66EF808ED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027B3DC-20E9-4762-9F66-CD3AA76756CD}"/>
              </a:ext>
            </a:extLst>
          </p:cNvPr>
          <p:cNvSpPr>
            <a:spLocks noGrp="1"/>
          </p:cNvSpPr>
          <p:nvPr>
            <p:ph type="sldNum" sz="quarter" idx="12"/>
          </p:nvPr>
        </p:nvSpPr>
        <p:spPr/>
        <p:txBody>
          <a:bodyPr/>
          <a:lstStyle/>
          <a:p>
            <a:fld id="{909ED1F4-8724-4CB0-854F-41CA9E1557CC}" type="slidenum">
              <a:rPr lang="en-US" altLang="en-US" smtClean="0"/>
              <a:pPr/>
              <a:t>128</a:t>
            </a:fld>
            <a:endParaRPr lang="en-US" altLang="en-US"/>
          </a:p>
        </p:txBody>
      </p:sp>
      <p:pic>
        <p:nvPicPr>
          <p:cNvPr id="3074" name="Picture 2" descr="Image result for process map">
            <a:extLst>
              <a:ext uri="{FF2B5EF4-FFF2-40B4-BE49-F238E27FC236}">
                <a16:creationId xmlns:a16="http://schemas.microsoft.com/office/drawing/2014/main" id="{4FE76B49-5DE4-4117-A7E9-86527C019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391" y="1295400"/>
            <a:ext cx="6075218"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0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C8AA-2D3A-4886-BF2A-3877BBAC1BDE}"/>
              </a:ext>
            </a:extLst>
          </p:cNvPr>
          <p:cNvSpPr>
            <a:spLocks noGrp="1"/>
          </p:cNvSpPr>
          <p:nvPr>
            <p:ph type="title"/>
          </p:nvPr>
        </p:nvSpPr>
        <p:spPr/>
        <p:txBody>
          <a:bodyPr/>
          <a:lstStyle/>
          <a:p>
            <a:r>
              <a:rPr lang="en-US" dirty="0"/>
              <a:t>Cross-Functional Process Maps</a:t>
            </a:r>
          </a:p>
        </p:txBody>
      </p:sp>
      <p:sp>
        <p:nvSpPr>
          <p:cNvPr id="4" name="Footer Placeholder 3">
            <a:extLst>
              <a:ext uri="{FF2B5EF4-FFF2-40B4-BE49-F238E27FC236}">
                <a16:creationId xmlns:a16="http://schemas.microsoft.com/office/drawing/2014/main" id="{1A762320-A8C6-434A-A7D7-2277F336BD3C}"/>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3A53D176-47BD-4AE2-95E5-CA987CD70962}"/>
              </a:ext>
            </a:extLst>
          </p:cNvPr>
          <p:cNvSpPr>
            <a:spLocks noGrp="1"/>
          </p:cNvSpPr>
          <p:nvPr>
            <p:ph type="sldNum" sz="quarter" idx="12"/>
          </p:nvPr>
        </p:nvSpPr>
        <p:spPr/>
        <p:txBody>
          <a:bodyPr/>
          <a:lstStyle/>
          <a:p>
            <a:fld id="{909ED1F4-8724-4CB0-854F-41CA9E1557CC}" type="slidenum">
              <a:rPr lang="en-US" altLang="en-US" smtClean="0"/>
              <a:pPr/>
              <a:t>129</a:t>
            </a:fld>
            <a:endParaRPr lang="en-US" altLang="en-US"/>
          </a:p>
        </p:txBody>
      </p:sp>
      <p:pic>
        <p:nvPicPr>
          <p:cNvPr id="6" name="Google Shape;176;p7">
            <a:extLst>
              <a:ext uri="{FF2B5EF4-FFF2-40B4-BE49-F238E27FC236}">
                <a16:creationId xmlns:a16="http://schemas.microsoft.com/office/drawing/2014/main" id="{3514747F-D458-41E1-B96F-B097B37E6F71}"/>
              </a:ext>
            </a:extLst>
          </p:cNvPr>
          <p:cNvPicPr preferRelativeResize="0"/>
          <p:nvPr/>
        </p:nvPicPr>
        <p:blipFill rotWithShape="1">
          <a:blip r:embed="rId2">
            <a:alphaModFix/>
          </a:blip>
          <a:srcRect l="6023" t="5948" b="2249"/>
          <a:stretch/>
        </p:blipFill>
        <p:spPr>
          <a:xfrm>
            <a:off x="1004737" y="1185852"/>
            <a:ext cx="7134526" cy="4945800"/>
          </a:xfrm>
          <a:prstGeom prst="rect">
            <a:avLst/>
          </a:prstGeom>
          <a:noFill/>
          <a:ln>
            <a:noFill/>
          </a:ln>
        </p:spPr>
      </p:pic>
    </p:spTree>
    <p:extLst>
      <p:ext uri="{BB962C8B-B14F-4D97-AF65-F5344CB8AC3E}">
        <p14:creationId xmlns:p14="http://schemas.microsoft.com/office/powerpoint/2010/main" val="420204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 Lesson 2</a:t>
            </a:r>
          </a:p>
          <a:p>
            <a:pPr eaLnBrk="1" hangingPunct="1">
              <a:buFont typeface="Wingdings" panose="05000000000000000000" pitchFamily="2" charset="2"/>
              <a:buNone/>
            </a:pPr>
            <a:r>
              <a:rPr lang="en-US" altLang="en-US" dirty="0">
                <a:solidFill>
                  <a:srgbClr val="1B7384"/>
                </a:solidFill>
              </a:rPr>
              <a:t>Lean in Healthcare	</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414086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0482-F81C-47E9-A1C8-B75259FC97F4}"/>
              </a:ext>
            </a:extLst>
          </p:cNvPr>
          <p:cNvSpPr>
            <a:spLocks noGrp="1"/>
          </p:cNvSpPr>
          <p:nvPr>
            <p:ph type="title"/>
          </p:nvPr>
        </p:nvSpPr>
        <p:spPr/>
        <p:txBody>
          <a:bodyPr/>
          <a:lstStyle/>
          <a:p>
            <a:r>
              <a:rPr lang="en-US" dirty="0"/>
              <a:t>Asynchronous Learning Scenario</a:t>
            </a:r>
          </a:p>
        </p:txBody>
      </p:sp>
      <p:sp>
        <p:nvSpPr>
          <p:cNvPr id="4" name="Footer Placeholder 3">
            <a:extLst>
              <a:ext uri="{FF2B5EF4-FFF2-40B4-BE49-F238E27FC236}">
                <a16:creationId xmlns:a16="http://schemas.microsoft.com/office/drawing/2014/main" id="{A69CDEDB-CA61-4F95-859E-036EE4D5D3A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031D81A-1A2D-49FC-8906-F9F1E1C5B640}"/>
              </a:ext>
            </a:extLst>
          </p:cNvPr>
          <p:cNvSpPr>
            <a:spLocks noGrp="1"/>
          </p:cNvSpPr>
          <p:nvPr>
            <p:ph type="sldNum" sz="quarter" idx="12"/>
          </p:nvPr>
        </p:nvSpPr>
        <p:spPr/>
        <p:txBody>
          <a:bodyPr/>
          <a:lstStyle/>
          <a:p>
            <a:fld id="{909ED1F4-8724-4CB0-854F-41CA9E1557CC}" type="slidenum">
              <a:rPr lang="en-US" altLang="en-US" smtClean="0"/>
              <a:pPr/>
              <a:t>130</a:t>
            </a:fld>
            <a:endParaRPr lang="en-US" altLang="en-US"/>
          </a:p>
        </p:txBody>
      </p:sp>
      <p:pic>
        <p:nvPicPr>
          <p:cNvPr id="6" name="Picture 4">
            <a:extLst>
              <a:ext uri="{FF2B5EF4-FFF2-40B4-BE49-F238E27FC236}">
                <a16:creationId xmlns:a16="http://schemas.microsoft.com/office/drawing/2014/main" id="{3965097B-0DB4-4BB0-828B-DF2FF2199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27" y="1219200"/>
            <a:ext cx="7577138" cy="486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63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5, Lesson 2</a:t>
            </a:r>
          </a:p>
          <a:p>
            <a:pPr eaLnBrk="1" hangingPunct="1">
              <a:buFont typeface="Wingdings" panose="05000000000000000000" pitchFamily="2" charset="2"/>
              <a:buNone/>
            </a:pPr>
            <a:r>
              <a:rPr lang="en-US" altLang="en-US" dirty="0">
                <a:solidFill>
                  <a:srgbClr val="1B7384"/>
                </a:solidFill>
              </a:rPr>
              <a:t>Process Map Example</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192521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0482-F81C-47E9-A1C8-B75259FC97F4}"/>
              </a:ext>
            </a:extLst>
          </p:cNvPr>
          <p:cNvSpPr>
            <a:spLocks noGrp="1"/>
          </p:cNvSpPr>
          <p:nvPr>
            <p:ph type="title"/>
          </p:nvPr>
        </p:nvSpPr>
        <p:spPr/>
        <p:txBody>
          <a:bodyPr/>
          <a:lstStyle/>
          <a:p>
            <a:r>
              <a:rPr lang="en-US" dirty="0"/>
              <a:t>Asynchronous Learning Scenario</a:t>
            </a:r>
          </a:p>
        </p:txBody>
      </p:sp>
      <p:sp>
        <p:nvSpPr>
          <p:cNvPr id="4" name="Footer Placeholder 3">
            <a:extLst>
              <a:ext uri="{FF2B5EF4-FFF2-40B4-BE49-F238E27FC236}">
                <a16:creationId xmlns:a16="http://schemas.microsoft.com/office/drawing/2014/main" id="{A69CDEDB-CA61-4F95-859E-036EE4D5D3A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031D81A-1A2D-49FC-8906-F9F1E1C5B640}"/>
              </a:ext>
            </a:extLst>
          </p:cNvPr>
          <p:cNvSpPr>
            <a:spLocks noGrp="1"/>
          </p:cNvSpPr>
          <p:nvPr>
            <p:ph type="sldNum" sz="quarter" idx="12"/>
          </p:nvPr>
        </p:nvSpPr>
        <p:spPr/>
        <p:txBody>
          <a:bodyPr/>
          <a:lstStyle/>
          <a:p>
            <a:fld id="{909ED1F4-8724-4CB0-854F-41CA9E1557CC}" type="slidenum">
              <a:rPr lang="en-US" altLang="en-US" smtClean="0"/>
              <a:pPr/>
              <a:t>132</a:t>
            </a:fld>
            <a:endParaRPr lang="en-US" altLang="en-US"/>
          </a:p>
        </p:txBody>
      </p:sp>
      <p:pic>
        <p:nvPicPr>
          <p:cNvPr id="6" name="Picture 4">
            <a:extLst>
              <a:ext uri="{FF2B5EF4-FFF2-40B4-BE49-F238E27FC236}">
                <a16:creationId xmlns:a16="http://schemas.microsoft.com/office/drawing/2014/main" id="{3965097B-0DB4-4BB0-828B-DF2FF2199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27" y="1219200"/>
            <a:ext cx="7577138" cy="486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37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6050D-B672-466C-ACFD-512DF9B9EF30}"/>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95EDE00A-BF6B-4D7E-934B-AC6963182CE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E981A8D-A243-46A6-BBDE-1339700FFDEA}"/>
              </a:ext>
            </a:extLst>
          </p:cNvPr>
          <p:cNvSpPr>
            <a:spLocks noGrp="1"/>
          </p:cNvSpPr>
          <p:nvPr>
            <p:ph type="sldNum" sz="quarter" idx="12"/>
          </p:nvPr>
        </p:nvSpPr>
        <p:spPr/>
        <p:txBody>
          <a:bodyPr/>
          <a:lstStyle/>
          <a:p>
            <a:fld id="{909ED1F4-8724-4CB0-854F-41CA9E1557CC}" type="slidenum">
              <a:rPr lang="en-US" altLang="en-US" smtClean="0"/>
              <a:pPr/>
              <a:t>133</a:t>
            </a:fld>
            <a:endParaRPr lang="en-US" altLang="en-US"/>
          </a:p>
        </p:txBody>
      </p:sp>
      <p:sp>
        <p:nvSpPr>
          <p:cNvPr id="7" name="Oval 6">
            <a:extLst>
              <a:ext uri="{FF2B5EF4-FFF2-40B4-BE49-F238E27FC236}">
                <a16:creationId xmlns:a16="http://schemas.microsoft.com/office/drawing/2014/main" id="{9653410F-0706-46B8-92CC-976CC720E514}"/>
              </a:ext>
            </a:extLst>
          </p:cNvPr>
          <p:cNvSpPr/>
          <p:nvPr/>
        </p:nvSpPr>
        <p:spPr bwMode="auto">
          <a:xfrm>
            <a:off x="647700" y="1721285"/>
            <a:ext cx="1295400" cy="6858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Osaka" charset="-128"/>
                <a:cs typeface="Osaka" charset="-128"/>
              </a:rPr>
              <a:t>Pt arrives</a:t>
            </a:r>
          </a:p>
        </p:txBody>
      </p:sp>
      <p:sp>
        <p:nvSpPr>
          <p:cNvPr id="8" name="Rectangle 7">
            <a:extLst>
              <a:ext uri="{FF2B5EF4-FFF2-40B4-BE49-F238E27FC236}">
                <a16:creationId xmlns:a16="http://schemas.microsoft.com/office/drawing/2014/main" id="{BB34818E-466C-45D2-B906-D1006583EB81}"/>
              </a:ext>
            </a:extLst>
          </p:cNvPr>
          <p:cNvSpPr/>
          <p:nvPr/>
        </p:nvSpPr>
        <p:spPr bwMode="auto">
          <a:xfrm>
            <a:off x="2362200" y="1721285"/>
            <a:ext cx="1295400" cy="685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Osaka" charset="-128"/>
                <a:cs typeface="Osaka" charset="-128"/>
              </a:rPr>
              <a:t>Pt/family checks-in</a:t>
            </a:r>
          </a:p>
        </p:txBody>
      </p:sp>
      <p:sp>
        <p:nvSpPr>
          <p:cNvPr id="9" name="Rectangle 8">
            <a:extLst>
              <a:ext uri="{FF2B5EF4-FFF2-40B4-BE49-F238E27FC236}">
                <a16:creationId xmlns:a16="http://schemas.microsoft.com/office/drawing/2014/main" id="{A06C3907-0C91-45B2-87FE-FEEE30CA5A5F}"/>
              </a:ext>
            </a:extLst>
          </p:cNvPr>
          <p:cNvSpPr/>
          <p:nvPr/>
        </p:nvSpPr>
        <p:spPr bwMode="auto">
          <a:xfrm>
            <a:off x="4152508" y="1721285"/>
            <a:ext cx="1295400" cy="685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Osaka" charset="-128"/>
                <a:cs typeface="Osaka" charset="-128"/>
              </a:rPr>
              <a:t>Completes paperwork</a:t>
            </a:r>
          </a:p>
        </p:txBody>
      </p:sp>
      <p:sp>
        <p:nvSpPr>
          <p:cNvPr id="10" name="Rectangle 9">
            <a:extLst>
              <a:ext uri="{FF2B5EF4-FFF2-40B4-BE49-F238E27FC236}">
                <a16:creationId xmlns:a16="http://schemas.microsoft.com/office/drawing/2014/main" id="{12B4D677-DB96-4634-B507-B85898E17012}"/>
              </a:ext>
            </a:extLst>
          </p:cNvPr>
          <p:cNvSpPr/>
          <p:nvPr/>
        </p:nvSpPr>
        <p:spPr bwMode="auto">
          <a:xfrm>
            <a:off x="7642225" y="1721285"/>
            <a:ext cx="1295400" cy="685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Osaka" charset="-128"/>
                <a:cs typeface="Osaka" charset="-128"/>
              </a:rPr>
              <a:t>Roomed by RN</a:t>
            </a:r>
          </a:p>
        </p:txBody>
      </p:sp>
      <p:sp>
        <p:nvSpPr>
          <p:cNvPr id="11" name="Rectangle 10">
            <a:extLst>
              <a:ext uri="{FF2B5EF4-FFF2-40B4-BE49-F238E27FC236}">
                <a16:creationId xmlns:a16="http://schemas.microsoft.com/office/drawing/2014/main" id="{8AD68DAC-8A92-4520-94D5-2F32AA8913B3}"/>
              </a:ext>
            </a:extLst>
          </p:cNvPr>
          <p:cNvSpPr/>
          <p:nvPr/>
        </p:nvSpPr>
        <p:spPr bwMode="auto">
          <a:xfrm>
            <a:off x="7642225" y="3137770"/>
            <a:ext cx="1295400" cy="685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Osaka" charset="-128"/>
                <a:cs typeface="Osaka" charset="-128"/>
              </a:rPr>
              <a:t>Vitals assessed</a:t>
            </a:r>
          </a:p>
        </p:txBody>
      </p:sp>
      <p:sp>
        <p:nvSpPr>
          <p:cNvPr id="12" name="Flowchart: Delay 11">
            <a:extLst>
              <a:ext uri="{FF2B5EF4-FFF2-40B4-BE49-F238E27FC236}">
                <a16:creationId xmlns:a16="http://schemas.microsoft.com/office/drawing/2014/main" id="{AE6024F3-0323-49CA-B17B-FE3237584230}"/>
              </a:ext>
            </a:extLst>
          </p:cNvPr>
          <p:cNvSpPr/>
          <p:nvPr/>
        </p:nvSpPr>
        <p:spPr bwMode="auto">
          <a:xfrm>
            <a:off x="5942816" y="1650185"/>
            <a:ext cx="1281600" cy="828000"/>
          </a:xfrm>
          <a:prstGeom prst="flowChartDelay">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Waits in waiting room</a:t>
            </a:r>
          </a:p>
        </p:txBody>
      </p:sp>
      <p:sp>
        <p:nvSpPr>
          <p:cNvPr id="13" name="Flowchart: Delay 12">
            <a:extLst>
              <a:ext uri="{FF2B5EF4-FFF2-40B4-BE49-F238E27FC236}">
                <a16:creationId xmlns:a16="http://schemas.microsoft.com/office/drawing/2014/main" id="{3FF96708-6AC1-4893-AD20-CE853DE82375}"/>
              </a:ext>
            </a:extLst>
          </p:cNvPr>
          <p:cNvSpPr/>
          <p:nvPr/>
        </p:nvSpPr>
        <p:spPr bwMode="auto">
          <a:xfrm>
            <a:off x="6019800" y="3066670"/>
            <a:ext cx="1281600" cy="828000"/>
          </a:xfrm>
          <a:prstGeom prst="flowChartDelay">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Arial" charset="0"/>
              </a:rPr>
              <a:t>Waits for MD</a:t>
            </a:r>
          </a:p>
        </p:txBody>
      </p:sp>
      <p:sp>
        <p:nvSpPr>
          <p:cNvPr id="14" name="Rectangle 13">
            <a:extLst>
              <a:ext uri="{FF2B5EF4-FFF2-40B4-BE49-F238E27FC236}">
                <a16:creationId xmlns:a16="http://schemas.microsoft.com/office/drawing/2014/main" id="{72BAEFFC-8F8E-4F04-98E1-C113A4910233}"/>
              </a:ext>
            </a:extLst>
          </p:cNvPr>
          <p:cNvSpPr/>
          <p:nvPr/>
        </p:nvSpPr>
        <p:spPr bwMode="auto">
          <a:xfrm>
            <a:off x="4152508" y="3004420"/>
            <a:ext cx="1295400" cy="9525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Osaka" charset="-128"/>
                <a:cs typeface="Osaka" charset="-128"/>
              </a:rPr>
              <a:t>MD sees patient and provides next steps</a:t>
            </a:r>
          </a:p>
        </p:txBody>
      </p:sp>
      <p:sp>
        <p:nvSpPr>
          <p:cNvPr id="15" name="Diamond 14">
            <a:extLst>
              <a:ext uri="{FF2B5EF4-FFF2-40B4-BE49-F238E27FC236}">
                <a16:creationId xmlns:a16="http://schemas.microsoft.com/office/drawing/2014/main" id="{388FBCB1-963A-4087-ABA2-71D62FA7B9D5}"/>
              </a:ext>
            </a:extLst>
          </p:cNvPr>
          <p:cNvSpPr/>
          <p:nvPr/>
        </p:nvSpPr>
        <p:spPr bwMode="auto">
          <a:xfrm>
            <a:off x="1857214" y="2756770"/>
            <a:ext cx="1295400" cy="1422994"/>
          </a:xfrm>
          <a:prstGeom prst="diamon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Osaka" charset="-128"/>
                <a:cs typeface="Osaka" charset="-128"/>
              </a:rPr>
              <a:t>Schedules next visit?</a:t>
            </a:r>
          </a:p>
        </p:txBody>
      </p:sp>
      <p:sp>
        <p:nvSpPr>
          <p:cNvPr id="16" name="Oval 15">
            <a:extLst>
              <a:ext uri="{FF2B5EF4-FFF2-40B4-BE49-F238E27FC236}">
                <a16:creationId xmlns:a16="http://schemas.microsoft.com/office/drawing/2014/main" id="{C2855DA5-4EF1-4AB7-9EB3-4267BC4DEE9B}"/>
              </a:ext>
            </a:extLst>
          </p:cNvPr>
          <p:cNvSpPr/>
          <p:nvPr/>
        </p:nvSpPr>
        <p:spPr bwMode="auto">
          <a:xfrm>
            <a:off x="168797" y="3137770"/>
            <a:ext cx="1295400" cy="6858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a:latin typeface="Arial" charset="0"/>
                <a:cs typeface="Osaka" charset="-128"/>
              </a:rPr>
              <a:t>Visit complete</a:t>
            </a:r>
            <a:endParaRPr kumimoji="0" lang="en-US" sz="1400" b="0" i="0" u="none" strike="noStrike" cap="none" normalizeH="0" baseline="0" dirty="0">
              <a:ln>
                <a:noFill/>
              </a:ln>
              <a:solidFill>
                <a:schemeClr val="tx1"/>
              </a:solidFill>
              <a:effectLst/>
              <a:latin typeface="Arial" charset="0"/>
              <a:ea typeface="Osaka" charset="-128"/>
              <a:cs typeface="Osaka" charset="-128"/>
            </a:endParaRPr>
          </a:p>
        </p:txBody>
      </p:sp>
      <p:sp>
        <p:nvSpPr>
          <p:cNvPr id="17" name="Rectangle 16">
            <a:extLst>
              <a:ext uri="{FF2B5EF4-FFF2-40B4-BE49-F238E27FC236}">
                <a16:creationId xmlns:a16="http://schemas.microsoft.com/office/drawing/2014/main" id="{BD750BD1-9E8A-48A7-ADDD-A45AE89DD164}"/>
              </a:ext>
            </a:extLst>
          </p:cNvPr>
          <p:cNvSpPr/>
          <p:nvPr/>
        </p:nvSpPr>
        <p:spPr bwMode="auto">
          <a:xfrm>
            <a:off x="1859310" y="4674818"/>
            <a:ext cx="1295400" cy="9525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Osaka" charset="-128"/>
                <a:cs typeface="Osaka" charset="-128"/>
              </a:rPr>
              <a:t>Coordinator runs registry report</a:t>
            </a:r>
          </a:p>
        </p:txBody>
      </p:sp>
      <p:sp>
        <p:nvSpPr>
          <p:cNvPr id="18" name="Rectangle 17">
            <a:extLst>
              <a:ext uri="{FF2B5EF4-FFF2-40B4-BE49-F238E27FC236}">
                <a16:creationId xmlns:a16="http://schemas.microsoft.com/office/drawing/2014/main" id="{CCA5004D-9303-4350-836A-A66623368808}"/>
              </a:ext>
            </a:extLst>
          </p:cNvPr>
          <p:cNvSpPr/>
          <p:nvPr/>
        </p:nvSpPr>
        <p:spPr bwMode="auto">
          <a:xfrm>
            <a:off x="3926975" y="4579568"/>
            <a:ext cx="1295400" cy="1143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Osaka" charset="-128"/>
                <a:cs typeface="Osaka" charset="-128"/>
              </a:rPr>
              <a:t>Coordinator calls patient and schedules visit</a:t>
            </a:r>
          </a:p>
        </p:txBody>
      </p:sp>
      <p:cxnSp>
        <p:nvCxnSpPr>
          <p:cNvPr id="20" name="Straight Arrow Connector 19">
            <a:extLst>
              <a:ext uri="{FF2B5EF4-FFF2-40B4-BE49-F238E27FC236}">
                <a16:creationId xmlns:a16="http://schemas.microsoft.com/office/drawing/2014/main" id="{2AFCDA76-D708-452C-A003-A96132723CFD}"/>
              </a:ext>
            </a:extLst>
          </p:cNvPr>
          <p:cNvCxnSpPr>
            <a:stCxn id="7" idx="6"/>
            <a:endCxn id="8" idx="1"/>
          </p:cNvCxnSpPr>
          <p:nvPr/>
        </p:nvCxnSpPr>
        <p:spPr bwMode="auto">
          <a:xfrm>
            <a:off x="1943100" y="2064185"/>
            <a:ext cx="4191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A9BE8BAA-F439-4AA7-BD00-F116629A27D6}"/>
              </a:ext>
            </a:extLst>
          </p:cNvPr>
          <p:cNvCxnSpPr>
            <a:stCxn id="8" idx="3"/>
            <a:endCxn id="9" idx="1"/>
          </p:cNvCxnSpPr>
          <p:nvPr/>
        </p:nvCxnSpPr>
        <p:spPr bwMode="auto">
          <a:xfrm>
            <a:off x="3657600" y="2064185"/>
            <a:ext cx="49490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308FAA75-87A3-4EFA-804D-9368653F8F81}"/>
              </a:ext>
            </a:extLst>
          </p:cNvPr>
          <p:cNvCxnSpPr>
            <a:stCxn id="9" idx="3"/>
            <a:endCxn id="12" idx="1"/>
          </p:cNvCxnSpPr>
          <p:nvPr/>
        </p:nvCxnSpPr>
        <p:spPr bwMode="auto">
          <a:xfrm>
            <a:off x="5447908" y="2064185"/>
            <a:ext cx="494908"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F48AC258-238F-4861-A03B-655DBCE07249}"/>
              </a:ext>
            </a:extLst>
          </p:cNvPr>
          <p:cNvCxnSpPr>
            <a:stCxn id="12" idx="3"/>
            <a:endCxn id="10" idx="1"/>
          </p:cNvCxnSpPr>
          <p:nvPr/>
        </p:nvCxnSpPr>
        <p:spPr bwMode="auto">
          <a:xfrm>
            <a:off x="7224416" y="2064185"/>
            <a:ext cx="41780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837B9A4A-D8B2-4D54-9368-89544B080341}"/>
              </a:ext>
            </a:extLst>
          </p:cNvPr>
          <p:cNvCxnSpPr>
            <a:stCxn id="10" idx="2"/>
            <a:endCxn id="11" idx="0"/>
          </p:cNvCxnSpPr>
          <p:nvPr/>
        </p:nvCxnSpPr>
        <p:spPr bwMode="auto">
          <a:xfrm>
            <a:off x="8289925" y="2407085"/>
            <a:ext cx="0" cy="73068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DFA1DAD2-D011-41B4-98B7-23056ED87610}"/>
              </a:ext>
            </a:extLst>
          </p:cNvPr>
          <p:cNvCxnSpPr>
            <a:stCxn id="11" idx="1"/>
            <a:endCxn id="13" idx="3"/>
          </p:cNvCxnSpPr>
          <p:nvPr/>
        </p:nvCxnSpPr>
        <p:spPr bwMode="auto">
          <a:xfrm flipH="1">
            <a:off x="7301400" y="3480670"/>
            <a:ext cx="34082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0CB91E9C-C2B4-4FFF-9C1A-918B637D20FD}"/>
              </a:ext>
            </a:extLst>
          </p:cNvPr>
          <p:cNvCxnSpPr>
            <a:stCxn id="13" idx="1"/>
            <a:endCxn id="14" idx="3"/>
          </p:cNvCxnSpPr>
          <p:nvPr/>
        </p:nvCxnSpPr>
        <p:spPr bwMode="auto">
          <a:xfrm flipH="1">
            <a:off x="5447908" y="3480670"/>
            <a:ext cx="5718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C7E7BEC3-7D5A-40C6-9FCD-A476B4946E82}"/>
              </a:ext>
            </a:extLst>
          </p:cNvPr>
          <p:cNvCxnSpPr>
            <a:cxnSpLocks/>
            <a:stCxn id="14" idx="1"/>
            <a:endCxn id="15" idx="3"/>
          </p:cNvCxnSpPr>
          <p:nvPr/>
        </p:nvCxnSpPr>
        <p:spPr bwMode="auto">
          <a:xfrm flipH="1" flipV="1">
            <a:off x="3152614" y="3468267"/>
            <a:ext cx="999894" cy="124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9A843314-05CA-4CF2-95FB-E4C903C77BC2}"/>
              </a:ext>
            </a:extLst>
          </p:cNvPr>
          <p:cNvCxnSpPr>
            <a:cxnSpLocks/>
            <a:stCxn id="15" idx="1"/>
            <a:endCxn id="16" idx="6"/>
          </p:cNvCxnSpPr>
          <p:nvPr/>
        </p:nvCxnSpPr>
        <p:spPr bwMode="auto">
          <a:xfrm flipH="1">
            <a:off x="1464197" y="3468267"/>
            <a:ext cx="393017" cy="124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5" name="Straight Arrow Connector 44">
            <a:extLst>
              <a:ext uri="{FF2B5EF4-FFF2-40B4-BE49-F238E27FC236}">
                <a16:creationId xmlns:a16="http://schemas.microsoft.com/office/drawing/2014/main" id="{3162D750-1555-4496-964D-60F15EC25C73}"/>
              </a:ext>
            </a:extLst>
          </p:cNvPr>
          <p:cNvCxnSpPr>
            <a:cxnSpLocks/>
            <a:stCxn id="15" idx="2"/>
            <a:endCxn id="17" idx="0"/>
          </p:cNvCxnSpPr>
          <p:nvPr/>
        </p:nvCxnSpPr>
        <p:spPr bwMode="auto">
          <a:xfrm>
            <a:off x="2504914" y="4179764"/>
            <a:ext cx="2096" cy="49505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B0BE0A0C-3B98-4424-AD00-F8EE81AB9CAE}"/>
              </a:ext>
            </a:extLst>
          </p:cNvPr>
          <p:cNvCxnSpPr>
            <a:stCxn id="17" idx="3"/>
            <a:endCxn id="18" idx="1"/>
          </p:cNvCxnSpPr>
          <p:nvPr/>
        </p:nvCxnSpPr>
        <p:spPr bwMode="auto">
          <a:xfrm>
            <a:off x="3154710" y="5151068"/>
            <a:ext cx="77226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9" name="TextBox 48">
            <a:extLst>
              <a:ext uri="{FF2B5EF4-FFF2-40B4-BE49-F238E27FC236}">
                <a16:creationId xmlns:a16="http://schemas.microsoft.com/office/drawing/2014/main" id="{46DD0138-A58E-445A-BD20-076CA0572BDD}"/>
              </a:ext>
            </a:extLst>
          </p:cNvPr>
          <p:cNvSpPr txBox="1"/>
          <p:nvPr/>
        </p:nvSpPr>
        <p:spPr>
          <a:xfrm>
            <a:off x="1562492" y="3190623"/>
            <a:ext cx="473597" cy="276999"/>
          </a:xfrm>
          <a:prstGeom prst="rect">
            <a:avLst/>
          </a:prstGeom>
          <a:noFill/>
        </p:spPr>
        <p:txBody>
          <a:bodyPr wrap="square" rtlCol="0">
            <a:spAutoFit/>
          </a:bodyPr>
          <a:lstStyle/>
          <a:p>
            <a:r>
              <a:rPr lang="en-US" sz="1200" dirty="0"/>
              <a:t>Y</a:t>
            </a:r>
          </a:p>
        </p:txBody>
      </p:sp>
      <p:sp>
        <p:nvSpPr>
          <p:cNvPr id="50" name="TextBox 49">
            <a:extLst>
              <a:ext uri="{FF2B5EF4-FFF2-40B4-BE49-F238E27FC236}">
                <a16:creationId xmlns:a16="http://schemas.microsoft.com/office/drawing/2014/main" id="{FE8FBA06-4C77-41D0-BDCE-9BE0FDE91940}"/>
              </a:ext>
            </a:extLst>
          </p:cNvPr>
          <p:cNvSpPr txBox="1"/>
          <p:nvPr/>
        </p:nvSpPr>
        <p:spPr>
          <a:xfrm>
            <a:off x="2531845" y="4231326"/>
            <a:ext cx="473597" cy="276999"/>
          </a:xfrm>
          <a:prstGeom prst="rect">
            <a:avLst/>
          </a:prstGeom>
          <a:noFill/>
        </p:spPr>
        <p:txBody>
          <a:bodyPr wrap="square" rtlCol="0">
            <a:spAutoFit/>
          </a:bodyPr>
          <a:lstStyle/>
          <a:p>
            <a:r>
              <a:rPr lang="en-US" sz="1200" dirty="0"/>
              <a:t>N</a:t>
            </a:r>
          </a:p>
        </p:txBody>
      </p:sp>
      <p:sp>
        <p:nvSpPr>
          <p:cNvPr id="59" name="Cloud 58">
            <a:extLst>
              <a:ext uri="{FF2B5EF4-FFF2-40B4-BE49-F238E27FC236}">
                <a16:creationId xmlns:a16="http://schemas.microsoft.com/office/drawing/2014/main" id="{54D7CE5C-8CA6-44D2-B6B7-ADA0568433DA}"/>
              </a:ext>
            </a:extLst>
          </p:cNvPr>
          <p:cNvSpPr/>
          <p:nvPr/>
        </p:nvSpPr>
        <p:spPr bwMode="auto">
          <a:xfrm>
            <a:off x="3121903" y="3099347"/>
            <a:ext cx="995702" cy="692447"/>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297118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fade">
                                      <p:cBhvr>
                                        <p:cTn id="93" dur="500"/>
                                        <p:tgtEl>
                                          <p:spTgt spid="5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500"/>
                                        <p:tgtEl>
                                          <p:spTgt spid="4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49" grpId="0"/>
      <p:bldP spid="50" grpId="0"/>
      <p:bldP spid="5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6, Lesson 1</a:t>
            </a:r>
          </a:p>
          <a:p>
            <a:pPr eaLnBrk="1" hangingPunct="1">
              <a:buFont typeface="Wingdings" panose="05000000000000000000" pitchFamily="2" charset="2"/>
              <a:buNone/>
            </a:pPr>
            <a:r>
              <a:rPr lang="en-US" altLang="en-US" dirty="0">
                <a:solidFill>
                  <a:srgbClr val="1B7384"/>
                </a:solidFill>
              </a:rPr>
              <a:t>Value Stream Mapping</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209670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Template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135</a:t>
            </a:fld>
            <a:endParaRPr lang="en-US" altLang="en-US"/>
          </a:p>
        </p:txBody>
      </p:sp>
      <p:graphicFrame>
        <p:nvGraphicFramePr>
          <p:cNvPr id="6" name="object 4"/>
          <p:cNvGraphicFramePr>
            <a:graphicFrameLocks noGrp="1"/>
          </p:cNvGraphicFramePr>
          <p:nvPr/>
        </p:nvGraphicFramePr>
        <p:xfrm>
          <a:off x="304800" y="1036320"/>
          <a:ext cx="8647943" cy="640080"/>
        </p:xfrm>
        <a:graphic>
          <a:graphicData uri="http://schemas.openxmlformats.org/drawingml/2006/table">
            <a:tbl>
              <a:tblPr firstRow="1" bandRow="1">
                <a:tableStyleId>{2D5ABB26-0587-4C30-8999-92F81FD0307C}</a:tableStyleId>
              </a:tblPr>
              <a:tblGrid>
                <a:gridCol w="1557251">
                  <a:extLst>
                    <a:ext uri="{9D8B030D-6E8A-4147-A177-3AD203B41FA5}">
                      <a16:colId xmlns:a16="http://schemas.microsoft.com/office/drawing/2014/main" val="20000"/>
                    </a:ext>
                  </a:extLst>
                </a:gridCol>
                <a:gridCol w="5203496">
                  <a:extLst>
                    <a:ext uri="{9D8B030D-6E8A-4147-A177-3AD203B41FA5}">
                      <a16:colId xmlns:a16="http://schemas.microsoft.com/office/drawing/2014/main" val="20001"/>
                    </a:ext>
                  </a:extLst>
                </a:gridCol>
                <a:gridCol w="1887196">
                  <a:extLst>
                    <a:ext uri="{9D8B030D-6E8A-4147-A177-3AD203B41FA5}">
                      <a16:colId xmlns:a16="http://schemas.microsoft.com/office/drawing/2014/main" val="20002"/>
                    </a:ext>
                  </a:extLst>
                </a:gridCol>
              </a:tblGrid>
              <a:tr h="344589">
                <a:tc>
                  <a:txBody>
                    <a:bodyPr/>
                    <a:lstStyle/>
                    <a:p>
                      <a:pPr marL="187325">
                        <a:lnSpc>
                          <a:spcPct val="100000"/>
                        </a:lnSpc>
                      </a:pPr>
                      <a:r>
                        <a:rPr sz="1400" b="1" dirty="0">
                          <a:solidFill>
                            <a:schemeClr val="tx1"/>
                          </a:solidFill>
                          <a:latin typeface="Arial" pitchFamily="34" charset="0"/>
                          <a:cs typeface="Arial" pitchFamily="34" charset="0"/>
                        </a:rPr>
                        <a:t>PRO</a:t>
                      </a:r>
                      <a:r>
                        <a:rPr sz="1400" b="1" spc="5" dirty="0">
                          <a:solidFill>
                            <a:schemeClr val="tx1"/>
                          </a:solidFill>
                          <a:latin typeface="Arial" pitchFamily="34" charset="0"/>
                          <a:cs typeface="Arial" pitchFamily="34" charset="0"/>
                        </a:rPr>
                        <a:t>B</a:t>
                      </a:r>
                      <a:r>
                        <a:rPr sz="1400" b="1" dirty="0">
                          <a:solidFill>
                            <a:schemeClr val="tx1"/>
                          </a:solidFill>
                          <a:latin typeface="Arial" pitchFamily="34" charset="0"/>
                          <a:cs typeface="Arial" pitchFamily="34" charset="0"/>
                        </a:rPr>
                        <a:t>LEM</a:t>
                      </a:r>
                      <a:r>
                        <a:rPr sz="1400" b="1" spc="-10" dirty="0">
                          <a:solidFill>
                            <a:schemeClr val="tx1"/>
                          </a:solidFill>
                          <a:latin typeface="Arial" pitchFamily="34" charset="0"/>
                          <a:cs typeface="Arial" pitchFamily="34" charset="0"/>
                        </a:rPr>
                        <a:t> </a:t>
                      </a:r>
                      <a:r>
                        <a:rPr sz="1400" b="1" spc="10" dirty="0">
                          <a:solidFill>
                            <a:schemeClr val="tx1"/>
                          </a:solidFill>
                          <a:latin typeface="Arial" pitchFamily="34" charset="0"/>
                          <a:cs typeface="Arial" pitchFamily="34" charset="0"/>
                        </a:rPr>
                        <a:t>S</a:t>
                      </a:r>
                      <a:r>
                        <a:rPr sz="1400" b="1" dirty="0">
                          <a:solidFill>
                            <a:schemeClr val="tx1"/>
                          </a:solidFill>
                          <a:latin typeface="Arial" pitchFamily="34" charset="0"/>
                          <a:cs typeface="Arial" pitchFamily="34" charset="0"/>
                        </a:rPr>
                        <a:t>OL</a:t>
                      </a:r>
                      <a:r>
                        <a:rPr sz="1400" b="1" spc="5" dirty="0">
                          <a:solidFill>
                            <a:schemeClr val="tx1"/>
                          </a:solidFill>
                          <a:latin typeface="Arial" pitchFamily="34" charset="0"/>
                          <a:cs typeface="Arial" pitchFamily="34" charset="0"/>
                        </a:rPr>
                        <a:t>V</a:t>
                      </a:r>
                      <a:r>
                        <a:rPr sz="1400" b="1" dirty="0">
                          <a:solidFill>
                            <a:schemeClr val="tx1"/>
                          </a:solidFill>
                          <a:latin typeface="Arial" pitchFamily="34" charset="0"/>
                          <a:cs typeface="Arial" pitchFamily="34" charset="0"/>
                        </a:rPr>
                        <a:t>ING</a:t>
                      </a:r>
                      <a:r>
                        <a:rPr sz="1400" b="1" spc="10" dirty="0">
                          <a:solidFill>
                            <a:schemeClr val="tx1"/>
                          </a:solidFill>
                          <a:latin typeface="Arial" pitchFamily="34" charset="0"/>
                          <a:cs typeface="Arial" pitchFamily="34" charset="0"/>
                        </a:rPr>
                        <a:t> </a:t>
                      </a:r>
                      <a:r>
                        <a:rPr sz="1400" b="1" spc="-5" dirty="0">
                          <a:solidFill>
                            <a:schemeClr val="tx1"/>
                          </a:solidFill>
                          <a:latin typeface="Arial" pitchFamily="34" charset="0"/>
                          <a:cs typeface="Arial" pitchFamily="34" charset="0"/>
                        </a:rPr>
                        <a:t>A3</a:t>
                      </a:r>
                      <a:endParaRPr sz="1400" b="1" dirty="0">
                        <a:solidFill>
                          <a:schemeClr val="tx1"/>
                        </a:solidFill>
                        <a:latin typeface="Arial" pitchFamily="34" charset="0"/>
                        <a:cs typeface="Arial" pitchFamily="34" charset="0"/>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solidFill>
                      <a:srgbClr val="BEBEBE"/>
                    </a:solidFill>
                  </a:tcPr>
                </a:tc>
                <a:tc>
                  <a:txBody>
                    <a:bodyPr/>
                    <a:lstStyle/>
                    <a:p>
                      <a:pPr marL="65405">
                        <a:lnSpc>
                          <a:spcPct val="100000"/>
                        </a:lnSpc>
                      </a:pPr>
                      <a:r>
                        <a:rPr sz="1600" dirty="0">
                          <a:solidFill>
                            <a:schemeClr val="tx1"/>
                          </a:solidFill>
                          <a:latin typeface="Arial" pitchFamily="34" charset="0"/>
                          <a:cs typeface="Arial" pitchFamily="34" charset="0"/>
                        </a:rPr>
                        <a:t>T</a:t>
                      </a:r>
                      <a:r>
                        <a:rPr sz="1600" spc="-10" dirty="0">
                          <a:solidFill>
                            <a:schemeClr val="tx1"/>
                          </a:solidFill>
                          <a:latin typeface="Arial" pitchFamily="34" charset="0"/>
                          <a:cs typeface="Arial" pitchFamily="34" charset="0"/>
                        </a:rPr>
                        <a:t>I</a:t>
                      </a:r>
                      <a:r>
                        <a:rPr sz="1600" spc="5" dirty="0">
                          <a:solidFill>
                            <a:schemeClr val="tx1"/>
                          </a:solidFill>
                          <a:latin typeface="Arial" pitchFamily="34" charset="0"/>
                          <a:cs typeface="Arial" pitchFamily="34" charset="0"/>
                        </a:rPr>
                        <a:t>T</a:t>
                      </a:r>
                      <a:r>
                        <a:rPr sz="1600" dirty="0">
                          <a:solidFill>
                            <a:schemeClr val="tx1"/>
                          </a:solidFill>
                          <a:latin typeface="Arial" pitchFamily="34" charset="0"/>
                          <a:cs typeface="Arial" pitchFamily="34" charset="0"/>
                        </a:rPr>
                        <a:t>L</a:t>
                      </a:r>
                      <a:r>
                        <a:rPr sz="1600" spc="-10" dirty="0">
                          <a:solidFill>
                            <a:schemeClr val="tx1"/>
                          </a:solidFill>
                          <a:latin typeface="Arial" pitchFamily="34" charset="0"/>
                          <a:cs typeface="Arial" pitchFamily="34" charset="0"/>
                        </a:rPr>
                        <a:t>E</a:t>
                      </a:r>
                      <a:r>
                        <a:rPr sz="1600" dirty="0">
                          <a:solidFill>
                            <a:schemeClr val="tx1"/>
                          </a:solidFill>
                          <a:latin typeface="Arial" pitchFamily="34" charset="0"/>
                          <a:cs typeface="Arial" pitchFamily="34" charset="0"/>
                        </a:rPr>
                        <a:t>:</a:t>
                      </a:r>
                    </a:p>
                  </a:txBody>
                  <a:tcPr marL="0" marR="0" marT="0" marB="0">
                    <a:lnL w="6096">
                      <a:solidFill>
                        <a:srgbClr val="000000"/>
                      </a:solidFill>
                      <a:prstDash val="solid"/>
                    </a:lnL>
                    <a:lnR w="6097" cap="flat" cmpd="sng" algn="ctr">
                      <a:solidFill>
                        <a:srgbClr val="000000"/>
                      </a:solidFill>
                      <a:prstDash val="solid"/>
                      <a:round/>
                      <a:headEnd type="none" w="med" len="med"/>
                      <a:tailEnd type="none" w="med" len="med"/>
                    </a:lnR>
                    <a:lnT w="6096">
                      <a:solidFill>
                        <a:srgbClr val="000000"/>
                      </a:solidFill>
                      <a:prstDash val="solid"/>
                    </a:lnT>
                    <a:lnB w="6096">
                      <a:solidFill>
                        <a:srgbClr val="000000"/>
                      </a:solidFill>
                      <a:prstDash val="solid"/>
                    </a:lnB>
                  </a:tcPr>
                </a:tc>
                <a:tc>
                  <a:txBody>
                    <a:bodyPr/>
                    <a:lstStyle/>
                    <a:p>
                      <a:pPr marL="0" marR="0">
                        <a:lnSpc>
                          <a:spcPct val="115000"/>
                        </a:lnSpc>
                        <a:spcBef>
                          <a:spcPts val="0"/>
                        </a:spcBef>
                        <a:spcAft>
                          <a:spcPts val="0"/>
                        </a:spcAft>
                      </a:pPr>
                      <a:r>
                        <a:rPr lang="en-US" sz="1400" dirty="0">
                          <a:solidFill>
                            <a:schemeClr val="tx1"/>
                          </a:solidFill>
                          <a:latin typeface="Arial" pitchFamily="34" charset="0"/>
                          <a:ea typeface="Calibri"/>
                          <a:cs typeface="Arial" pitchFamily="34" charset="0"/>
                        </a:rPr>
                        <a:t>Last Saved Date:</a:t>
                      </a:r>
                      <a:endParaRPr lang="en-US" sz="1050" dirty="0">
                        <a:solidFill>
                          <a:schemeClr val="tx1"/>
                        </a:solidFill>
                        <a:latin typeface="Arial" pitchFamily="34" charset="0"/>
                        <a:ea typeface="Calibri"/>
                        <a:cs typeface="Arial" pitchFamily="34" charset="0"/>
                      </a:endParaRPr>
                    </a:p>
                  </a:txBody>
                  <a:tcPr marL="68580" marR="68580" marT="0" marB="0">
                    <a:lnL w="6097">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8453">
                <a:tc gridSpan="3">
                  <a:txBody>
                    <a:bodyPr/>
                    <a:lstStyle/>
                    <a:p>
                      <a:pPr marL="65405">
                        <a:lnSpc>
                          <a:spcPct val="100000"/>
                        </a:lnSpc>
                      </a:pPr>
                      <a:r>
                        <a:rPr sz="1400" spc="5" dirty="0">
                          <a:solidFill>
                            <a:schemeClr val="tx1"/>
                          </a:solidFill>
                          <a:latin typeface="Arial" pitchFamily="34" charset="0"/>
                          <a:cs typeface="Arial" pitchFamily="34" charset="0"/>
                        </a:rPr>
                        <a:t>T</a:t>
                      </a:r>
                      <a:r>
                        <a:rPr sz="1400" dirty="0">
                          <a:solidFill>
                            <a:schemeClr val="tx1"/>
                          </a:solidFill>
                          <a:latin typeface="Arial" pitchFamily="34" charset="0"/>
                          <a:cs typeface="Arial" pitchFamily="34" charset="0"/>
                        </a:rPr>
                        <a:t>E</a:t>
                      </a:r>
                      <a:r>
                        <a:rPr sz="1400" spc="-10" dirty="0">
                          <a:solidFill>
                            <a:schemeClr val="tx1"/>
                          </a:solidFill>
                          <a:latin typeface="Arial" pitchFamily="34" charset="0"/>
                          <a:cs typeface="Arial" pitchFamily="34" charset="0"/>
                        </a:rPr>
                        <a:t>A</a:t>
                      </a:r>
                      <a:r>
                        <a:rPr sz="1400" dirty="0">
                          <a:solidFill>
                            <a:schemeClr val="tx1"/>
                          </a:solidFill>
                          <a:latin typeface="Arial" pitchFamily="34" charset="0"/>
                          <a:cs typeface="Arial" pitchFamily="34" charset="0"/>
                        </a:rPr>
                        <a:t>M</a:t>
                      </a:r>
                      <a:r>
                        <a:rPr sz="1400" spc="-10" dirty="0">
                          <a:solidFill>
                            <a:schemeClr val="tx1"/>
                          </a:solidFill>
                          <a:latin typeface="Arial" pitchFamily="34" charset="0"/>
                          <a:cs typeface="Arial" pitchFamily="34" charset="0"/>
                        </a:rPr>
                        <a:t> </a:t>
                      </a:r>
                      <a:r>
                        <a:rPr sz="1400" dirty="0">
                          <a:solidFill>
                            <a:schemeClr val="tx1"/>
                          </a:solidFill>
                          <a:latin typeface="Arial" pitchFamily="34" charset="0"/>
                          <a:cs typeface="Arial" pitchFamily="34" charset="0"/>
                        </a:rPr>
                        <a:t>MEMB</a:t>
                      </a:r>
                      <a:r>
                        <a:rPr sz="1400" spc="-5" dirty="0">
                          <a:solidFill>
                            <a:schemeClr val="tx1"/>
                          </a:solidFill>
                          <a:latin typeface="Arial" pitchFamily="34" charset="0"/>
                          <a:cs typeface="Arial" pitchFamily="34" charset="0"/>
                        </a:rPr>
                        <a:t>ER</a:t>
                      </a:r>
                      <a:r>
                        <a:rPr sz="1400" spc="-15" dirty="0">
                          <a:solidFill>
                            <a:schemeClr val="tx1"/>
                          </a:solidFill>
                          <a:latin typeface="Arial" pitchFamily="34" charset="0"/>
                          <a:cs typeface="Arial" pitchFamily="34" charset="0"/>
                        </a:rPr>
                        <a:t>S</a:t>
                      </a:r>
                      <a:r>
                        <a:rPr sz="1400" dirty="0">
                          <a:solidFill>
                            <a:schemeClr val="tx1"/>
                          </a:solidFill>
                          <a:latin typeface="Arial" pitchFamily="34" charset="0"/>
                          <a:cs typeface="Arial" pitchFamily="34" charset="0"/>
                        </a:rPr>
                        <a:t>:</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7" name="object 5"/>
          <p:cNvGraphicFramePr>
            <a:graphicFrameLocks noGrp="1"/>
          </p:cNvGraphicFramePr>
          <p:nvPr/>
        </p:nvGraphicFramePr>
        <p:xfrm>
          <a:off x="304800" y="1676399"/>
          <a:ext cx="4343400" cy="4648201"/>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20000"/>
                    </a:ext>
                  </a:extLst>
                </a:gridCol>
              </a:tblGrid>
              <a:tr h="930644">
                <a:tc>
                  <a:txBody>
                    <a:bodyPr/>
                    <a:lstStyle/>
                    <a:p>
                      <a:pPr marL="65405">
                        <a:lnSpc>
                          <a:spcPct val="100000"/>
                        </a:lnSpc>
                      </a:pPr>
                      <a:r>
                        <a:rPr sz="1400" b="0" u="sng" spc="5" dirty="0">
                          <a:latin typeface="Arial" pitchFamily="34" charset="0"/>
                          <a:cs typeface="Arial" pitchFamily="34" charset="0"/>
                        </a:rPr>
                        <a:t>P</a:t>
                      </a:r>
                      <a:r>
                        <a:rPr sz="1400" b="0" u="sng" spc="-10" dirty="0">
                          <a:latin typeface="Arial" pitchFamily="34" charset="0"/>
                          <a:cs typeface="Arial" pitchFamily="34" charset="0"/>
                        </a:rPr>
                        <a:t>RO</a:t>
                      </a:r>
                      <a:r>
                        <a:rPr sz="1400" b="0" u="sng" spc="5" dirty="0">
                          <a:latin typeface="Arial" pitchFamily="34" charset="0"/>
                          <a:cs typeface="Arial" pitchFamily="34" charset="0"/>
                        </a:rPr>
                        <a:t>B</a:t>
                      </a:r>
                      <a:r>
                        <a:rPr sz="1400" b="0" u="sng" spc="-5" dirty="0">
                          <a:latin typeface="Arial" pitchFamily="34" charset="0"/>
                          <a:cs typeface="Arial" pitchFamily="34" charset="0"/>
                        </a:rPr>
                        <a:t>L</a:t>
                      </a:r>
                      <a:r>
                        <a:rPr sz="1400" b="0" u="sng" spc="-20" dirty="0">
                          <a:latin typeface="Arial" pitchFamily="34" charset="0"/>
                          <a:cs typeface="Arial" pitchFamily="34" charset="0"/>
                        </a:rPr>
                        <a:t>E</a:t>
                      </a:r>
                      <a:r>
                        <a:rPr sz="1400" b="0" u="sng" dirty="0">
                          <a:latin typeface="Arial" pitchFamily="34" charset="0"/>
                          <a:cs typeface="Arial" pitchFamily="34" charset="0"/>
                        </a:rPr>
                        <a:t>M S</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930846">
                <a:tc>
                  <a:txBody>
                    <a:bodyPr/>
                    <a:lstStyle/>
                    <a:p>
                      <a:pPr marL="65405">
                        <a:lnSpc>
                          <a:spcPct val="100000"/>
                        </a:lnSpc>
                      </a:pPr>
                      <a:r>
                        <a:rPr sz="1400" b="0" u="sng" dirty="0">
                          <a:latin typeface="Arial" pitchFamily="34" charset="0"/>
                          <a:cs typeface="Arial" pitchFamily="34" charset="0"/>
                        </a:rPr>
                        <a:t>S</a:t>
                      </a:r>
                      <a:r>
                        <a:rPr sz="1400" b="0" u="sng" spc="-10" dirty="0">
                          <a:latin typeface="Arial" pitchFamily="34" charset="0"/>
                          <a:cs typeface="Arial" pitchFamily="34" charset="0"/>
                        </a:rPr>
                        <a:t>CO</a:t>
                      </a:r>
                      <a:r>
                        <a:rPr sz="1400" b="0" u="sng" spc="5" dirty="0">
                          <a:latin typeface="Arial" pitchFamily="34" charset="0"/>
                          <a:cs typeface="Arial" pitchFamily="34" charset="0"/>
                        </a:rPr>
                        <a:t>P</a:t>
                      </a:r>
                      <a:r>
                        <a:rPr sz="1400" b="0" u="sng" dirty="0">
                          <a:latin typeface="Arial" pitchFamily="34" charset="0"/>
                          <a:cs typeface="Arial" pitchFamily="34" charset="0"/>
                        </a:rPr>
                        <a:t>E</a:t>
                      </a:r>
                      <a:r>
                        <a:rPr sz="1400" b="0" u="sng" spc="-5" dirty="0">
                          <a:latin typeface="Arial" pitchFamily="34" charset="0"/>
                          <a:cs typeface="Arial" pitchFamily="34" charset="0"/>
                        </a:rPr>
                        <a:t> </a:t>
                      </a:r>
                      <a:r>
                        <a:rPr sz="1400" b="0" u="sng" dirty="0">
                          <a:latin typeface="Arial" pitchFamily="34" charset="0"/>
                          <a:cs typeface="Arial" pitchFamily="34" charset="0"/>
                        </a:rPr>
                        <a:t>(I</a:t>
                      </a:r>
                      <a:r>
                        <a:rPr sz="1400" b="0" u="sng" spc="-15" dirty="0">
                          <a:latin typeface="Arial" pitchFamily="34" charset="0"/>
                          <a:cs typeface="Arial" pitchFamily="34" charset="0"/>
                        </a:rPr>
                        <a:t>N</a:t>
                      </a:r>
                      <a:r>
                        <a:rPr sz="1400" b="0" u="sng" dirty="0">
                          <a:latin typeface="Arial" pitchFamily="34" charset="0"/>
                          <a:cs typeface="Arial" pitchFamily="34" charset="0"/>
                        </a:rPr>
                        <a:t>/O</a:t>
                      </a:r>
                      <a:r>
                        <a:rPr sz="1400" b="0" u="sng" spc="-10" dirty="0">
                          <a:latin typeface="Arial" pitchFamily="34" charset="0"/>
                          <a:cs typeface="Arial" pitchFamily="34" charset="0"/>
                        </a:rPr>
                        <a:t>U</a:t>
                      </a:r>
                      <a:r>
                        <a:rPr sz="1400" b="0" u="sng" spc="-5" dirty="0">
                          <a:latin typeface="Arial" pitchFamily="34" charset="0"/>
                          <a:cs typeface="Arial" pitchFamily="34" charset="0"/>
                        </a:rPr>
                        <a:t>T</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930781">
                <a:tc>
                  <a:txBody>
                    <a:bodyPr/>
                    <a:lstStyle/>
                    <a:p>
                      <a:pPr marL="65405">
                        <a:lnSpc>
                          <a:spcPct val="100000"/>
                        </a:lnSpc>
                      </a:pPr>
                      <a:r>
                        <a:rPr sz="1400" b="0" u="sng" spc="5" dirty="0">
                          <a:latin typeface="Arial" pitchFamily="34" charset="0"/>
                          <a:cs typeface="Arial" pitchFamily="34" charset="0"/>
                        </a:rPr>
                        <a:t>B</a:t>
                      </a:r>
                      <a:r>
                        <a:rPr sz="1400" b="0" u="sng" spc="-10" dirty="0">
                          <a:latin typeface="Arial" pitchFamily="34" charset="0"/>
                          <a:cs typeface="Arial" pitchFamily="34" charset="0"/>
                        </a:rPr>
                        <a:t>AC</a:t>
                      </a:r>
                      <a:r>
                        <a:rPr sz="1400" b="0" u="sng" dirty="0">
                          <a:latin typeface="Arial" pitchFamily="34" charset="0"/>
                          <a:cs typeface="Arial" pitchFamily="34" charset="0"/>
                        </a:rPr>
                        <a:t>K</a:t>
                      </a:r>
                      <a:r>
                        <a:rPr sz="1400" b="0" u="sng" spc="-10" dirty="0">
                          <a:latin typeface="Arial" pitchFamily="34" charset="0"/>
                          <a:cs typeface="Arial" pitchFamily="34" charset="0"/>
                        </a:rPr>
                        <a:t>GR</a:t>
                      </a:r>
                      <a:r>
                        <a:rPr sz="1400" b="0" u="sng" dirty="0">
                          <a:latin typeface="Arial" pitchFamily="34" charset="0"/>
                          <a:cs typeface="Arial" pitchFamily="34" charset="0"/>
                        </a:rPr>
                        <a:t>O</a:t>
                      </a:r>
                      <a:r>
                        <a:rPr sz="1400" b="0" u="sng" spc="-10" dirty="0">
                          <a:latin typeface="Arial" pitchFamily="34" charset="0"/>
                          <a:cs typeface="Arial" pitchFamily="34" charset="0"/>
                        </a:rPr>
                        <a:t>UND</a:t>
                      </a:r>
                      <a:r>
                        <a:rPr sz="1400" b="0" u="sng" dirty="0">
                          <a:latin typeface="Arial" pitchFamily="34" charset="0"/>
                          <a:cs typeface="Arial" pitchFamily="34" charset="0"/>
                        </a:rPr>
                        <a:t>/</a:t>
                      </a:r>
                      <a:r>
                        <a:rPr sz="1400" b="0" u="sng" spc="-10" dirty="0">
                          <a:latin typeface="Arial" pitchFamily="34" charset="0"/>
                          <a:cs typeface="Arial" pitchFamily="34" charset="0"/>
                        </a:rPr>
                        <a:t>CURR</a:t>
                      </a:r>
                      <a:r>
                        <a:rPr sz="1400" b="0" u="sng" spc="-5" dirty="0">
                          <a:latin typeface="Arial" pitchFamily="34" charset="0"/>
                          <a:cs typeface="Arial" pitchFamily="34" charset="0"/>
                        </a:rPr>
                        <a:t>E</a:t>
                      </a:r>
                      <a:r>
                        <a:rPr sz="1400" b="0" u="sng" spc="-10" dirty="0">
                          <a:latin typeface="Arial" pitchFamily="34" charset="0"/>
                          <a:cs typeface="Arial" pitchFamily="34" charset="0"/>
                        </a:rPr>
                        <a:t>N</a:t>
                      </a:r>
                      <a:r>
                        <a:rPr sz="1400" b="0" u="sng" dirty="0">
                          <a:latin typeface="Arial" pitchFamily="34" charset="0"/>
                          <a:cs typeface="Arial" pitchFamily="34" charset="0"/>
                        </a:rPr>
                        <a:t>T</a:t>
                      </a:r>
                      <a:r>
                        <a:rPr sz="1400" b="0" u="sng" spc="5" dirty="0">
                          <a:latin typeface="Arial" pitchFamily="34" charset="0"/>
                          <a:cs typeface="Arial" pitchFamily="34" charset="0"/>
                        </a:rPr>
                        <a:t>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ND</a:t>
                      </a:r>
                      <a:r>
                        <a:rPr sz="1400" b="0" u="sng" dirty="0">
                          <a:latin typeface="Arial" pitchFamily="34" charset="0"/>
                          <a:cs typeface="Arial" pitchFamily="34" charset="0"/>
                        </a:rPr>
                        <a:t>ITIO</a:t>
                      </a:r>
                      <a:r>
                        <a:rPr sz="1400" b="0" u="sng" spc="-10" dirty="0">
                          <a:latin typeface="Arial" pitchFamily="34" charset="0"/>
                          <a:cs typeface="Arial" pitchFamily="34" charset="0"/>
                        </a:rPr>
                        <a:t>N</a:t>
                      </a:r>
                      <a:r>
                        <a:rPr sz="1400" b="0" u="sng" dirty="0">
                          <a:latin typeface="Arial" pitchFamily="34" charset="0"/>
                          <a:cs typeface="Arial" pitchFamily="34" charset="0"/>
                        </a:rPr>
                        <a:t>S:</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930846">
                <a:tc>
                  <a:txBody>
                    <a:bodyPr/>
                    <a:lstStyle/>
                    <a:p>
                      <a:pPr marL="65405">
                        <a:lnSpc>
                          <a:spcPct val="100000"/>
                        </a:lnSpc>
                      </a:pPr>
                      <a:r>
                        <a:rPr sz="1400" b="0" u="sng" spc="-10" dirty="0">
                          <a:latin typeface="Arial" pitchFamily="34" charset="0"/>
                          <a:cs typeface="Arial" pitchFamily="34" charset="0"/>
                        </a:rPr>
                        <a:t>R</a:t>
                      </a:r>
                      <a:r>
                        <a:rPr sz="1400" b="0" u="sng" dirty="0">
                          <a:latin typeface="Arial" pitchFamily="34" charset="0"/>
                          <a:cs typeface="Arial" pitchFamily="34" charset="0"/>
                        </a:rPr>
                        <a:t>OOT</a:t>
                      </a:r>
                      <a:r>
                        <a:rPr sz="1400" b="0" u="sng" spc="-5" dirty="0">
                          <a:latin typeface="Arial" pitchFamily="34" charset="0"/>
                          <a:cs typeface="Arial" pitchFamily="34" charset="0"/>
                        </a:rPr>
                        <a:t> </a:t>
                      </a:r>
                      <a:r>
                        <a:rPr sz="1400" b="0" u="sng" spc="-10" dirty="0">
                          <a:latin typeface="Arial" pitchFamily="34" charset="0"/>
                          <a:cs typeface="Arial" pitchFamily="34" charset="0"/>
                        </a:rPr>
                        <a:t>CAU</a:t>
                      </a:r>
                      <a:r>
                        <a:rPr sz="1400" b="0" u="sng" dirty="0">
                          <a:latin typeface="Arial" pitchFamily="34" charset="0"/>
                          <a:cs typeface="Arial" pitchFamily="34" charset="0"/>
                        </a:rPr>
                        <a:t>SE</a:t>
                      </a:r>
                      <a:r>
                        <a:rPr sz="1400" b="0" u="sng" spc="-10" dirty="0">
                          <a:latin typeface="Arial" pitchFamily="34" charset="0"/>
                          <a:cs typeface="Arial" pitchFamily="34" charset="0"/>
                        </a:rPr>
                        <a:t> ANA</a:t>
                      </a:r>
                      <a:r>
                        <a:rPr sz="1400" b="0" u="sng" spc="-5" dirty="0">
                          <a:latin typeface="Arial" pitchFamily="34" charset="0"/>
                          <a:cs typeface="Arial" pitchFamily="34" charset="0"/>
                        </a:rPr>
                        <a:t>L</a:t>
                      </a:r>
                      <a:r>
                        <a:rPr sz="1400" b="0" u="sng" spc="5" dirty="0">
                          <a:latin typeface="Arial" pitchFamily="34" charset="0"/>
                          <a:cs typeface="Arial" pitchFamily="34" charset="0"/>
                        </a:rPr>
                        <a:t>Y</a:t>
                      </a:r>
                      <a:r>
                        <a:rPr sz="1400" b="0" u="sng" spc="-15" dirty="0">
                          <a:latin typeface="Arial" pitchFamily="34" charset="0"/>
                          <a:cs typeface="Arial" pitchFamily="34" charset="0"/>
                        </a:rPr>
                        <a:t>S</a:t>
                      </a:r>
                      <a:r>
                        <a:rPr sz="1400" b="0" u="sng" dirty="0">
                          <a:latin typeface="Arial" pitchFamily="34" charset="0"/>
                          <a:cs typeface="Arial" pitchFamily="34" charset="0"/>
                        </a:rPr>
                        <a:t>IS:</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3"/>
                  </a:ext>
                </a:extLst>
              </a:tr>
              <a:tr h="925084">
                <a:tc>
                  <a:txBody>
                    <a:bodyPr/>
                    <a:lstStyle/>
                    <a:p>
                      <a:pPr marL="65405">
                        <a:lnSpc>
                          <a:spcPct val="100000"/>
                        </a:lnSpc>
                      </a:pPr>
                      <a:r>
                        <a:rPr sz="1400" b="0" u="sng" spc="-10" dirty="0">
                          <a:latin typeface="Arial" pitchFamily="34" charset="0"/>
                          <a:cs typeface="Arial" pitchFamily="34" charset="0"/>
                        </a:rPr>
                        <a:t>G</a:t>
                      </a:r>
                      <a:r>
                        <a:rPr sz="1400" b="0" u="sng" dirty="0">
                          <a:latin typeface="Arial" pitchFamily="34" charset="0"/>
                          <a:cs typeface="Arial" pitchFamily="34" charset="0"/>
                        </a:rPr>
                        <a:t>O</a:t>
                      </a:r>
                      <a:r>
                        <a:rPr sz="1400" b="0" u="sng" spc="-10" dirty="0">
                          <a:latin typeface="Arial" pitchFamily="34" charset="0"/>
                          <a:cs typeface="Arial" pitchFamily="34" charset="0"/>
                        </a:rPr>
                        <a:t>A</a:t>
                      </a:r>
                      <a:r>
                        <a:rPr sz="1400" b="0" u="sng" spc="-5" dirty="0">
                          <a:latin typeface="Arial" pitchFamily="34" charset="0"/>
                          <a:cs typeface="Arial" pitchFamily="34" charset="0"/>
                        </a:rPr>
                        <a:t>LS</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8" name="object 6"/>
          <p:cNvGraphicFramePr>
            <a:graphicFrameLocks noGrp="1"/>
          </p:cNvGraphicFramePr>
          <p:nvPr/>
        </p:nvGraphicFramePr>
        <p:xfrm>
          <a:off x="4648200" y="1676400"/>
          <a:ext cx="4297680" cy="4648200"/>
        </p:xfrm>
        <a:graphic>
          <a:graphicData uri="http://schemas.openxmlformats.org/drawingml/2006/table">
            <a:tbl>
              <a:tblPr firstRow="1" bandRow="1">
                <a:tableStyleId>{2D5ABB26-0587-4C30-8999-92F81FD0307C}</a:tableStyleId>
              </a:tblPr>
              <a:tblGrid>
                <a:gridCol w="4297680">
                  <a:extLst>
                    <a:ext uri="{9D8B030D-6E8A-4147-A177-3AD203B41FA5}">
                      <a16:colId xmlns:a16="http://schemas.microsoft.com/office/drawing/2014/main" val="20000"/>
                    </a:ext>
                  </a:extLst>
                </a:gridCol>
              </a:tblGrid>
              <a:tr h="1175102">
                <a:tc>
                  <a:txBody>
                    <a:bodyPr/>
                    <a:lstStyle/>
                    <a:p>
                      <a:pPr marL="65405">
                        <a:lnSpc>
                          <a:spcPct val="100000"/>
                        </a:lnSpc>
                      </a:pP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UN</a:t>
                      </a:r>
                      <a:r>
                        <a:rPr sz="1400" b="0" u="sng" spc="-5" dirty="0">
                          <a:latin typeface="Arial" pitchFamily="34" charset="0"/>
                          <a:cs typeface="Arial" pitchFamily="34" charset="0"/>
                        </a:rPr>
                        <a:t>TE</a:t>
                      </a:r>
                      <a:r>
                        <a:rPr sz="1400" b="0" u="sng" spc="-10" dirty="0">
                          <a:latin typeface="Arial" pitchFamily="34" charset="0"/>
                          <a:cs typeface="Arial" pitchFamily="34" charset="0"/>
                        </a:rPr>
                        <a:t>R</a:t>
                      </a:r>
                      <a:r>
                        <a:rPr sz="1400" b="0" u="sng" dirty="0">
                          <a:latin typeface="Arial" pitchFamily="34" charset="0"/>
                          <a:cs typeface="Arial" pitchFamily="34" charset="0"/>
                        </a:rPr>
                        <a:t>ME</a:t>
                      </a:r>
                      <a:r>
                        <a:rPr sz="1400" b="0" u="sng" spc="-10" dirty="0">
                          <a:latin typeface="Arial" pitchFamily="34" charset="0"/>
                          <a:cs typeface="Arial" pitchFamily="34" charset="0"/>
                        </a:rPr>
                        <a:t>A</a:t>
                      </a:r>
                      <a:r>
                        <a:rPr sz="1400" b="0" u="sng" dirty="0">
                          <a:latin typeface="Arial" pitchFamily="34" charset="0"/>
                          <a:cs typeface="Arial" pitchFamily="34" charset="0"/>
                        </a:rPr>
                        <a:t>S</a:t>
                      </a:r>
                      <a:r>
                        <a:rPr sz="1400" b="0" u="sng" spc="-10" dirty="0">
                          <a:latin typeface="Arial" pitchFamily="34" charset="0"/>
                          <a:cs typeface="Arial" pitchFamily="34" charset="0"/>
                        </a:rPr>
                        <a:t>UR</a:t>
                      </a:r>
                      <a:r>
                        <a:rPr sz="1400" b="0" u="sng" spc="-5" dirty="0">
                          <a:latin typeface="Arial" pitchFamily="34" charset="0"/>
                          <a:cs typeface="Arial" pitchFamily="34" charset="0"/>
                        </a:rPr>
                        <a:t>E</a:t>
                      </a:r>
                      <a:r>
                        <a:rPr sz="1400" b="0" u="sng" dirty="0">
                          <a:latin typeface="Arial" pitchFamily="34" charset="0"/>
                          <a:cs typeface="Arial" pitchFamily="34" charset="0"/>
                        </a:rPr>
                        <a:t>S (</a:t>
                      </a:r>
                      <a:r>
                        <a:rPr sz="1400" b="0" u="sng" spc="10" dirty="0">
                          <a:latin typeface="Arial" pitchFamily="34" charset="0"/>
                          <a:cs typeface="Arial" pitchFamily="34" charset="0"/>
                        </a:rPr>
                        <a:t>P</a:t>
                      </a:r>
                      <a:r>
                        <a:rPr sz="1400" b="0" u="sng" spc="-5" dirty="0">
                          <a:latin typeface="Arial" pitchFamily="34" charset="0"/>
                          <a:cs typeface="Arial" pitchFamily="34" charset="0"/>
                        </a:rPr>
                        <a:t>L</a:t>
                      </a:r>
                      <a:r>
                        <a:rPr sz="1400" b="0" u="sng" spc="-10" dirty="0">
                          <a:latin typeface="Arial" pitchFamily="34" charset="0"/>
                          <a:cs typeface="Arial" pitchFamily="34" charset="0"/>
                        </a:rPr>
                        <a:t>AN</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75034">
                <a:tc>
                  <a:txBody>
                    <a:bodyPr/>
                    <a:lstStyle/>
                    <a:p>
                      <a:pPr marL="65405">
                        <a:lnSpc>
                          <a:spcPct val="100000"/>
                        </a:lnSpc>
                      </a:pPr>
                      <a:r>
                        <a:rPr sz="1400" b="0" u="sng" dirty="0">
                          <a:latin typeface="Arial" pitchFamily="34" charset="0"/>
                          <a:cs typeface="Arial" pitchFamily="34" charset="0"/>
                        </a:rPr>
                        <a:t>I</a:t>
                      </a:r>
                      <a:r>
                        <a:rPr sz="1400" b="0" u="sng" spc="-10" dirty="0">
                          <a:latin typeface="Arial" pitchFamily="34" charset="0"/>
                          <a:cs typeface="Arial" pitchFamily="34" charset="0"/>
                        </a:rPr>
                        <a:t>M</a:t>
                      </a:r>
                      <a:r>
                        <a:rPr sz="1400" b="0" u="sng" spc="5" dirty="0">
                          <a:latin typeface="Arial" pitchFamily="34" charset="0"/>
                          <a:cs typeface="Arial" pitchFamily="34" charset="0"/>
                        </a:rPr>
                        <a:t>P</a:t>
                      </a:r>
                      <a:r>
                        <a:rPr sz="1400" b="0" u="sng" spc="-5" dirty="0">
                          <a:latin typeface="Arial" pitchFamily="34" charset="0"/>
                          <a:cs typeface="Arial" pitchFamily="34" charset="0"/>
                        </a:rPr>
                        <a:t>LE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a:t>
                      </a:r>
                      <a:r>
                        <a:rPr sz="1400" b="0" u="sng" dirty="0">
                          <a:latin typeface="Arial" pitchFamily="34" charset="0"/>
                          <a:cs typeface="Arial" pitchFamily="34" charset="0"/>
                        </a:rPr>
                        <a:t>I</a:t>
                      </a:r>
                      <a:r>
                        <a:rPr sz="1400" b="0" u="sng" spc="5" dirty="0">
                          <a:latin typeface="Arial" pitchFamily="34" charset="0"/>
                          <a:cs typeface="Arial" pitchFamily="34" charset="0"/>
                        </a:rPr>
                        <a:t>O</a:t>
                      </a:r>
                      <a:r>
                        <a:rPr sz="1400" b="0" u="sng" dirty="0">
                          <a:latin typeface="Arial" pitchFamily="34" charset="0"/>
                          <a:cs typeface="Arial" pitchFamily="34" charset="0"/>
                        </a:rPr>
                        <a:t>N</a:t>
                      </a:r>
                      <a:r>
                        <a:rPr sz="1400" b="0" u="sng" spc="-20" dirty="0">
                          <a:latin typeface="Arial" pitchFamily="34" charset="0"/>
                          <a:cs typeface="Arial" pitchFamily="34" charset="0"/>
                        </a:rPr>
                        <a:t> </a:t>
                      </a:r>
                      <a:r>
                        <a:rPr sz="1400" b="0" u="sng" dirty="0">
                          <a:latin typeface="Arial" pitchFamily="34" charset="0"/>
                          <a:cs typeface="Arial" pitchFamily="34" charset="0"/>
                        </a:rPr>
                        <a:t>(</a:t>
                      </a:r>
                      <a:r>
                        <a:rPr sz="1400" b="0" u="sng" spc="-10" dirty="0">
                          <a:latin typeface="Arial" pitchFamily="34" charset="0"/>
                          <a:cs typeface="Arial" pitchFamily="34" charset="0"/>
                        </a:rPr>
                        <a:t>D</a:t>
                      </a:r>
                      <a:r>
                        <a:rPr sz="1400" b="0" u="sng" dirty="0">
                          <a:latin typeface="Arial" pitchFamily="34" charset="0"/>
                          <a:cs typeface="Arial" pitchFamily="34" charset="0"/>
                        </a:rPr>
                        <a:t>O</a:t>
                      </a:r>
                      <a:r>
                        <a:rPr sz="1400" b="0" u="sng" spc="-5"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1"/>
                  </a:ext>
                </a:extLst>
              </a:tr>
              <a:tr h="1175102">
                <a:tc>
                  <a:txBody>
                    <a:bodyPr/>
                    <a:lstStyle/>
                    <a:p>
                      <a:pPr marL="65405">
                        <a:lnSpc>
                          <a:spcPct val="100000"/>
                        </a:lnSpc>
                      </a:pPr>
                      <a:r>
                        <a:rPr sz="1400" b="0" u="sng" spc="-10" dirty="0">
                          <a:latin typeface="Arial" pitchFamily="34" charset="0"/>
                          <a:cs typeface="Arial" pitchFamily="34" charset="0"/>
                        </a:rPr>
                        <a:t>R</a:t>
                      </a:r>
                      <a:r>
                        <a:rPr sz="1400" b="0" u="sng" spc="-5" dirty="0">
                          <a:latin typeface="Arial" pitchFamily="34" charset="0"/>
                          <a:cs typeface="Arial" pitchFamily="34" charset="0"/>
                        </a:rPr>
                        <a:t>E</a:t>
                      </a:r>
                      <a:r>
                        <a:rPr sz="1400" b="0" u="sng" dirty="0">
                          <a:latin typeface="Arial" pitchFamily="34" charset="0"/>
                          <a:cs typeface="Arial" pitchFamily="34" charset="0"/>
                        </a:rPr>
                        <a:t>S</a:t>
                      </a:r>
                      <a:r>
                        <a:rPr sz="1400" b="0" u="sng" spc="-10" dirty="0">
                          <a:latin typeface="Arial" pitchFamily="34" charset="0"/>
                          <a:cs typeface="Arial" pitchFamily="34" charset="0"/>
                        </a:rPr>
                        <a:t>U</a:t>
                      </a:r>
                      <a:r>
                        <a:rPr sz="1400" b="0" u="sng" spc="-5" dirty="0">
                          <a:latin typeface="Arial" pitchFamily="34" charset="0"/>
                          <a:cs typeface="Arial" pitchFamily="34" charset="0"/>
                        </a:rPr>
                        <a:t>LT</a:t>
                      </a:r>
                      <a:r>
                        <a:rPr sz="1400" b="0" u="sng" dirty="0">
                          <a:latin typeface="Arial" pitchFamily="34" charset="0"/>
                          <a:cs typeface="Arial" pitchFamily="34" charset="0"/>
                        </a:rPr>
                        <a:t>S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NC</a:t>
                      </a:r>
                      <a:r>
                        <a:rPr sz="1400" b="0" u="sng" spc="-5" dirty="0">
                          <a:latin typeface="Arial" pitchFamily="34" charset="0"/>
                          <a:cs typeface="Arial" pitchFamily="34" charset="0"/>
                        </a:rPr>
                        <a:t>L</a:t>
                      </a:r>
                      <a:r>
                        <a:rPr sz="1400" b="0" u="sng" spc="-10" dirty="0">
                          <a:latin typeface="Arial" pitchFamily="34" charset="0"/>
                          <a:cs typeface="Arial" pitchFamily="34" charset="0"/>
                        </a:rPr>
                        <a:t>U</a:t>
                      </a:r>
                      <a:r>
                        <a:rPr sz="1400" b="0" u="sng" dirty="0">
                          <a:latin typeface="Arial" pitchFamily="34" charset="0"/>
                          <a:cs typeface="Arial" pitchFamily="34" charset="0"/>
                        </a:rPr>
                        <a:t>SI</a:t>
                      </a:r>
                      <a:r>
                        <a:rPr sz="1400" b="0" u="sng" spc="-10" dirty="0">
                          <a:latin typeface="Arial" pitchFamily="34" charset="0"/>
                          <a:cs typeface="Arial" pitchFamily="34" charset="0"/>
                        </a:rPr>
                        <a:t>ON</a:t>
                      </a:r>
                      <a:r>
                        <a:rPr sz="1400" b="0" u="sng" dirty="0">
                          <a:latin typeface="Arial" pitchFamily="34" charset="0"/>
                          <a:cs typeface="Arial" pitchFamily="34" charset="0"/>
                        </a:rPr>
                        <a:t>S (S</a:t>
                      </a:r>
                      <a:r>
                        <a:rPr sz="1400" b="0" u="sng" spc="-10" dirty="0">
                          <a:latin typeface="Arial" pitchFamily="34" charset="0"/>
                          <a:cs typeface="Arial" pitchFamily="34" charset="0"/>
                        </a:rPr>
                        <a:t>TUD</a:t>
                      </a:r>
                      <a:r>
                        <a:rPr sz="1400" b="0" u="sng" spc="5" dirty="0">
                          <a:latin typeface="Arial" pitchFamily="34" charset="0"/>
                          <a:cs typeface="Arial" pitchFamily="34" charset="0"/>
                        </a:rPr>
                        <a:t>Y</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1122962">
                <a:tc>
                  <a:txBody>
                    <a:bodyPr/>
                    <a:lstStyle/>
                    <a:p>
                      <a:pPr marL="65405">
                        <a:lnSpc>
                          <a:spcPct val="100000"/>
                        </a:lnSpc>
                      </a:pPr>
                      <a:r>
                        <a:rPr sz="1400" b="0" u="sng" dirty="0">
                          <a:latin typeface="Arial" pitchFamily="34" charset="0"/>
                          <a:cs typeface="Arial" pitchFamily="34" charset="0"/>
                        </a:rPr>
                        <a:t>FOL</a:t>
                      </a:r>
                      <a:r>
                        <a:rPr sz="1400" b="0" u="sng" spc="-10" dirty="0">
                          <a:latin typeface="Arial" pitchFamily="34" charset="0"/>
                          <a:cs typeface="Arial" pitchFamily="34" charset="0"/>
                        </a:rPr>
                        <a:t>L</a:t>
                      </a:r>
                      <a:r>
                        <a:rPr sz="1400" b="0" u="sng" dirty="0">
                          <a:latin typeface="Arial" pitchFamily="34" charset="0"/>
                          <a:cs typeface="Arial" pitchFamily="34" charset="0"/>
                        </a:rPr>
                        <a:t>O</a:t>
                      </a:r>
                      <a:r>
                        <a:rPr sz="1400" b="0" u="sng" spc="-10" dirty="0">
                          <a:latin typeface="Arial" pitchFamily="34" charset="0"/>
                          <a:cs typeface="Arial" pitchFamily="34" charset="0"/>
                        </a:rPr>
                        <a:t>W</a:t>
                      </a:r>
                      <a:r>
                        <a:rPr sz="1400" b="0" u="sng" dirty="0">
                          <a:latin typeface="Arial" pitchFamily="34" charset="0"/>
                          <a:cs typeface="Arial" pitchFamily="34" charset="0"/>
                        </a:rPr>
                        <a:t>-</a:t>
                      </a:r>
                      <a:r>
                        <a:rPr sz="1400" b="0" u="sng" spc="-20" dirty="0">
                          <a:latin typeface="Arial" pitchFamily="34" charset="0"/>
                          <a:cs typeface="Arial" pitchFamily="34" charset="0"/>
                        </a:rPr>
                        <a:t>U</a:t>
                      </a:r>
                      <a:r>
                        <a:rPr sz="1400" b="0" u="sng" spc="5" dirty="0">
                          <a:latin typeface="Arial" pitchFamily="34" charset="0"/>
                          <a:cs typeface="Arial" pitchFamily="34" charset="0"/>
                        </a:rPr>
                        <a:t>P</a:t>
                      </a:r>
                      <a:r>
                        <a:rPr sz="1400" b="0" u="sng" dirty="0">
                          <a:latin typeface="Arial" pitchFamily="34" charset="0"/>
                          <a:cs typeface="Arial" pitchFamily="34" charset="0"/>
                        </a:rPr>
                        <a:t>/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spc="-10" dirty="0">
                          <a:latin typeface="Arial" pitchFamily="34" charset="0"/>
                          <a:cs typeface="Arial" pitchFamily="34" charset="0"/>
                        </a:rPr>
                        <a:t>I</a:t>
                      </a:r>
                      <a:r>
                        <a:rPr sz="1400" b="0" u="sng" dirty="0">
                          <a:latin typeface="Arial" pitchFamily="34" charset="0"/>
                          <a:cs typeface="Arial" pitchFamily="34" charset="0"/>
                        </a:rPr>
                        <a:t>O</a:t>
                      </a:r>
                      <a:r>
                        <a:rPr sz="1400" b="0" u="sng" spc="-20" dirty="0">
                          <a:latin typeface="Arial" pitchFamily="34" charset="0"/>
                          <a:cs typeface="Arial" pitchFamily="34" charset="0"/>
                        </a:rPr>
                        <a:t>N</a:t>
                      </a:r>
                      <a:r>
                        <a:rPr sz="1400" b="0" u="sng" dirty="0">
                          <a:latin typeface="Arial" pitchFamily="34" charset="0"/>
                          <a:cs typeface="Arial" pitchFamily="34" charset="0"/>
                        </a:rPr>
                        <a:t>S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D49CEE8E-6B8D-401E-851F-83B8E806CD24}"/>
              </a:ext>
            </a:extLst>
          </p:cNvPr>
          <p:cNvSpPr/>
          <p:nvPr/>
        </p:nvSpPr>
        <p:spPr bwMode="auto">
          <a:xfrm>
            <a:off x="264534" y="3505198"/>
            <a:ext cx="4343400" cy="990602"/>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15644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DDEF-8385-4146-8FCC-17D4A4D7A683}"/>
              </a:ext>
            </a:extLst>
          </p:cNvPr>
          <p:cNvSpPr>
            <a:spLocks noGrp="1"/>
          </p:cNvSpPr>
          <p:nvPr>
            <p:ph type="title"/>
          </p:nvPr>
        </p:nvSpPr>
        <p:spPr>
          <a:xfrm>
            <a:off x="457200" y="274638"/>
            <a:ext cx="8229600" cy="715962"/>
          </a:xfrm>
        </p:spPr>
        <p:txBody>
          <a:bodyPr/>
          <a:lstStyle/>
          <a:p>
            <a:r>
              <a:rPr lang="en-US" dirty="0"/>
              <a:t>Value Stream and Process Mapping</a:t>
            </a:r>
          </a:p>
        </p:txBody>
      </p:sp>
      <p:sp>
        <p:nvSpPr>
          <p:cNvPr id="3" name="Text Placeholder 2">
            <a:extLst>
              <a:ext uri="{FF2B5EF4-FFF2-40B4-BE49-F238E27FC236}">
                <a16:creationId xmlns:a16="http://schemas.microsoft.com/office/drawing/2014/main" id="{C382C489-DBE3-4B02-97EE-0A0922851898}"/>
              </a:ext>
            </a:extLst>
          </p:cNvPr>
          <p:cNvSpPr>
            <a:spLocks noGrp="1"/>
          </p:cNvSpPr>
          <p:nvPr>
            <p:ph type="body" idx="1"/>
          </p:nvPr>
        </p:nvSpPr>
        <p:spPr>
          <a:xfrm>
            <a:off x="531018" y="897731"/>
            <a:ext cx="4040188" cy="439738"/>
          </a:xfrm>
        </p:spPr>
        <p:txBody>
          <a:bodyPr/>
          <a:lstStyle/>
          <a:p>
            <a:r>
              <a:rPr lang="en-US" dirty="0"/>
              <a:t>Value Stream Mapping</a:t>
            </a:r>
          </a:p>
        </p:txBody>
      </p:sp>
      <p:sp>
        <p:nvSpPr>
          <p:cNvPr id="4" name="Content Placeholder 3">
            <a:extLst>
              <a:ext uri="{FF2B5EF4-FFF2-40B4-BE49-F238E27FC236}">
                <a16:creationId xmlns:a16="http://schemas.microsoft.com/office/drawing/2014/main" id="{F4D31EF6-C2F5-4BCB-BFB1-469FAAC0F26B}"/>
              </a:ext>
            </a:extLst>
          </p:cNvPr>
          <p:cNvSpPr>
            <a:spLocks noGrp="1"/>
          </p:cNvSpPr>
          <p:nvPr>
            <p:ph sz="half" idx="2"/>
          </p:nvPr>
        </p:nvSpPr>
        <p:spPr>
          <a:xfrm>
            <a:off x="468948" y="1350487"/>
            <a:ext cx="4040188" cy="4467225"/>
          </a:xfrm>
        </p:spPr>
        <p:txBody>
          <a:bodyPr/>
          <a:lstStyle/>
          <a:p>
            <a:r>
              <a:rPr lang="en-US" sz="2000" dirty="0"/>
              <a:t>10,000 ft level</a:t>
            </a:r>
          </a:p>
          <a:p>
            <a:r>
              <a:rPr lang="en-US" sz="2000" dirty="0"/>
              <a:t>Considers the entire value stream</a:t>
            </a:r>
          </a:p>
          <a:p>
            <a:r>
              <a:rPr lang="en-US" sz="2000" dirty="0"/>
              <a:t>Identifies non-value added steps</a:t>
            </a:r>
          </a:p>
          <a:p>
            <a:r>
              <a:rPr lang="en-US" sz="2000" dirty="0"/>
              <a:t>Enables long-term strategic planning (typically one year or more)</a:t>
            </a:r>
          </a:p>
        </p:txBody>
      </p:sp>
      <p:sp>
        <p:nvSpPr>
          <p:cNvPr id="5" name="Text Placeholder 4">
            <a:extLst>
              <a:ext uri="{FF2B5EF4-FFF2-40B4-BE49-F238E27FC236}">
                <a16:creationId xmlns:a16="http://schemas.microsoft.com/office/drawing/2014/main" id="{04380100-9F86-4C5C-8B5E-212DF167D837}"/>
              </a:ext>
            </a:extLst>
          </p:cNvPr>
          <p:cNvSpPr>
            <a:spLocks noGrp="1"/>
          </p:cNvSpPr>
          <p:nvPr>
            <p:ph type="body" sz="quarter" idx="3"/>
          </p:nvPr>
        </p:nvSpPr>
        <p:spPr>
          <a:xfrm>
            <a:off x="4645024" y="892493"/>
            <a:ext cx="4041775" cy="444976"/>
          </a:xfrm>
        </p:spPr>
        <p:txBody>
          <a:bodyPr/>
          <a:lstStyle/>
          <a:p>
            <a:r>
              <a:rPr lang="en-US" dirty="0"/>
              <a:t>Process Mapping</a:t>
            </a:r>
          </a:p>
        </p:txBody>
      </p:sp>
      <p:sp>
        <p:nvSpPr>
          <p:cNvPr id="6" name="Content Placeholder 5">
            <a:extLst>
              <a:ext uri="{FF2B5EF4-FFF2-40B4-BE49-F238E27FC236}">
                <a16:creationId xmlns:a16="http://schemas.microsoft.com/office/drawing/2014/main" id="{3000248E-745B-414E-BE9C-70EDA612EEEA}"/>
              </a:ext>
            </a:extLst>
          </p:cNvPr>
          <p:cNvSpPr>
            <a:spLocks noGrp="1"/>
          </p:cNvSpPr>
          <p:nvPr>
            <p:ph sz="quarter" idx="4"/>
          </p:nvPr>
        </p:nvSpPr>
        <p:spPr>
          <a:xfrm>
            <a:off x="4645024" y="1350487"/>
            <a:ext cx="4041775" cy="4467225"/>
          </a:xfrm>
        </p:spPr>
        <p:txBody>
          <a:bodyPr/>
          <a:lstStyle/>
          <a:p>
            <a:r>
              <a:rPr lang="en-US" sz="2000" dirty="0"/>
              <a:t>“Ground level”</a:t>
            </a:r>
          </a:p>
          <a:p>
            <a:r>
              <a:rPr lang="en-US" sz="2000" dirty="0"/>
              <a:t>Very detailed, every step and decision documented</a:t>
            </a:r>
          </a:p>
          <a:p>
            <a:r>
              <a:rPr lang="en-US" sz="2000" dirty="0"/>
              <a:t>Improvements are usually small but easy to implement</a:t>
            </a:r>
          </a:p>
          <a:p>
            <a:r>
              <a:rPr lang="en-US" sz="2000" dirty="0"/>
              <a:t>Enables short term tactical planning</a:t>
            </a:r>
          </a:p>
        </p:txBody>
      </p:sp>
      <p:sp>
        <p:nvSpPr>
          <p:cNvPr id="7" name="Footer Placeholder 6">
            <a:extLst>
              <a:ext uri="{FF2B5EF4-FFF2-40B4-BE49-F238E27FC236}">
                <a16:creationId xmlns:a16="http://schemas.microsoft.com/office/drawing/2014/main" id="{722DF29D-0C95-4CDE-80E0-05F094DC4331}"/>
              </a:ext>
            </a:extLst>
          </p:cNvPr>
          <p:cNvSpPr>
            <a:spLocks noGrp="1"/>
          </p:cNvSpPr>
          <p:nvPr>
            <p:ph type="ftr" sz="quarter" idx="10"/>
          </p:nvPr>
        </p:nvSpPr>
        <p:spPr/>
        <p:txBody>
          <a:bodyPr/>
          <a:lstStyle/>
          <a:p>
            <a:r>
              <a:rPr lang="en-US" altLang="en-US"/>
              <a:t>PHX Institute</a:t>
            </a:r>
          </a:p>
        </p:txBody>
      </p:sp>
      <p:sp>
        <p:nvSpPr>
          <p:cNvPr id="8" name="Slide Number Placeholder 7">
            <a:extLst>
              <a:ext uri="{FF2B5EF4-FFF2-40B4-BE49-F238E27FC236}">
                <a16:creationId xmlns:a16="http://schemas.microsoft.com/office/drawing/2014/main" id="{D5AFB62D-1426-41D7-A764-CD57FAA33BEA}"/>
              </a:ext>
            </a:extLst>
          </p:cNvPr>
          <p:cNvSpPr>
            <a:spLocks noGrp="1"/>
          </p:cNvSpPr>
          <p:nvPr>
            <p:ph type="sldNum" sz="quarter" idx="12"/>
          </p:nvPr>
        </p:nvSpPr>
        <p:spPr/>
        <p:txBody>
          <a:bodyPr/>
          <a:lstStyle/>
          <a:p>
            <a:fld id="{5F6D40E0-1649-4A38-99F5-4E299F5680AF}" type="slidenum">
              <a:rPr lang="en-US" altLang="en-US" smtClean="0"/>
              <a:pPr/>
              <a:t>136</a:t>
            </a:fld>
            <a:endParaRPr lang="en-US" altLang="en-US"/>
          </a:p>
        </p:txBody>
      </p:sp>
      <p:pic>
        <p:nvPicPr>
          <p:cNvPr id="11" name="Picture 4" descr="Image result for 10, 000 foot view of boston">
            <a:extLst>
              <a:ext uri="{FF2B5EF4-FFF2-40B4-BE49-F238E27FC236}">
                <a16:creationId xmlns:a16="http://schemas.microsoft.com/office/drawing/2014/main" id="{3CA3D18B-83FB-419B-A2E4-426B6ACDCC92}"/>
              </a:ext>
            </a:extLst>
          </p:cNvPr>
          <p:cNvPicPr>
            <a:picLocks noChangeAspect="1" noChangeArrowheads="1"/>
          </p:cNvPicPr>
          <p:nvPr/>
        </p:nvPicPr>
        <p:blipFill>
          <a:blip r:embed="rId2" cstate="print"/>
          <a:srcRect r="1953" b="12367"/>
          <a:stretch>
            <a:fillRect/>
          </a:stretch>
        </p:blipFill>
        <p:spPr bwMode="auto">
          <a:xfrm>
            <a:off x="838200" y="4038600"/>
            <a:ext cx="3355182" cy="2236788"/>
          </a:xfrm>
          <a:prstGeom prst="rect">
            <a:avLst/>
          </a:prstGeom>
          <a:noFill/>
        </p:spPr>
      </p:pic>
      <p:pic>
        <p:nvPicPr>
          <p:cNvPr id="12" name="Picture 6" descr="Image result for fenway park street level">
            <a:extLst>
              <a:ext uri="{FF2B5EF4-FFF2-40B4-BE49-F238E27FC236}">
                <a16:creationId xmlns:a16="http://schemas.microsoft.com/office/drawing/2014/main" id="{72D55AE9-1806-46BC-9495-1B07A4AFE8C3}"/>
              </a:ext>
            </a:extLst>
          </p:cNvPr>
          <p:cNvPicPr>
            <a:picLocks noChangeAspect="1" noChangeArrowheads="1"/>
          </p:cNvPicPr>
          <p:nvPr/>
        </p:nvPicPr>
        <p:blipFill>
          <a:blip r:embed="rId3" cstate="print"/>
          <a:srcRect/>
          <a:stretch>
            <a:fillRect/>
          </a:stretch>
        </p:blipFill>
        <p:spPr bwMode="auto">
          <a:xfrm>
            <a:off x="4981843" y="4038600"/>
            <a:ext cx="3368136" cy="2236788"/>
          </a:xfrm>
          <a:prstGeom prst="rect">
            <a:avLst/>
          </a:prstGeom>
          <a:noFill/>
        </p:spPr>
      </p:pic>
    </p:spTree>
    <p:extLst>
      <p:ext uri="{BB962C8B-B14F-4D97-AF65-F5344CB8AC3E}">
        <p14:creationId xmlns:p14="http://schemas.microsoft.com/office/powerpoint/2010/main" val="271181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AF69-B8CA-480C-91E6-27C2B4700C03}"/>
              </a:ext>
            </a:extLst>
          </p:cNvPr>
          <p:cNvSpPr>
            <a:spLocks noGrp="1"/>
          </p:cNvSpPr>
          <p:nvPr>
            <p:ph type="title"/>
          </p:nvPr>
        </p:nvSpPr>
        <p:spPr/>
        <p:txBody>
          <a:bodyPr/>
          <a:lstStyle/>
          <a:p>
            <a:r>
              <a:rPr lang="en-US" dirty="0"/>
              <a:t>Value Stream Mapping</a:t>
            </a:r>
          </a:p>
        </p:txBody>
      </p:sp>
      <p:sp>
        <p:nvSpPr>
          <p:cNvPr id="3" name="Content Placeholder 2">
            <a:extLst>
              <a:ext uri="{FF2B5EF4-FFF2-40B4-BE49-F238E27FC236}">
                <a16:creationId xmlns:a16="http://schemas.microsoft.com/office/drawing/2014/main" id="{80781D5A-6A4B-46D0-BC35-56BE84E5ED65}"/>
              </a:ext>
            </a:extLst>
          </p:cNvPr>
          <p:cNvSpPr>
            <a:spLocks noGrp="1"/>
          </p:cNvSpPr>
          <p:nvPr>
            <p:ph idx="1"/>
          </p:nvPr>
        </p:nvSpPr>
        <p:spPr>
          <a:xfrm>
            <a:off x="609600" y="1341438"/>
            <a:ext cx="7924800" cy="4373562"/>
          </a:xfrm>
        </p:spPr>
        <p:txBody>
          <a:bodyPr/>
          <a:lstStyle/>
          <a:p>
            <a:r>
              <a:rPr lang="en-US" dirty="0"/>
              <a:t>A visual representation of the material, work, and information flow, as well as the queue times between processes for a specific customer demand</a:t>
            </a:r>
          </a:p>
          <a:p>
            <a:r>
              <a:rPr lang="en-US" dirty="0"/>
              <a:t>A very powerful tool that does an excellent job identifying wastes</a:t>
            </a:r>
          </a:p>
        </p:txBody>
      </p:sp>
      <p:sp>
        <p:nvSpPr>
          <p:cNvPr id="4" name="Footer Placeholder 3">
            <a:extLst>
              <a:ext uri="{FF2B5EF4-FFF2-40B4-BE49-F238E27FC236}">
                <a16:creationId xmlns:a16="http://schemas.microsoft.com/office/drawing/2014/main" id="{89376C8A-10E9-4CC7-A12D-F609A293AB45}"/>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D978CFB-F4E8-492A-B431-C7DA02FFCC53}"/>
              </a:ext>
            </a:extLst>
          </p:cNvPr>
          <p:cNvSpPr>
            <a:spLocks noGrp="1"/>
          </p:cNvSpPr>
          <p:nvPr>
            <p:ph type="sldNum" sz="quarter" idx="12"/>
          </p:nvPr>
        </p:nvSpPr>
        <p:spPr/>
        <p:txBody>
          <a:bodyPr/>
          <a:lstStyle/>
          <a:p>
            <a:fld id="{909ED1F4-8724-4CB0-854F-41CA9E1557CC}" type="slidenum">
              <a:rPr lang="en-US" altLang="en-US" smtClean="0"/>
              <a:pPr/>
              <a:t>137</a:t>
            </a:fld>
            <a:endParaRPr lang="en-US" altLang="en-US"/>
          </a:p>
        </p:txBody>
      </p:sp>
    </p:spTree>
    <p:extLst>
      <p:ext uri="{BB962C8B-B14F-4D97-AF65-F5344CB8AC3E}">
        <p14:creationId xmlns:p14="http://schemas.microsoft.com/office/powerpoint/2010/main" val="391712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993D33-9D07-467E-8C58-9D86C52390E6}"/>
              </a:ext>
            </a:extLst>
          </p:cNvPr>
          <p:cNvSpPr>
            <a:spLocks noGrp="1"/>
          </p:cNvSpPr>
          <p:nvPr>
            <p:ph type="title"/>
          </p:nvPr>
        </p:nvSpPr>
        <p:spPr/>
        <p:txBody>
          <a:bodyPr/>
          <a:lstStyle/>
          <a:p>
            <a:r>
              <a:rPr lang="en-US" dirty="0"/>
              <a:t>Current State VSM</a:t>
            </a:r>
          </a:p>
        </p:txBody>
      </p:sp>
      <p:sp>
        <p:nvSpPr>
          <p:cNvPr id="4" name="Footer Placeholder 3">
            <a:extLst>
              <a:ext uri="{FF2B5EF4-FFF2-40B4-BE49-F238E27FC236}">
                <a16:creationId xmlns:a16="http://schemas.microsoft.com/office/drawing/2014/main" id="{DBA8FF62-8A93-479D-9F7B-A31F6D38842B}"/>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EE13DC55-2ABD-47C9-8CAE-31B96B121221}"/>
              </a:ext>
            </a:extLst>
          </p:cNvPr>
          <p:cNvSpPr>
            <a:spLocks noGrp="1"/>
          </p:cNvSpPr>
          <p:nvPr>
            <p:ph type="sldNum" sz="quarter" idx="12"/>
          </p:nvPr>
        </p:nvSpPr>
        <p:spPr/>
        <p:txBody>
          <a:bodyPr/>
          <a:lstStyle/>
          <a:p>
            <a:fld id="{8F2CD3F4-D062-4BEC-A0F5-7B06FC5B2BE6}" type="slidenum">
              <a:rPr lang="en-US" altLang="en-US" smtClean="0"/>
              <a:pPr/>
              <a:t>138</a:t>
            </a:fld>
            <a:endParaRPr lang="en-US" altLang="en-US"/>
          </a:p>
        </p:txBody>
      </p:sp>
      <p:sp>
        <p:nvSpPr>
          <p:cNvPr id="8" name="Content Placeholder 4">
            <a:extLst>
              <a:ext uri="{FF2B5EF4-FFF2-40B4-BE49-F238E27FC236}">
                <a16:creationId xmlns:a16="http://schemas.microsoft.com/office/drawing/2014/main" id="{F2D8D519-A9C0-494D-A57F-83FE0991714B}"/>
              </a:ext>
            </a:extLst>
          </p:cNvPr>
          <p:cNvSpPr>
            <a:spLocks noGrp="1"/>
          </p:cNvSpPr>
          <p:nvPr>
            <p:ph idx="1"/>
          </p:nvPr>
        </p:nvSpPr>
        <p:spPr>
          <a:xfrm>
            <a:off x="473075" y="990600"/>
            <a:ext cx="5410200" cy="5486400"/>
          </a:xfrm>
        </p:spPr>
        <p:txBody>
          <a:bodyPr>
            <a:normAutofit fontScale="92500" lnSpcReduction="10000"/>
          </a:bodyPr>
          <a:lstStyle/>
          <a:p>
            <a:pPr>
              <a:buNone/>
            </a:pPr>
            <a:r>
              <a:rPr lang="en-US" sz="2200" dirty="0"/>
              <a:t>Map steps in the process using these typical</a:t>
            </a:r>
          </a:p>
          <a:p>
            <a:pPr>
              <a:buNone/>
            </a:pPr>
            <a:r>
              <a:rPr lang="en-US" sz="2200" dirty="0"/>
              <a:t>process step data:</a:t>
            </a:r>
          </a:p>
          <a:p>
            <a:r>
              <a:rPr lang="en-US" sz="1900" b="1" dirty="0"/>
              <a:t>Cycle Time </a:t>
            </a:r>
            <a:r>
              <a:rPr lang="en-US" sz="1900" dirty="0"/>
              <a:t>(C/T) :Time elapses between one part coming off the process to the next part coming off in seconds</a:t>
            </a:r>
          </a:p>
          <a:p>
            <a:r>
              <a:rPr lang="en-US" sz="1900" b="1" dirty="0"/>
              <a:t>Changeover time </a:t>
            </a:r>
            <a:r>
              <a:rPr lang="en-US" sz="1900" dirty="0"/>
              <a:t>(C/O) :To switch from caring for one patient type to another</a:t>
            </a:r>
          </a:p>
          <a:p>
            <a:r>
              <a:rPr lang="en-US" sz="1900" b="1" dirty="0"/>
              <a:t>Number of People: </a:t>
            </a:r>
            <a:r>
              <a:rPr lang="en-US" sz="1900" dirty="0"/>
              <a:t>Required to operate the process</a:t>
            </a:r>
          </a:p>
          <a:p>
            <a:pPr>
              <a:buFont typeface="Wingdings" pitchFamily="2" charset="2"/>
              <a:buNone/>
            </a:pPr>
            <a:r>
              <a:rPr lang="en-US" sz="2400" dirty="0"/>
              <a:t>Available working time:</a:t>
            </a:r>
          </a:p>
          <a:p>
            <a:r>
              <a:rPr lang="en-US" sz="1900" b="1" dirty="0"/>
              <a:t>Lead time: </a:t>
            </a:r>
            <a:r>
              <a:rPr lang="en-US" sz="1900" dirty="0"/>
              <a:t>The time it takes one piece to move all the way through a process or value stream from start to finish.</a:t>
            </a:r>
          </a:p>
          <a:p>
            <a:r>
              <a:rPr lang="en-US" sz="1900" b="1" dirty="0"/>
              <a:t>Value-Creating Time or Value Added Time </a:t>
            </a:r>
            <a:r>
              <a:rPr lang="en-US" sz="1900" dirty="0"/>
              <a:t>(VCT, VA): Time that actually transforms a product or service in a way that the customer is willing to pay for</a:t>
            </a:r>
          </a:p>
          <a:p>
            <a:r>
              <a:rPr lang="en-US" sz="1900" b="1" dirty="0"/>
              <a:t>% Complete and accurate</a:t>
            </a:r>
          </a:p>
          <a:p>
            <a:r>
              <a:rPr lang="en-US" sz="1900" b="1" dirty="0"/>
              <a:t>Identify waste: </a:t>
            </a:r>
            <a:r>
              <a:rPr lang="en-US" sz="1900" dirty="0"/>
              <a:t>(DOWNTIME)</a:t>
            </a:r>
          </a:p>
          <a:p>
            <a:pPr lvl="1"/>
            <a:endParaRPr lang="en-US" sz="2800" dirty="0">
              <a:latin typeface="Calibri" pitchFamily="34" charset="0"/>
            </a:endParaRPr>
          </a:p>
        </p:txBody>
      </p:sp>
      <p:grpSp>
        <p:nvGrpSpPr>
          <p:cNvPr id="32" name="Group 3">
            <a:extLst>
              <a:ext uri="{FF2B5EF4-FFF2-40B4-BE49-F238E27FC236}">
                <a16:creationId xmlns:a16="http://schemas.microsoft.com/office/drawing/2014/main" id="{FE704036-E973-4E95-BD24-5E7EA9ADBC5F}"/>
              </a:ext>
            </a:extLst>
          </p:cNvPr>
          <p:cNvGrpSpPr>
            <a:grpSpLocks/>
          </p:cNvGrpSpPr>
          <p:nvPr/>
        </p:nvGrpSpPr>
        <p:grpSpPr bwMode="auto">
          <a:xfrm>
            <a:off x="6074863" y="482148"/>
            <a:ext cx="2742516" cy="4223324"/>
            <a:chOff x="-2519726" y="1577618"/>
            <a:chExt cx="2743200" cy="4223200"/>
          </a:xfrm>
          <a:solidFill>
            <a:schemeClr val="accent6">
              <a:lumMod val="60000"/>
              <a:lumOff val="40000"/>
            </a:schemeClr>
          </a:solidFill>
        </p:grpSpPr>
        <p:sp>
          <p:nvSpPr>
            <p:cNvPr id="41" name="Oval 3">
              <a:extLst>
                <a:ext uri="{FF2B5EF4-FFF2-40B4-BE49-F238E27FC236}">
                  <a16:creationId xmlns:a16="http://schemas.microsoft.com/office/drawing/2014/main" id="{6ED659B0-B09F-4C6C-AD51-7C411C8F06B2}"/>
                </a:ext>
              </a:extLst>
            </p:cNvPr>
            <p:cNvSpPr>
              <a:spLocks noChangeArrowheads="1"/>
            </p:cNvSpPr>
            <p:nvPr/>
          </p:nvSpPr>
          <p:spPr bwMode="auto">
            <a:xfrm>
              <a:off x="-2068875" y="1577618"/>
              <a:ext cx="1828800" cy="682830"/>
            </a:xfrm>
            <a:prstGeom prst="ellipse">
              <a:avLst/>
            </a:prstGeom>
            <a:solidFill>
              <a:schemeClr val="bg1"/>
            </a:solidFill>
            <a:ln w="9525">
              <a:solidFill>
                <a:schemeClr val="tx1"/>
              </a:solidFill>
              <a:round/>
              <a:headEnd/>
              <a:tailEnd/>
            </a:ln>
          </p:spPr>
          <p:txBody>
            <a:bodyPr wrap="none" anchor="ctr"/>
            <a:lstStyle/>
            <a:p>
              <a:pPr algn="ctr" eaLnBrk="0" hangingPunct="0">
                <a:defRPr/>
              </a:pPr>
              <a:endParaRPr lang="es-ES_tradnl" sz="3600"/>
            </a:p>
          </p:txBody>
        </p:sp>
        <p:sp>
          <p:nvSpPr>
            <p:cNvPr id="42" name="Text Box 4">
              <a:extLst>
                <a:ext uri="{FF2B5EF4-FFF2-40B4-BE49-F238E27FC236}">
                  <a16:creationId xmlns:a16="http://schemas.microsoft.com/office/drawing/2014/main" id="{D1273B89-B8C8-4A00-B053-145072CEFE6F}"/>
                </a:ext>
              </a:extLst>
            </p:cNvPr>
            <p:cNvSpPr txBox="1">
              <a:spLocks noChangeArrowheads="1"/>
            </p:cNvSpPr>
            <p:nvPr/>
          </p:nvSpPr>
          <p:spPr bwMode="auto">
            <a:xfrm>
              <a:off x="-1865199" y="1733834"/>
              <a:ext cx="1314445" cy="369332"/>
            </a:xfrm>
            <a:prstGeom prst="rect">
              <a:avLst/>
            </a:prstGeom>
            <a:noFill/>
            <a:ln w="9525">
              <a:noFill/>
              <a:miter lim="800000"/>
              <a:headEnd/>
              <a:tailEnd/>
            </a:ln>
          </p:spPr>
          <p:txBody>
            <a:bodyPr>
              <a:spAutoFit/>
            </a:bodyPr>
            <a:lstStyle/>
            <a:p>
              <a:pPr algn="ctr" eaLnBrk="0" hangingPunct="0">
                <a:defRPr/>
              </a:pPr>
              <a:r>
                <a:rPr lang="es-ES_tradnl" b="1" dirty="0">
                  <a:latin typeface="+mn-lt"/>
                </a:rPr>
                <a:t>Scope</a:t>
              </a:r>
            </a:p>
          </p:txBody>
        </p:sp>
        <p:sp>
          <p:nvSpPr>
            <p:cNvPr id="44" name="Rectangle 6">
              <a:extLst>
                <a:ext uri="{FF2B5EF4-FFF2-40B4-BE49-F238E27FC236}">
                  <a16:creationId xmlns:a16="http://schemas.microsoft.com/office/drawing/2014/main" id="{93466AAC-F50A-4324-AEB9-BB62176FF600}"/>
                </a:ext>
              </a:extLst>
            </p:cNvPr>
            <p:cNvSpPr>
              <a:spLocks noChangeArrowheads="1"/>
            </p:cNvSpPr>
            <p:nvPr/>
          </p:nvSpPr>
          <p:spPr bwMode="auto">
            <a:xfrm>
              <a:off x="-2053002" y="2717648"/>
              <a:ext cx="1828800" cy="685800"/>
            </a:xfrm>
            <a:prstGeom prst="rect">
              <a:avLst/>
            </a:prstGeom>
            <a:solidFill>
              <a:srgbClr val="C00000"/>
            </a:solidFill>
            <a:ln w="9525">
              <a:solidFill>
                <a:schemeClr val="tx1"/>
              </a:solidFill>
              <a:miter lim="800000"/>
              <a:headEnd/>
              <a:tailEnd/>
            </a:ln>
          </p:spPr>
          <p:txBody>
            <a:bodyPr anchor="ctr"/>
            <a:lstStyle/>
            <a:p>
              <a:pPr algn="ctr" eaLnBrk="0" hangingPunct="0">
                <a:defRPr/>
              </a:pPr>
              <a:r>
                <a:rPr lang="en-US" sz="1600" b="1" dirty="0">
                  <a:latin typeface="+mn-lt"/>
                </a:rPr>
                <a:t>Current State Map</a:t>
              </a:r>
            </a:p>
          </p:txBody>
        </p:sp>
        <p:sp>
          <p:nvSpPr>
            <p:cNvPr id="45" name="Rectangle 7">
              <a:extLst>
                <a:ext uri="{FF2B5EF4-FFF2-40B4-BE49-F238E27FC236}">
                  <a16:creationId xmlns:a16="http://schemas.microsoft.com/office/drawing/2014/main" id="{6A0B12A9-DB1A-4779-9276-9AC7D4D3CE66}"/>
                </a:ext>
              </a:extLst>
            </p:cNvPr>
            <p:cNvSpPr>
              <a:spLocks noChangeArrowheads="1"/>
            </p:cNvSpPr>
            <p:nvPr/>
          </p:nvSpPr>
          <p:spPr bwMode="auto">
            <a:xfrm>
              <a:off x="-2068875" y="3860648"/>
              <a:ext cx="1828800" cy="685800"/>
            </a:xfrm>
            <a:prstGeom prst="rect">
              <a:avLst/>
            </a:prstGeom>
            <a:solidFill>
              <a:schemeClr val="bg1"/>
            </a:solidFill>
            <a:ln w="9525">
              <a:solidFill>
                <a:schemeClr val="tx1"/>
              </a:solidFill>
              <a:miter lim="800000"/>
              <a:headEnd/>
              <a:tailEnd/>
            </a:ln>
          </p:spPr>
          <p:txBody>
            <a:bodyPr wrap="none" anchor="ctr"/>
            <a:lstStyle/>
            <a:p>
              <a:pPr eaLnBrk="0" hangingPunct="0">
                <a:defRPr/>
              </a:pPr>
              <a:endParaRPr lang="en-US" dirty="0"/>
            </a:p>
          </p:txBody>
        </p:sp>
        <p:sp>
          <p:nvSpPr>
            <p:cNvPr id="46" name="AutoShape 8">
              <a:extLst>
                <a:ext uri="{FF2B5EF4-FFF2-40B4-BE49-F238E27FC236}">
                  <a16:creationId xmlns:a16="http://schemas.microsoft.com/office/drawing/2014/main" id="{175E0FFD-CA3E-4AB2-AC39-518ED8DB217F}"/>
                </a:ext>
              </a:extLst>
            </p:cNvPr>
            <p:cNvSpPr>
              <a:spLocks noChangeArrowheads="1"/>
            </p:cNvSpPr>
            <p:nvPr/>
          </p:nvSpPr>
          <p:spPr bwMode="auto">
            <a:xfrm>
              <a:off x="-2519726" y="4886418"/>
              <a:ext cx="2743200" cy="914400"/>
            </a:xfrm>
            <a:prstGeom prst="star16">
              <a:avLst>
                <a:gd name="adj" fmla="val 37500"/>
              </a:avLst>
            </a:prstGeom>
            <a:solidFill>
              <a:schemeClr val="bg1"/>
            </a:solidFill>
            <a:ln w="9525">
              <a:solidFill>
                <a:schemeClr val="tx1"/>
              </a:solidFill>
              <a:miter lim="800000"/>
              <a:headEnd/>
              <a:tailEnd/>
            </a:ln>
          </p:spPr>
          <p:txBody>
            <a:bodyPr wrap="none" anchor="ctr"/>
            <a:lstStyle/>
            <a:p>
              <a:pPr eaLnBrk="0" hangingPunct="0">
                <a:defRPr/>
              </a:pPr>
              <a:endParaRPr lang="en-US" dirty="0"/>
            </a:p>
          </p:txBody>
        </p:sp>
        <p:sp>
          <p:nvSpPr>
            <p:cNvPr id="47" name="Text Box 9">
              <a:extLst>
                <a:ext uri="{FF2B5EF4-FFF2-40B4-BE49-F238E27FC236}">
                  <a16:creationId xmlns:a16="http://schemas.microsoft.com/office/drawing/2014/main" id="{7F564CC0-460E-4832-9A91-C559C744B082}"/>
                </a:ext>
              </a:extLst>
            </p:cNvPr>
            <p:cNvSpPr txBox="1">
              <a:spLocks noChangeArrowheads="1"/>
            </p:cNvSpPr>
            <p:nvPr/>
          </p:nvSpPr>
          <p:spPr bwMode="auto">
            <a:xfrm>
              <a:off x="-2160675" y="5140726"/>
              <a:ext cx="2044149" cy="535531"/>
            </a:xfrm>
            <a:prstGeom prst="rect">
              <a:avLst/>
            </a:prstGeom>
            <a:noFill/>
            <a:ln w="9525">
              <a:noFill/>
              <a:miter lim="800000"/>
              <a:headEnd/>
              <a:tailEnd/>
            </a:ln>
          </p:spPr>
          <p:txBody>
            <a:bodyPr wrap="none">
              <a:spAutoFit/>
            </a:bodyPr>
            <a:lstStyle/>
            <a:p>
              <a:pPr algn="ctr" eaLnBrk="0" hangingPunct="0">
                <a:lnSpc>
                  <a:spcPct val="90000"/>
                </a:lnSpc>
                <a:defRPr/>
              </a:pPr>
              <a:r>
                <a:rPr lang="es-ES_tradnl" sz="1600" b="1" dirty="0">
                  <a:latin typeface="+mn-lt"/>
                </a:rPr>
                <a:t>Implementation</a:t>
              </a:r>
            </a:p>
            <a:p>
              <a:pPr algn="ctr" eaLnBrk="0" hangingPunct="0">
                <a:lnSpc>
                  <a:spcPct val="90000"/>
                </a:lnSpc>
                <a:defRPr/>
              </a:pPr>
              <a:r>
                <a:rPr lang="es-ES_tradnl" sz="1600" b="1" dirty="0">
                  <a:latin typeface="+mn-lt"/>
                </a:rPr>
                <a:t>Plan</a:t>
              </a:r>
            </a:p>
          </p:txBody>
        </p:sp>
        <p:sp>
          <p:nvSpPr>
            <p:cNvPr id="48" name="Line 10">
              <a:extLst>
                <a:ext uri="{FF2B5EF4-FFF2-40B4-BE49-F238E27FC236}">
                  <a16:creationId xmlns:a16="http://schemas.microsoft.com/office/drawing/2014/main" id="{212CC746-26AE-4395-ADB7-08AAF1579597}"/>
                </a:ext>
              </a:extLst>
            </p:cNvPr>
            <p:cNvSpPr>
              <a:spLocks noChangeShapeType="1"/>
            </p:cNvSpPr>
            <p:nvPr/>
          </p:nvSpPr>
          <p:spPr bwMode="auto">
            <a:xfrm>
              <a:off x="-1154475" y="2260448"/>
              <a:ext cx="0" cy="457200"/>
            </a:xfrm>
            <a:prstGeom prst="line">
              <a:avLst/>
            </a:prstGeom>
            <a:grpFill/>
            <a:ln w="19050">
              <a:solidFill>
                <a:schemeClr val="tx1"/>
              </a:solidFill>
              <a:round/>
              <a:headEnd/>
              <a:tailEnd type="triangle" w="med" len="med"/>
            </a:ln>
          </p:spPr>
          <p:txBody>
            <a:bodyPr wrap="none" anchor="ctr"/>
            <a:lstStyle/>
            <a:p>
              <a:pPr>
                <a:defRPr/>
              </a:pPr>
              <a:endParaRPr lang="en-US"/>
            </a:p>
          </p:txBody>
        </p:sp>
        <p:sp>
          <p:nvSpPr>
            <p:cNvPr id="49" name="Line 11">
              <a:extLst>
                <a:ext uri="{FF2B5EF4-FFF2-40B4-BE49-F238E27FC236}">
                  <a16:creationId xmlns:a16="http://schemas.microsoft.com/office/drawing/2014/main" id="{F9E2670F-6124-4767-A8DE-67B7E3816B0D}"/>
                </a:ext>
              </a:extLst>
            </p:cNvPr>
            <p:cNvSpPr>
              <a:spLocks noChangeShapeType="1"/>
            </p:cNvSpPr>
            <p:nvPr/>
          </p:nvSpPr>
          <p:spPr bwMode="auto">
            <a:xfrm>
              <a:off x="-849675" y="3403448"/>
              <a:ext cx="0" cy="457200"/>
            </a:xfrm>
            <a:prstGeom prst="line">
              <a:avLst/>
            </a:prstGeom>
            <a:grpFill/>
            <a:ln w="19050">
              <a:solidFill>
                <a:schemeClr val="tx1"/>
              </a:solidFill>
              <a:round/>
              <a:headEnd/>
              <a:tailEnd type="triangle" w="med" len="med"/>
            </a:ln>
          </p:spPr>
          <p:txBody>
            <a:bodyPr wrap="none" anchor="ctr"/>
            <a:lstStyle/>
            <a:p>
              <a:pPr>
                <a:defRPr/>
              </a:pPr>
              <a:endParaRPr lang="en-US"/>
            </a:p>
          </p:txBody>
        </p:sp>
        <p:sp>
          <p:nvSpPr>
            <p:cNvPr id="50" name="Line 12">
              <a:extLst>
                <a:ext uri="{FF2B5EF4-FFF2-40B4-BE49-F238E27FC236}">
                  <a16:creationId xmlns:a16="http://schemas.microsoft.com/office/drawing/2014/main" id="{AB29AE23-700B-46C2-B1C7-53DDFAB68C2F}"/>
                </a:ext>
              </a:extLst>
            </p:cNvPr>
            <p:cNvSpPr>
              <a:spLocks noChangeShapeType="1"/>
            </p:cNvSpPr>
            <p:nvPr/>
          </p:nvSpPr>
          <p:spPr bwMode="auto">
            <a:xfrm flipV="1">
              <a:off x="-1459275" y="3403448"/>
              <a:ext cx="0" cy="457200"/>
            </a:xfrm>
            <a:prstGeom prst="line">
              <a:avLst/>
            </a:prstGeom>
            <a:grpFill/>
            <a:ln w="19050">
              <a:solidFill>
                <a:schemeClr val="tx1"/>
              </a:solidFill>
              <a:round/>
              <a:headEnd/>
              <a:tailEnd type="triangle" w="med" len="med"/>
            </a:ln>
          </p:spPr>
          <p:txBody>
            <a:bodyPr wrap="none" anchor="ctr"/>
            <a:lstStyle/>
            <a:p>
              <a:pPr>
                <a:defRPr/>
              </a:pPr>
              <a:endParaRPr lang="en-US"/>
            </a:p>
          </p:txBody>
        </p:sp>
        <p:sp>
          <p:nvSpPr>
            <p:cNvPr id="51" name="Line 13">
              <a:extLst>
                <a:ext uri="{FF2B5EF4-FFF2-40B4-BE49-F238E27FC236}">
                  <a16:creationId xmlns:a16="http://schemas.microsoft.com/office/drawing/2014/main" id="{3474A218-5145-4282-B4BA-21473A2A07BE}"/>
                </a:ext>
              </a:extLst>
            </p:cNvPr>
            <p:cNvSpPr>
              <a:spLocks noChangeShapeType="1"/>
            </p:cNvSpPr>
            <p:nvPr/>
          </p:nvSpPr>
          <p:spPr bwMode="auto">
            <a:xfrm>
              <a:off x="-1154475" y="4546449"/>
              <a:ext cx="4763" cy="330926"/>
            </a:xfrm>
            <a:prstGeom prst="line">
              <a:avLst/>
            </a:prstGeom>
            <a:grpFill/>
            <a:ln w="19050">
              <a:solidFill>
                <a:schemeClr val="tx1"/>
              </a:solidFill>
              <a:round/>
              <a:headEnd/>
              <a:tailEnd type="triangle" w="med" len="med"/>
            </a:ln>
          </p:spPr>
          <p:txBody>
            <a:bodyPr wrap="none" anchor="ctr"/>
            <a:lstStyle/>
            <a:p>
              <a:pPr>
                <a:defRPr/>
              </a:pPr>
              <a:endParaRPr lang="en-US"/>
            </a:p>
          </p:txBody>
        </p:sp>
        <p:sp>
          <p:nvSpPr>
            <p:cNvPr id="52" name="Text Box 14">
              <a:extLst>
                <a:ext uri="{FF2B5EF4-FFF2-40B4-BE49-F238E27FC236}">
                  <a16:creationId xmlns:a16="http://schemas.microsoft.com/office/drawing/2014/main" id="{2021A59C-3BC6-4E20-859D-9B4D00B773D6}"/>
                </a:ext>
              </a:extLst>
            </p:cNvPr>
            <p:cNvSpPr txBox="1">
              <a:spLocks noChangeArrowheads="1"/>
            </p:cNvSpPr>
            <p:nvPr/>
          </p:nvSpPr>
          <p:spPr bwMode="auto">
            <a:xfrm>
              <a:off x="-1852053" y="3940176"/>
              <a:ext cx="1382455" cy="535515"/>
            </a:xfrm>
            <a:prstGeom prst="rect">
              <a:avLst/>
            </a:prstGeom>
            <a:solidFill>
              <a:schemeClr val="bg1"/>
            </a:solidFill>
            <a:ln w="9525">
              <a:noFill/>
              <a:miter lim="800000"/>
              <a:headEnd/>
              <a:tailEnd/>
            </a:ln>
          </p:spPr>
          <p:txBody>
            <a:bodyPr wrap="none">
              <a:spAutoFit/>
            </a:bodyPr>
            <a:lstStyle/>
            <a:p>
              <a:pPr algn="ctr" eaLnBrk="0" hangingPunct="0">
                <a:lnSpc>
                  <a:spcPct val="90000"/>
                </a:lnSpc>
                <a:defRPr/>
              </a:pPr>
              <a:r>
                <a:rPr lang="es-ES_tradnl" sz="1600" b="1" dirty="0">
                  <a:latin typeface="+mn-lt"/>
                </a:rPr>
                <a:t>Future State</a:t>
              </a:r>
            </a:p>
            <a:p>
              <a:pPr algn="ctr" eaLnBrk="0" hangingPunct="0">
                <a:lnSpc>
                  <a:spcPct val="90000"/>
                </a:lnSpc>
                <a:defRPr/>
              </a:pPr>
              <a:r>
                <a:rPr lang="es-ES_tradnl" sz="1600" b="1" dirty="0" err="1">
                  <a:latin typeface="+mn-lt"/>
                </a:rPr>
                <a:t>Map</a:t>
              </a:r>
              <a:endParaRPr lang="es-ES_tradnl" sz="1600" b="1" dirty="0">
                <a:latin typeface="+mn-lt"/>
              </a:endParaRPr>
            </a:p>
          </p:txBody>
        </p:sp>
      </p:grpSp>
      <p:sp>
        <p:nvSpPr>
          <p:cNvPr id="33" name="AutoShape 8">
            <a:extLst>
              <a:ext uri="{FF2B5EF4-FFF2-40B4-BE49-F238E27FC236}">
                <a16:creationId xmlns:a16="http://schemas.microsoft.com/office/drawing/2014/main" id="{51C8CB1E-E990-4DE9-AFE5-73FCE9EEC2D1}"/>
              </a:ext>
            </a:extLst>
          </p:cNvPr>
          <p:cNvSpPr>
            <a:spLocks noChangeArrowheads="1"/>
          </p:cNvSpPr>
          <p:nvPr/>
        </p:nvSpPr>
        <p:spPr bwMode="auto">
          <a:xfrm>
            <a:off x="5932025" y="2264910"/>
            <a:ext cx="1054100" cy="525463"/>
          </a:xfrm>
          <a:prstGeom prst="star16">
            <a:avLst>
              <a:gd name="adj" fmla="val 37500"/>
            </a:avLst>
          </a:prstGeom>
          <a:solidFill>
            <a:schemeClr val="bg1"/>
          </a:solidFill>
          <a:ln w="9525">
            <a:solidFill>
              <a:schemeClr val="tx1"/>
            </a:solidFill>
            <a:miter lim="800000"/>
            <a:headEnd/>
            <a:tailEnd/>
          </a:ln>
        </p:spPr>
        <p:txBody>
          <a:bodyPr wrap="none" anchor="ctr"/>
          <a:lstStyle/>
          <a:p>
            <a:pPr algn="ctr" eaLnBrk="0" hangingPunct="0">
              <a:defRPr/>
            </a:pPr>
            <a:r>
              <a:rPr lang="en-US" sz="1100" dirty="0">
                <a:latin typeface="+mn-lt"/>
              </a:rPr>
              <a:t>Ideal State</a:t>
            </a:r>
          </a:p>
        </p:txBody>
      </p:sp>
      <p:grpSp>
        <p:nvGrpSpPr>
          <p:cNvPr id="34" name="Group 38">
            <a:extLst>
              <a:ext uri="{FF2B5EF4-FFF2-40B4-BE49-F238E27FC236}">
                <a16:creationId xmlns:a16="http://schemas.microsoft.com/office/drawing/2014/main" id="{FE604133-90CB-47E9-8241-F2FB0806E82B}"/>
              </a:ext>
            </a:extLst>
          </p:cNvPr>
          <p:cNvGrpSpPr>
            <a:grpSpLocks/>
          </p:cNvGrpSpPr>
          <p:nvPr/>
        </p:nvGrpSpPr>
        <p:grpSpPr bwMode="auto">
          <a:xfrm>
            <a:off x="6162213" y="5027540"/>
            <a:ext cx="2722562" cy="1072770"/>
            <a:chOff x="-4992304" y="3127212"/>
            <a:chExt cx="2723241" cy="1072738"/>
          </a:xfrm>
        </p:grpSpPr>
        <p:sp>
          <p:nvSpPr>
            <p:cNvPr id="36" name="AutoShape 9">
              <a:extLst>
                <a:ext uri="{FF2B5EF4-FFF2-40B4-BE49-F238E27FC236}">
                  <a16:creationId xmlns:a16="http://schemas.microsoft.com/office/drawing/2014/main" id="{64706F8E-423D-4028-A593-A0FBE76A6F66}"/>
                </a:ext>
              </a:extLst>
            </p:cNvPr>
            <p:cNvSpPr>
              <a:spLocks noChangeArrowheads="1"/>
            </p:cNvSpPr>
            <p:nvPr/>
          </p:nvSpPr>
          <p:spPr bwMode="auto">
            <a:xfrm rot="10800000">
              <a:off x="-3587967" y="3813012"/>
              <a:ext cx="360597" cy="3869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anchor="ctr"/>
            <a:lstStyle/>
            <a:p>
              <a:endParaRPr lang="en-US"/>
            </a:p>
          </p:txBody>
        </p:sp>
        <p:sp>
          <p:nvSpPr>
            <p:cNvPr id="37" name="AutoShape 10">
              <a:extLst>
                <a:ext uri="{FF2B5EF4-FFF2-40B4-BE49-F238E27FC236}">
                  <a16:creationId xmlns:a16="http://schemas.microsoft.com/office/drawing/2014/main" id="{AF05F486-EA7F-496B-AA4F-C39DF6CDCA55}"/>
                </a:ext>
              </a:extLst>
            </p:cNvPr>
            <p:cNvSpPr>
              <a:spLocks noChangeArrowheads="1"/>
            </p:cNvSpPr>
            <p:nvPr/>
          </p:nvSpPr>
          <p:spPr bwMode="auto">
            <a:xfrm rot="16200000">
              <a:off x="-4198502" y="3808289"/>
              <a:ext cx="351762" cy="3966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anchor="ctr"/>
            <a:lstStyle/>
            <a:p>
              <a:endParaRPr lang="en-US"/>
            </a:p>
          </p:txBody>
        </p:sp>
        <p:sp>
          <p:nvSpPr>
            <p:cNvPr id="38" name="AutoShape 11">
              <a:extLst>
                <a:ext uri="{FF2B5EF4-FFF2-40B4-BE49-F238E27FC236}">
                  <a16:creationId xmlns:a16="http://schemas.microsoft.com/office/drawing/2014/main" id="{04906614-7B2A-498E-B739-F6101EABD345}"/>
                </a:ext>
              </a:extLst>
            </p:cNvPr>
            <p:cNvSpPr>
              <a:spLocks noChangeArrowheads="1"/>
            </p:cNvSpPr>
            <p:nvPr/>
          </p:nvSpPr>
          <p:spPr bwMode="auto">
            <a:xfrm>
              <a:off x="-4169865" y="3127212"/>
              <a:ext cx="360597" cy="38693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anchor="ctr"/>
            <a:lstStyle/>
            <a:p>
              <a:endParaRPr lang="en-US"/>
            </a:p>
          </p:txBody>
        </p:sp>
        <p:sp>
          <p:nvSpPr>
            <p:cNvPr id="39" name="AutoShape 12">
              <a:extLst>
                <a:ext uri="{FF2B5EF4-FFF2-40B4-BE49-F238E27FC236}">
                  <a16:creationId xmlns:a16="http://schemas.microsoft.com/office/drawing/2014/main" id="{B15E6D65-4C73-4B22-8870-F62010FDFAF8}"/>
                </a:ext>
              </a:extLst>
            </p:cNvPr>
            <p:cNvSpPr>
              <a:spLocks noChangeArrowheads="1"/>
            </p:cNvSpPr>
            <p:nvPr/>
          </p:nvSpPr>
          <p:spPr bwMode="auto">
            <a:xfrm rot="5400000">
              <a:off x="-3550495" y="3151454"/>
              <a:ext cx="351762" cy="396656"/>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anchor="ctr"/>
            <a:lstStyle/>
            <a:p>
              <a:endParaRPr lang="en-US"/>
            </a:p>
          </p:txBody>
        </p:sp>
        <p:sp>
          <p:nvSpPr>
            <p:cNvPr id="40" name="Text Box 13">
              <a:extLst>
                <a:ext uri="{FF2B5EF4-FFF2-40B4-BE49-F238E27FC236}">
                  <a16:creationId xmlns:a16="http://schemas.microsoft.com/office/drawing/2014/main" id="{9311AD6A-20A2-40E3-8B6D-D9793D06E1A8}"/>
                </a:ext>
              </a:extLst>
            </p:cNvPr>
            <p:cNvSpPr txBox="1">
              <a:spLocks noChangeArrowheads="1"/>
            </p:cNvSpPr>
            <p:nvPr/>
          </p:nvSpPr>
          <p:spPr bwMode="auto">
            <a:xfrm>
              <a:off x="-4992304" y="3518933"/>
              <a:ext cx="2723241" cy="369876"/>
            </a:xfrm>
            <a:prstGeom prst="rect">
              <a:avLst/>
            </a:prstGeom>
            <a:noFill/>
            <a:ln w="9525">
              <a:noFill/>
              <a:miter lim="800000"/>
              <a:headEnd/>
              <a:tailEnd/>
            </a:ln>
          </p:spPr>
          <p:txBody>
            <a:bodyPr wrap="none">
              <a:spAutoFit/>
            </a:bodyPr>
            <a:lstStyle/>
            <a:p>
              <a:pPr algn="ctr" eaLnBrk="0" hangingPunct="0">
                <a:defRPr/>
              </a:pPr>
              <a:r>
                <a:rPr lang="en-US" b="1" dirty="0">
                  <a:latin typeface="+mn-lt"/>
                </a:rPr>
                <a:t>A3 Problem Solving</a:t>
              </a:r>
            </a:p>
          </p:txBody>
        </p:sp>
      </p:grpSp>
      <p:sp>
        <p:nvSpPr>
          <p:cNvPr id="35" name="Line 13">
            <a:extLst>
              <a:ext uri="{FF2B5EF4-FFF2-40B4-BE49-F238E27FC236}">
                <a16:creationId xmlns:a16="http://schemas.microsoft.com/office/drawing/2014/main" id="{CEFC71F5-C2C7-42F3-8A04-49E2FDAE9CAD}"/>
              </a:ext>
            </a:extLst>
          </p:cNvPr>
          <p:cNvSpPr>
            <a:spLocks noChangeShapeType="1"/>
          </p:cNvSpPr>
          <p:nvPr/>
        </p:nvSpPr>
        <p:spPr bwMode="auto">
          <a:xfrm flipH="1">
            <a:off x="7444913" y="4682672"/>
            <a:ext cx="6350" cy="361950"/>
          </a:xfrm>
          <a:prstGeom prst="line">
            <a:avLst/>
          </a:prstGeom>
          <a:solidFill>
            <a:schemeClr val="accent6">
              <a:lumMod val="60000"/>
              <a:lumOff val="40000"/>
            </a:schemeClr>
          </a:solidFill>
          <a:ln w="19050">
            <a:solidFill>
              <a:schemeClr val="tx1"/>
            </a:solidFill>
            <a:round/>
            <a:headEnd/>
            <a:tailEnd type="triangle" w="med" len="med"/>
          </a:ln>
        </p:spPr>
        <p:txBody>
          <a:bodyPr wrap="none" anchor="ctr"/>
          <a:lstStyle/>
          <a:p>
            <a:pPr>
              <a:defRPr/>
            </a:pPr>
            <a:endParaRPr lang="en-US"/>
          </a:p>
        </p:txBody>
      </p:sp>
    </p:spTree>
    <p:extLst>
      <p:ext uri="{BB962C8B-B14F-4D97-AF65-F5344CB8AC3E}">
        <p14:creationId xmlns:p14="http://schemas.microsoft.com/office/powerpoint/2010/main" val="153514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35E-96AE-47BD-994A-BF37FA9CE189}"/>
              </a:ext>
            </a:extLst>
          </p:cNvPr>
          <p:cNvSpPr>
            <a:spLocks noGrp="1"/>
          </p:cNvSpPr>
          <p:nvPr>
            <p:ph type="title"/>
          </p:nvPr>
        </p:nvSpPr>
        <p:spPr/>
        <p:txBody>
          <a:bodyPr/>
          <a:lstStyle/>
          <a:p>
            <a:r>
              <a:rPr lang="en-US" dirty="0"/>
              <a:t>Value Stream Mapping: Ground Rules</a:t>
            </a:r>
          </a:p>
        </p:txBody>
      </p:sp>
      <p:sp>
        <p:nvSpPr>
          <p:cNvPr id="3" name="Content Placeholder 2">
            <a:extLst>
              <a:ext uri="{FF2B5EF4-FFF2-40B4-BE49-F238E27FC236}">
                <a16:creationId xmlns:a16="http://schemas.microsoft.com/office/drawing/2014/main" id="{0532286C-0577-4F06-9A23-E96457586C35}"/>
              </a:ext>
            </a:extLst>
          </p:cNvPr>
          <p:cNvSpPr>
            <a:spLocks noGrp="1"/>
          </p:cNvSpPr>
          <p:nvPr>
            <p:ph idx="1"/>
          </p:nvPr>
        </p:nvSpPr>
        <p:spPr>
          <a:xfrm>
            <a:off x="609600" y="1219200"/>
            <a:ext cx="7924800" cy="5219700"/>
          </a:xfrm>
        </p:spPr>
        <p:txBody>
          <a:bodyPr/>
          <a:lstStyle/>
          <a:p>
            <a:pPr marL="280988" indent="-280988">
              <a:lnSpc>
                <a:spcPct val="95000"/>
              </a:lnSpc>
              <a:spcAft>
                <a:spcPts val="900"/>
              </a:spcAft>
              <a:buSzPct val="100000"/>
              <a:defRPr/>
            </a:pPr>
            <a:r>
              <a:rPr lang="en-US" sz="1600" dirty="0"/>
              <a:t>Lead with Patient Centered Care principles; in the VSM event and on the map</a:t>
            </a:r>
          </a:p>
          <a:p>
            <a:pPr marL="280988" indent="-280988">
              <a:lnSpc>
                <a:spcPct val="95000"/>
              </a:lnSpc>
              <a:spcAft>
                <a:spcPts val="900"/>
              </a:spcAft>
              <a:buSzPct val="100000"/>
              <a:defRPr/>
            </a:pPr>
            <a:r>
              <a:rPr lang="en-US" sz="1600" dirty="0"/>
              <a:t>We are all in this together; ask how to improve, not who to blame; focus on the process not people</a:t>
            </a:r>
          </a:p>
          <a:p>
            <a:pPr marL="280988" indent="-280988">
              <a:lnSpc>
                <a:spcPct val="95000"/>
              </a:lnSpc>
              <a:spcAft>
                <a:spcPts val="900"/>
              </a:spcAft>
              <a:buSzPct val="100000"/>
              <a:defRPr/>
            </a:pPr>
            <a:r>
              <a:rPr lang="en-US" sz="1600" dirty="0"/>
              <a:t>All Titles are “checked” at the door</a:t>
            </a:r>
          </a:p>
          <a:p>
            <a:pPr marL="280988" indent="-280988">
              <a:lnSpc>
                <a:spcPct val="95000"/>
              </a:lnSpc>
              <a:spcAft>
                <a:spcPts val="900"/>
              </a:spcAft>
              <a:buSzPct val="100000"/>
              <a:defRPr/>
            </a:pPr>
            <a:r>
              <a:rPr lang="en-US" sz="1600" dirty="0"/>
              <a:t>Target excellence, not perfection</a:t>
            </a:r>
          </a:p>
          <a:p>
            <a:pPr marL="280988" indent="-280988">
              <a:lnSpc>
                <a:spcPct val="95000"/>
              </a:lnSpc>
              <a:spcAft>
                <a:spcPts val="900"/>
              </a:spcAft>
              <a:buSzPct val="100000"/>
              <a:defRPr/>
            </a:pPr>
            <a:r>
              <a:rPr lang="en-US" sz="1600" dirty="0"/>
              <a:t>Don’t get stuck in the weeds (minute detail)</a:t>
            </a:r>
          </a:p>
          <a:p>
            <a:pPr marL="280988" indent="-280988">
              <a:lnSpc>
                <a:spcPct val="95000"/>
              </a:lnSpc>
              <a:spcAft>
                <a:spcPts val="900"/>
              </a:spcAft>
              <a:buSzPct val="100000"/>
              <a:defRPr/>
            </a:pPr>
            <a:r>
              <a:rPr lang="en-US" sz="1600" dirty="0"/>
              <a:t>Look at the big picture (whole process)</a:t>
            </a:r>
          </a:p>
          <a:p>
            <a:pPr marL="280988" indent="-280988">
              <a:lnSpc>
                <a:spcPct val="95000"/>
              </a:lnSpc>
              <a:spcAft>
                <a:spcPts val="900"/>
              </a:spcAft>
              <a:buSzPct val="100000"/>
              <a:defRPr/>
            </a:pPr>
            <a:r>
              <a:rPr lang="en-US" sz="1600" dirty="0"/>
              <a:t>Expose problems; wisdom arises from confronting problems </a:t>
            </a:r>
          </a:p>
          <a:p>
            <a:pPr marL="280988" indent="-280988">
              <a:lnSpc>
                <a:spcPct val="95000"/>
              </a:lnSpc>
              <a:spcAft>
                <a:spcPts val="900"/>
              </a:spcAft>
              <a:buSzPct val="100000"/>
              <a:defRPr/>
            </a:pPr>
            <a:r>
              <a:rPr lang="en-US" sz="1600" dirty="0"/>
              <a:t>Avoid negative words such as “we can’t”, use “yes, if….”</a:t>
            </a:r>
          </a:p>
          <a:p>
            <a:pPr marL="280988" indent="-280988">
              <a:lnSpc>
                <a:spcPct val="95000"/>
              </a:lnSpc>
              <a:spcAft>
                <a:spcPts val="900"/>
              </a:spcAft>
              <a:buSzPct val="100000"/>
              <a:defRPr/>
            </a:pPr>
            <a:r>
              <a:rPr lang="en-US" sz="1600" dirty="0"/>
              <a:t>Ask “Why” until you find the root cause</a:t>
            </a:r>
          </a:p>
          <a:p>
            <a:pPr marL="280988" indent="-280988">
              <a:lnSpc>
                <a:spcPct val="95000"/>
              </a:lnSpc>
              <a:spcAft>
                <a:spcPts val="900"/>
              </a:spcAft>
              <a:buSzPct val="100000"/>
              <a:defRPr/>
            </a:pPr>
            <a:r>
              <a:rPr lang="en-US" sz="1600" dirty="0"/>
              <a:t>Everyone contributes and is engaged; listen/learn from the people who do the work; No sidebar conversations</a:t>
            </a:r>
          </a:p>
          <a:p>
            <a:pPr marL="280988" indent="-280988">
              <a:lnSpc>
                <a:spcPct val="95000"/>
              </a:lnSpc>
              <a:spcAft>
                <a:spcPts val="900"/>
              </a:spcAft>
              <a:buSzPct val="100000"/>
              <a:defRPr/>
            </a:pPr>
            <a:r>
              <a:rPr lang="en-US" sz="1600" dirty="0"/>
              <a:t>Be respectful, minimize cell phone use, be on time </a:t>
            </a:r>
          </a:p>
          <a:p>
            <a:pPr marL="280988" indent="-280988">
              <a:lnSpc>
                <a:spcPct val="95000"/>
              </a:lnSpc>
              <a:spcAft>
                <a:spcPts val="900"/>
              </a:spcAft>
              <a:buSzPct val="100000"/>
              <a:defRPr/>
            </a:pPr>
            <a:r>
              <a:rPr lang="en-US" sz="1600" dirty="0"/>
              <a:t>Have Fun!</a:t>
            </a:r>
          </a:p>
          <a:p>
            <a:endParaRPr lang="en-US" dirty="0"/>
          </a:p>
        </p:txBody>
      </p:sp>
      <p:sp>
        <p:nvSpPr>
          <p:cNvPr id="4" name="Footer Placeholder 3">
            <a:extLst>
              <a:ext uri="{FF2B5EF4-FFF2-40B4-BE49-F238E27FC236}">
                <a16:creationId xmlns:a16="http://schemas.microsoft.com/office/drawing/2014/main" id="{CACC0722-2FE7-4420-9CCE-CF1DA6F17402}"/>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4D03A25-2D7E-41CC-BDC9-8C654A6C99B7}"/>
              </a:ext>
            </a:extLst>
          </p:cNvPr>
          <p:cNvSpPr>
            <a:spLocks noGrp="1"/>
          </p:cNvSpPr>
          <p:nvPr>
            <p:ph type="sldNum" sz="quarter" idx="12"/>
          </p:nvPr>
        </p:nvSpPr>
        <p:spPr/>
        <p:txBody>
          <a:bodyPr/>
          <a:lstStyle/>
          <a:p>
            <a:fld id="{909ED1F4-8724-4CB0-854F-41CA9E1557CC}" type="slidenum">
              <a:rPr lang="en-US" altLang="en-US" smtClean="0"/>
              <a:pPr/>
              <a:t>139</a:t>
            </a:fld>
            <a:endParaRPr lang="en-US" altLang="en-US"/>
          </a:p>
        </p:txBody>
      </p:sp>
    </p:spTree>
    <p:extLst>
      <p:ext uri="{BB962C8B-B14F-4D97-AF65-F5344CB8AC3E}">
        <p14:creationId xmlns:p14="http://schemas.microsoft.com/office/powerpoint/2010/main" val="93769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A3DDD-1DBB-465B-82AF-712CB0E02B1E}"/>
              </a:ext>
            </a:extLst>
          </p:cNvPr>
          <p:cNvSpPr>
            <a:spLocks noGrp="1"/>
          </p:cNvSpPr>
          <p:nvPr>
            <p:ph type="title"/>
          </p:nvPr>
        </p:nvSpPr>
        <p:spPr/>
        <p:txBody>
          <a:bodyPr/>
          <a:lstStyle/>
          <a:p>
            <a:r>
              <a:rPr lang="en-US" dirty="0"/>
              <a:t>The Core of Lean Healthcare</a:t>
            </a:r>
          </a:p>
        </p:txBody>
      </p:sp>
      <p:graphicFrame>
        <p:nvGraphicFramePr>
          <p:cNvPr id="7" name="Content Placeholder 6">
            <a:extLst>
              <a:ext uri="{FF2B5EF4-FFF2-40B4-BE49-F238E27FC236}">
                <a16:creationId xmlns:a16="http://schemas.microsoft.com/office/drawing/2014/main" id="{BE616A49-803E-4557-AF2F-652CF60ED511}"/>
              </a:ext>
            </a:extLst>
          </p:cNvPr>
          <p:cNvGraphicFramePr>
            <a:graphicFrameLocks noGrp="1"/>
          </p:cNvGraphicFramePr>
          <p:nvPr>
            <p:ph idx="1"/>
            <p:extLst>
              <p:ext uri="{D42A27DB-BD31-4B8C-83A1-F6EECF244321}">
                <p14:modId xmlns:p14="http://schemas.microsoft.com/office/powerpoint/2010/main" val="3428217061"/>
              </p:ext>
            </p:extLst>
          </p:nvPr>
        </p:nvGraphicFramePr>
        <p:xfrm>
          <a:off x="609600" y="1341438"/>
          <a:ext cx="7924800" cy="4373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45B90C09-710C-45F5-88E1-9F95D1175EA7}"/>
              </a:ext>
            </a:extLst>
          </p:cNvPr>
          <p:cNvSpPr>
            <a:spLocks noGrp="1"/>
          </p:cNvSpPr>
          <p:nvPr>
            <p:ph type="ftr" sz="quarter" idx="10"/>
          </p:nvPr>
        </p:nvSpPr>
        <p:spPr/>
        <p:txBody>
          <a:bodyPr/>
          <a:lstStyle/>
          <a:p>
            <a:r>
              <a:rPr lang="en-US" altLang="en-US"/>
              <a:t>PHX Institute</a:t>
            </a:r>
          </a:p>
        </p:txBody>
      </p:sp>
      <p:sp>
        <p:nvSpPr>
          <p:cNvPr id="6" name="Slide Number Placeholder 5">
            <a:extLst>
              <a:ext uri="{FF2B5EF4-FFF2-40B4-BE49-F238E27FC236}">
                <a16:creationId xmlns:a16="http://schemas.microsoft.com/office/drawing/2014/main" id="{77CB06DB-7A10-47B3-9AE3-2ACFD1C0FCF5}"/>
              </a:ext>
            </a:extLst>
          </p:cNvPr>
          <p:cNvSpPr>
            <a:spLocks noGrp="1"/>
          </p:cNvSpPr>
          <p:nvPr>
            <p:ph type="sldNum" sz="quarter" idx="12"/>
          </p:nvPr>
        </p:nvSpPr>
        <p:spPr/>
        <p:txBody>
          <a:bodyPr/>
          <a:lstStyle/>
          <a:p>
            <a:fld id="{909ED1F4-8724-4CB0-854F-41CA9E1557CC}" type="slidenum">
              <a:rPr lang="en-US" altLang="en-US" smtClean="0"/>
              <a:pPr/>
              <a:t>14</a:t>
            </a:fld>
            <a:endParaRPr lang="en-US" altLang="en-US"/>
          </a:p>
        </p:txBody>
      </p:sp>
    </p:spTree>
    <p:extLst>
      <p:ext uri="{BB962C8B-B14F-4D97-AF65-F5344CB8AC3E}">
        <p14:creationId xmlns:p14="http://schemas.microsoft.com/office/powerpoint/2010/main" val="48999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1FEB-449F-416C-96D5-3FFE995EDA1F}"/>
              </a:ext>
            </a:extLst>
          </p:cNvPr>
          <p:cNvSpPr>
            <a:spLocks noGrp="1"/>
          </p:cNvSpPr>
          <p:nvPr>
            <p:ph type="title"/>
          </p:nvPr>
        </p:nvSpPr>
        <p:spPr/>
        <p:txBody>
          <a:bodyPr/>
          <a:lstStyle/>
          <a:p>
            <a:r>
              <a:rPr lang="en-US" dirty="0"/>
              <a:t>Steps to VSM</a:t>
            </a:r>
          </a:p>
        </p:txBody>
      </p:sp>
      <p:sp>
        <p:nvSpPr>
          <p:cNvPr id="3" name="Content Placeholder 2">
            <a:extLst>
              <a:ext uri="{FF2B5EF4-FFF2-40B4-BE49-F238E27FC236}">
                <a16:creationId xmlns:a16="http://schemas.microsoft.com/office/drawing/2014/main" id="{1FCBC52F-505C-4ABA-9AC3-D786DA203B9E}"/>
              </a:ext>
            </a:extLst>
          </p:cNvPr>
          <p:cNvSpPr>
            <a:spLocks noGrp="1"/>
          </p:cNvSpPr>
          <p:nvPr>
            <p:ph idx="1"/>
          </p:nvPr>
        </p:nvSpPr>
        <p:spPr/>
        <p:txBody>
          <a:bodyPr/>
          <a:lstStyle/>
          <a:p>
            <a:pPr marL="457200" indent="-457200">
              <a:buFont typeface="+mj-lt"/>
              <a:buAutoNum type="arabicPeriod"/>
            </a:pPr>
            <a:r>
              <a:rPr lang="en-US" dirty="0"/>
              <a:t>Identify the value stream</a:t>
            </a:r>
          </a:p>
          <a:p>
            <a:pPr marL="457200" indent="-457200">
              <a:buFont typeface="+mj-lt"/>
              <a:buAutoNum type="arabicPeriod"/>
            </a:pPr>
            <a:r>
              <a:rPr lang="en-US" dirty="0"/>
              <a:t>Identify start and stop points</a:t>
            </a:r>
          </a:p>
          <a:p>
            <a:pPr marL="457200" indent="-457200">
              <a:buFont typeface="+mj-lt"/>
              <a:buAutoNum type="arabicPeriod"/>
            </a:pPr>
            <a:r>
              <a:rPr lang="en-US" dirty="0"/>
              <a:t>Fill in high level processes</a:t>
            </a:r>
          </a:p>
          <a:p>
            <a:pPr marL="457200" indent="-457200">
              <a:buFont typeface="+mj-lt"/>
              <a:buAutoNum type="arabicPeriod"/>
            </a:pPr>
            <a:r>
              <a:rPr lang="en-US" dirty="0"/>
              <a:t>Fill in sub-processes</a:t>
            </a:r>
          </a:p>
          <a:p>
            <a:pPr marL="457200" indent="-457200">
              <a:buFont typeface="+mj-lt"/>
              <a:buAutoNum type="arabicPeriod"/>
            </a:pPr>
            <a:r>
              <a:rPr lang="en-US" dirty="0"/>
              <a:t>Display informational and material flows</a:t>
            </a:r>
          </a:p>
          <a:p>
            <a:pPr marL="457200" indent="-457200">
              <a:buFont typeface="+mj-lt"/>
              <a:buAutoNum type="arabicPeriod"/>
            </a:pPr>
            <a:r>
              <a:rPr lang="en-US" dirty="0"/>
              <a:t>Categorize as value-added/non-value added</a:t>
            </a:r>
          </a:p>
          <a:p>
            <a:pPr marL="457200" indent="-457200">
              <a:buFont typeface="+mj-lt"/>
              <a:buAutoNum type="arabicPeriod"/>
            </a:pPr>
            <a:r>
              <a:rPr lang="en-US" dirty="0"/>
              <a:t>Label waste in the value stream</a:t>
            </a:r>
          </a:p>
          <a:p>
            <a:pPr marL="457200" indent="-457200">
              <a:buFont typeface="+mj-lt"/>
              <a:buAutoNum type="arabicPeriod"/>
            </a:pPr>
            <a:endParaRPr lang="en-US" dirty="0"/>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BF517433-856C-4B03-85C5-3A4280E5C1F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49B302D-3BED-4C38-B121-7D86ED9481CC}"/>
              </a:ext>
            </a:extLst>
          </p:cNvPr>
          <p:cNvSpPr>
            <a:spLocks noGrp="1"/>
          </p:cNvSpPr>
          <p:nvPr>
            <p:ph type="sldNum" sz="quarter" idx="12"/>
          </p:nvPr>
        </p:nvSpPr>
        <p:spPr/>
        <p:txBody>
          <a:bodyPr/>
          <a:lstStyle/>
          <a:p>
            <a:fld id="{909ED1F4-8724-4CB0-854F-41CA9E1557CC}" type="slidenum">
              <a:rPr lang="en-US" altLang="en-US" smtClean="0"/>
              <a:pPr/>
              <a:t>140</a:t>
            </a:fld>
            <a:endParaRPr lang="en-US" altLang="en-US"/>
          </a:p>
        </p:txBody>
      </p:sp>
    </p:spTree>
    <p:extLst>
      <p:ext uri="{BB962C8B-B14F-4D97-AF65-F5344CB8AC3E}">
        <p14:creationId xmlns:p14="http://schemas.microsoft.com/office/powerpoint/2010/main" val="131711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7A39C-9BCE-4E3C-A63D-4583E6D4DD57}"/>
              </a:ext>
            </a:extLst>
          </p:cNvPr>
          <p:cNvSpPr>
            <a:spLocks noGrp="1"/>
          </p:cNvSpPr>
          <p:nvPr>
            <p:ph type="title"/>
          </p:nvPr>
        </p:nvSpPr>
        <p:spPr/>
        <p:txBody>
          <a:bodyPr/>
          <a:lstStyle/>
          <a:p>
            <a:r>
              <a:rPr lang="en-US" dirty="0"/>
              <a:t>Current State VSM Symbols</a:t>
            </a:r>
          </a:p>
        </p:txBody>
      </p:sp>
      <p:sp>
        <p:nvSpPr>
          <p:cNvPr id="4" name="Footer Placeholder 3">
            <a:extLst>
              <a:ext uri="{FF2B5EF4-FFF2-40B4-BE49-F238E27FC236}">
                <a16:creationId xmlns:a16="http://schemas.microsoft.com/office/drawing/2014/main" id="{919E566F-FD29-4F02-AEF4-59DDEC2C527D}"/>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D46C75B-6C53-4EBA-A258-5C4502F1853C}"/>
              </a:ext>
            </a:extLst>
          </p:cNvPr>
          <p:cNvSpPr>
            <a:spLocks noGrp="1"/>
          </p:cNvSpPr>
          <p:nvPr>
            <p:ph type="sldNum" sz="quarter" idx="12"/>
          </p:nvPr>
        </p:nvSpPr>
        <p:spPr/>
        <p:txBody>
          <a:bodyPr/>
          <a:lstStyle/>
          <a:p>
            <a:fld id="{909ED1F4-8724-4CB0-854F-41CA9E1557CC}" type="slidenum">
              <a:rPr lang="en-US" altLang="en-US" smtClean="0"/>
              <a:pPr/>
              <a:t>141</a:t>
            </a:fld>
            <a:endParaRPr lang="en-US" altLang="en-US"/>
          </a:p>
        </p:txBody>
      </p:sp>
      <p:sp>
        <p:nvSpPr>
          <p:cNvPr id="6" name="Line 15">
            <a:extLst>
              <a:ext uri="{FF2B5EF4-FFF2-40B4-BE49-F238E27FC236}">
                <a16:creationId xmlns:a16="http://schemas.microsoft.com/office/drawing/2014/main" id="{7CF3C48C-E190-48A0-934A-F4F4B83D4585}"/>
              </a:ext>
            </a:extLst>
          </p:cNvPr>
          <p:cNvSpPr>
            <a:spLocks noChangeShapeType="1"/>
          </p:cNvSpPr>
          <p:nvPr/>
        </p:nvSpPr>
        <p:spPr bwMode="auto">
          <a:xfrm>
            <a:off x="6654284" y="4900771"/>
            <a:ext cx="1371600" cy="0"/>
          </a:xfrm>
          <a:prstGeom prst="line">
            <a:avLst/>
          </a:prstGeom>
          <a:noFill/>
          <a:ln w="28575">
            <a:solidFill>
              <a:schemeClr val="tx1"/>
            </a:solidFill>
            <a:prstDash val="dash"/>
            <a:round/>
            <a:headEnd/>
            <a:tailEnd type="triangle" w="lg" len="lg"/>
          </a:ln>
        </p:spPr>
        <p:txBody>
          <a:bodyPr/>
          <a:lstStyle/>
          <a:p>
            <a:endParaRPr lang="en-US"/>
          </a:p>
        </p:txBody>
      </p:sp>
      <p:sp>
        <p:nvSpPr>
          <p:cNvPr id="7" name="Text Box 17">
            <a:extLst>
              <a:ext uri="{FF2B5EF4-FFF2-40B4-BE49-F238E27FC236}">
                <a16:creationId xmlns:a16="http://schemas.microsoft.com/office/drawing/2014/main" id="{E0C70616-916D-4556-AB8F-E1000227EDCF}"/>
              </a:ext>
            </a:extLst>
          </p:cNvPr>
          <p:cNvSpPr txBox="1">
            <a:spLocks noChangeArrowheads="1"/>
          </p:cNvSpPr>
          <p:nvPr/>
        </p:nvSpPr>
        <p:spPr bwMode="auto">
          <a:xfrm>
            <a:off x="6121171" y="2342233"/>
            <a:ext cx="762000" cy="276999"/>
          </a:xfrm>
          <a:prstGeom prst="rect">
            <a:avLst/>
          </a:prstGeom>
          <a:noFill/>
          <a:ln w="9525">
            <a:noFill/>
            <a:miter lim="800000"/>
            <a:headEnd/>
            <a:tailEnd/>
          </a:ln>
        </p:spPr>
        <p:txBody>
          <a:bodyPr>
            <a:spAutoFit/>
          </a:bodyPr>
          <a:lstStyle/>
          <a:p>
            <a:pPr>
              <a:spcBef>
                <a:spcPct val="50000"/>
              </a:spcBef>
            </a:pPr>
            <a:r>
              <a:rPr lang="en-US" sz="1200" dirty="0">
                <a:latin typeface="+mn-lt"/>
              </a:rPr>
              <a:t>Patient</a:t>
            </a:r>
            <a:endParaRPr lang="en-US" sz="1000" dirty="0">
              <a:latin typeface="+mn-lt"/>
            </a:endParaRPr>
          </a:p>
        </p:txBody>
      </p:sp>
      <p:sp>
        <p:nvSpPr>
          <p:cNvPr id="8" name="Line 22">
            <a:extLst>
              <a:ext uri="{FF2B5EF4-FFF2-40B4-BE49-F238E27FC236}">
                <a16:creationId xmlns:a16="http://schemas.microsoft.com/office/drawing/2014/main" id="{6A7497DB-2334-4F35-A7F1-98362F54C0BE}"/>
              </a:ext>
            </a:extLst>
          </p:cNvPr>
          <p:cNvSpPr>
            <a:spLocks noChangeShapeType="1"/>
          </p:cNvSpPr>
          <p:nvPr/>
        </p:nvSpPr>
        <p:spPr bwMode="auto">
          <a:xfrm>
            <a:off x="6737868" y="3432855"/>
            <a:ext cx="1371600" cy="0"/>
          </a:xfrm>
          <a:prstGeom prst="line">
            <a:avLst/>
          </a:prstGeom>
          <a:noFill/>
          <a:ln w="28575">
            <a:solidFill>
              <a:schemeClr val="tx1"/>
            </a:solidFill>
            <a:round/>
            <a:headEnd/>
            <a:tailEnd type="triangle" w="lg" len="lg"/>
          </a:ln>
        </p:spPr>
        <p:txBody>
          <a:bodyPr/>
          <a:lstStyle/>
          <a:p>
            <a:endParaRPr lang="en-US"/>
          </a:p>
        </p:txBody>
      </p:sp>
      <p:sp>
        <p:nvSpPr>
          <p:cNvPr id="9" name="Text Box 23">
            <a:extLst>
              <a:ext uri="{FF2B5EF4-FFF2-40B4-BE49-F238E27FC236}">
                <a16:creationId xmlns:a16="http://schemas.microsoft.com/office/drawing/2014/main" id="{78A6ACED-3F91-4485-82F5-89EB4E00ECD6}"/>
              </a:ext>
            </a:extLst>
          </p:cNvPr>
          <p:cNvSpPr txBox="1">
            <a:spLocks noChangeArrowheads="1"/>
          </p:cNvSpPr>
          <p:nvPr/>
        </p:nvSpPr>
        <p:spPr bwMode="auto">
          <a:xfrm>
            <a:off x="6693970" y="5046545"/>
            <a:ext cx="2171250" cy="276999"/>
          </a:xfrm>
          <a:prstGeom prst="rect">
            <a:avLst/>
          </a:prstGeom>
          <a:noFill/>
          <a:ln w="9525">
            <a:noFill/>
            <a:miter lim="800000"/>
            <a:headEnd/>
            <a:tailEnd/>
          </a:ln>
        </p:spPr>
        <p:txBody>
          <a:bodyPr wrap="square">
            <a:spAutoFit/>
          </a:bodyPr>
          <a:lstStyle/>
          <a:p>
            <a:pPr>
              <a:spcBef>
                <a:spcPct val="50000"/>
              </a:spcBef>
            </a:pPr>
            <a:r>
              <a:rPr lang="en-US" sz="1200" dirty="0">
                <a:latin typeface="+mn-lt"/>
              </a:rPr>
              <a:t>Conversation Information Flow</a:t>
            </a:r>
          </a:p>
        </p:txBody>
      </p:sp>
      <p:grpSp>
        <p:nvGrpSpPr>
          <p:cNvPr id="10" name="Group 34">
            <a:extLst>
              <a:ext uri="{FF2B5EF4-FFF2-40B4-BE49-F238E27FC236}">
                <a16:creationId xmlns:a16="http://schemas.microsoft.com/office/drawing/2014/main" id="{979D87C4-F959-4A4D-88F1-F954C4BA120F}"/>
              </a:ext>
            </a:extLst>
          </p:cNvPr>
          <p:cNvGrpSpPr>
            <a:grpSpLocks/>
          </p:cNvGrpSpPr>
          <p:nvPr/>
        </p:nvGrpSpPr>
        <p:grpSpPr bwMode="auto">
          <a:xfrm>
            <a:off x="6504506" y="4003902"/>
            <a:ext cx="1524000" cy="228600"/>
            <a:chOff x="3936" y="1757"/>
            <a:chExt cx="960" cy="144"/>
          </a:xfrm>
        </p:grpSpPr>
        <p:sp>
          <p:nvSpPr>
            <p:cNvPr id="11" name="Line 35">
              <a:extLst>
                <a:ext uri="{FF2B5EF4-FFF2-40B4-BE49-F238E27FC236}">
                  <a16:creationId xmlns:a16="http://schemas.microsoft.com/office/drawing/2014/main" id="{B56410F2-D04A-4E21-A650-5EEE5671AD2F}"/>
                </a:ext>
              </a:extLst>
            </p:cNvPr>
            <p:cNvSpPr>
              <a:spLocks noChangeShapeType="1"/>
            </p:cNvSpPr>
            <p:nvPr/>
          </p:nvSpPr>
          <p:spPr bwMode="auto">
            <a:xfrm>
              <a:off x="3936" y="1757"/>
              <a:ext cx="480" cy="0"/>
            </a:xfrm>
            <a:prstGeom prst="line">
              <a:avLst/>
            </a:prstGeom>
            <a:noFill/>
            <a:ln w="28575">
              <a:solidFill>
                <a:schemeClr val="tx1"/>
              </a:solidFill>
              <a:round/>
              <a:headEnd/>
              <a:tailEnd/>
            </a:ln>
          </p:spPr>
          <p:txBody>
            <a:bodyPr/>
            <a:lstStyle/>
            <a:p>
              <a:endParaRPr lang="en-US"/>
            </a:p>
          </p:txBody>
        </p:sp>
        <p:sp>
          <p:nvSpPr>
            <p:cNvPr id="12" name="Line 36">
              <a:extLst>
                <a:ext uri="{FF2B5EF4-FFF2-40B4-BE49-F238E27FC236}">
                  <a16:creationId xmlns:a16="http://schemas.microsoft.com/office/drawing/2014/main" id="{EEFDED97-FD6F-4976-BE2F-EBBA46BF8F7A}"/>
                </a:ext>
              </a:extLst>
            </p:cNvPr>
            <p:cNvSpPr>
              <a:spLocks noChangeShapeType="1"/>
            </p:cNvSpPr>
            <p:nvPr/>
          </p:nvSpPr>
          <p:spPr bwMode="auto">
            <a:xfrm>
              <a:off x="4272" y="1901"/>
              <a:ext cx="624" cy="0"/>
            </a:xfrm>
            <a:prstGeom prst="line">
              <a:avLst/>
            </a:prstGeom>
            <a:noFill/>
            <a:ln w="28575">
              <a:solidFill>
                <a:schemeClr val="tx1"/>
              </a:solidFill>
              <a:round/>
              <a:headEnd/>
              <a:tailEnd type="triangle" w="med" len="lg"/>
            </a:ln>
          </p:spPr>
          <p:txBody>
            <a:bodyPr/>
            <a:lstStyle/>
            <a:p>
              <a:endParaRPr lang="en-US"/>
            </a:p>
          </p:txBody>
        </p:sp>
        <p:sp>
          <p:nvSpPr>
            <p:cNvPr id="13" name="Line 37">
              <a:extLst>
                <a:ext uri="{FF2B5EF4-FFF2-40B4-BE49-F238E27FC236}">
                  <a16:creationId xmlns:a16="http://schemas.microsoft.com/office/drawing/2014/main" id="{77F5A986-CC6D-4F73-9146-2FF56C8DD538}"/>
                </a:ext>
              </a:extLst>
            </p:cNvPr>
            <p:cNvSpPr>
              <a:spLocks noChangeShapeType="1"/>
            </p:cNvSpPr>
            <p:nvPr/>
          </p:nvSpPr>
          <p:spPr bwMode="auto">
            <a:xfrm flipH="1">
              <a:off x="4272" y="1757"/>
              <a:ext cx="144" cy="144"/>
            </a:xfrm>
            <a:prstGeom prst="line">
              <a:avLst/>
            </a:prstGeom>
            <a:noFill/>
            <a:ln w="28575">
              <a:solidFill>
                <a:schemeClr val="tx1"/>
              </a:solidFill>
              <a:round/>
              <a:headEnd/>
              <a:tailEnd/>
            </a:ln>
          </p:spPr>
          <p:txBody>
            <a:bodyPr/>
            <a:lstStyle/>
            <a:p>
              <a:endParaRPr lang="en-US"/>
            </a:p>
          </p:txBody>
        </p:sp>
      </p:grpSp>
      <p:sp>
        <p:nvSpPr>
          <p:cNvPr id="14" name="Text Box 52">
            <a:extLst>
              <a:ext uri="{FF2B5EF4-FFF2-40B4-BE49-F238E27FC236}">
                <a16:creationId xmlns:a16="http://schemas.microsoft.com/office/drawing/2014/main" id="{AD6670D6-21E1-42F4-A8F5-3FA2AAF6A175}"/>
              </a:ext>
            </a:extLst>
          </p:cNvPr>
          <p:cNvSpPr txBox="1">
            <a:spLocks noChangeArrowheads="1"/>
          </p:cNvSpPr>
          <p:nvPr/>
        </p:nvSpPr>
        <p:spPr bwMode="auto">
          <a:xfrm>
            <a:off x="6661668" y="3524930"/>
            <a:ext cx="1847850" cy="276999"/>
          </a:xfrm>
          <a:prstGeom prst="rect">
            <a:avLst/>
          </a:prstGeom>
          <a:noFill/>
          <a:ln w="9525">
            <a:noFill/>
            <a:miter lim="800000"/>
            <a:headEnd/>
            <a:tailEnd/>
          </a:ln>
        </p:spPr>
        <p:txBody>
          <a:bodyPr>
            <a:spAutoFit/>
          </a:bodyPr>
          <a:lstStyle/>
          <a:p>
            <a:pPr>
              <a:spcBef>
                <a:spcPct val="50000"/>
              </a:spcBef>
            </a:pPr>
            <a:r>
              <a:rPr lang="en-US" sz="1200" dirty="0">
                <a:latin typeface="+mn-lt"/>
              </a:rPr>
              <a:t>Material or patient Flow</a:t>
            </a:r>
          </a:p>
        </p:txBody>
      </p:sp>
      <p:grpSp>
        <p:nvGrpSpPr>
          <p:cNvPr id="15" name="Group 79">
            <a:extLst>
              <a:ext uri="{FF2B5EF4-FFF2-40B4-BE49-F238E27FC236}">
                <a16:creationId xmlns:a16="http://schemas.microsoft.com/office/drawing/2014/main" id="{DCB5BAB9-8A83-4776-9C8F-AD8CAF72E045}"/>
              </a:ext>
            </a:extLst>
          </p:cNvPr>
          <p:cNvGrpSpPr>
            <a:grpSpLocks/>
          </p:cNvGrpSpPr>
          <p:nvPr/>
        </p:nvGrpSpPr>
        <p:grpSpPr bwMode="auto">
          <a:xfrm>
            <a:off x="6225946" y="1545308"/>
            <a:ext cx="442912" cy="715963"/>
            <a:chOff x="1977" y="768"/>
            <a:chExt cx="466" cy="691"/>
          </a:xfrm>
        </p:grpSpPr>
        <p:sp>
          <p:nvSpPr>
            <p:cNvPr id="16" name="Oval 80">
              <a:extLst>
                <a:ext uri="{FF2B5EF4-FFF2-40B4-BE49-F238E27FC236}">
                  <a16:creationId xmlns:a16="http://schemas.microsoft.com/office/drawing/2014/main" id="{1369E62F-3D07-4D14-9D71-4B9FB9997E45}"/>
                </a:ext>
              </a:extLst>
            </p:cNvPr>
            <p:cNvSpPr>
              <a:spLocks noChangeArrowheads="1"/>
            </p:cNvSpPr>
            <p:nvPr/>
          </p:nvSpPr>
          <p:spPr bwMode="auto">
            <a:xfrm rot="810861">
              <a:off x="2304" y="768"/>
              <a:ext cx="96" cy="192"/>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7" name="Line 81">
              <a:extLst>
                <a:ext uri="{FF2B5EF4-FFF2-40B4-BE49-F238E27FC236}">
                  <a16:creationId xmlns:a16="http://schemas.microsoft.com/office/drawing/2014/main" id="{7543B5B1-10C4-4649-8350-8D9F85579ED8}"/>
                </a:ext>
              </a:extLst>
            </p:cNvPr>
            <p:cNvSpPr>
              <a:spLocks noChangeShapeType="1"/>
            </p:cNvSpPr>
            <p:nvPr/>
          </p:nvSpPr>
          <p:spPr bwMode="auto">
            <a:xfrm rot="21296369" flipH="1">
              <a:off x="2223" y="884"/>
              <a:ext cx="144" cy="336"/>
            </a:xfrm>
            <a:prstGeom prst="line">
              <a:avLst/>
            </a:prstGeom>
            <a:noFill/>
            <a:ln w="28575">
              <a:solidFill>
                <a:schemeClr val="tx1"/>
              </a:solidFill>
              <a:round/>
              <a:headEnd/>
              <a:tailEnd/>
            </a:ln>
          </p:spPr>
          <p:txBody>
            <a:bodyPr/>
            <a:lstStyle/>
            <a:p>
              <a:endParaRPr lang="en-US"/>
            </a:p>
          </p:txBody>
        </p:sp>
        <p:sp>
          <p:nvSpPr>
            <p:cNvPr id="18" name="Freeform 82">
              <a:extLst>
                <a:ext uri="{FF2B5EF4-FFF2-40B4-BE49-F238E27FC236}">
                  <a16:creationId xmlns:a16="http://schemas.microsoft.com/office/drawing/2014/main" id="{F623787F-7F8F-461E-A1E5-D161E43E4816}"/>
                </a:ext>
              </a:extLst>
            </p:cNvPr>
            <p:cNvSpPr>
              <a:spLocks/>
            </p:cNvSpPr>
            <p:nvPr/>
          </p:nvSpPr>
          <p:spPr bwMode="auto">
            <a:xfrm>
              <a:off x="2299" y="1036"/>
              <a:ext cx="144" cy="168"/>
            </a:xfrm>
            <a:custGeom>
              <a:avLst/>
              <a:gdLst>
                <a:gd name="T0" fmla="*/ 0 w 144"/>
                <a:gd name="T1" fmla="*/ 0 h 168"/>
                <a:gd name="T2" fmla="*/ 48 w 144"/>
                <a:gd name="T3" fmla="*/ 144 h 168"/>
                <a:gd name="T4" fmla="*/ 144 w 144"/>
                <a:gd name="T5" fmla="*/ 144 h 168"/>
                <a:gd name="T6" fmla="*/ 0 60000 65536"/>
                <a:gd name="T7" fmla="*/ 0 60000 65536"/>
                <a:gd name="T8" fmla="*/ 0 60000 65536"/>
                <a:gd name="T9" fmla="*/ 0 w 144"/>
                <a:gd name="T10" fmla="*/ 0 h 168"/>
                <a:gd name="T11" fmla="*/ 144 w 144"/>
                <a:gd name="T12" fmla="*/ 168 h 168"/>
              </a:gdLst>
              <a:ahLst/>
              <a:cxnLst>
                <a:cxn ang="T6">
                  <a:pos x="T0" y="T1"/>
                </a:cxn>
                <a:cxn ang="T7">
                  <a:pos x="T2" y="T3"/>
                </a:cxn>
                <a:cxn ang="T8">
                  <a:pos x="T4" y="T5"/>
                </a:cxn>
              </a:cxnLst>
              <a:rect l="T9" t="T10" r="T11" b="T12"/>
              <a:pathLst>
                <a:path w="144" h="168">
                  <a:moveTo>
                    <a:pt x="0" y="0"/>
                  </a:moveTo>
                  <a:cubicBezTo>
                    <a:pt x="12" y="60"/>
                    <a:pt x="24" y="120"/>
                    <a:pt x="48" y="144"/>
                  </a:cubicBezTo>
                  <a:cubicBezTo>
                    <a:pt x="72" y="168"/>
                    <a:pt x="108" y="156"/>
                    <a:pt x="144" y="144"/>
                  </a:cubicBezTo>
                </a:path>
              </a:pathLst>
            </a:custGeom>
            <a:noFill/>
            <a:ln w="28575">
              <a:solidFill>
                <a:schemeClr val="tx1"/>
              </a:solidFill>
              <a:round/>
              <a:headEnd/>
              <a:tailEnd/>
            </a:ln>
          </p:spPr>
          <p:txBody>
            <a:bodyPr/>
            <a:lstStyle/>
            <a:p>
              <a:endParaRPr lang="en-US"/>
            </a:p>
          </p:txBody>
        </p:sp>
        <p:sp>
          <p:nvSpPr>
            <p:cNvPr id="19" name="Freeform 83">
              <a:extLst>
                <a:ext uri="{FF2B5EF4-FFF2-40B4-BE49-F238E27FC236}">
                  <a16:creationId xmlns:a16="http://schemas.microsoft.com/office/drawing/2014/main" id="{22B80111-9546-4F33-A50B-0247F1ACFC2E}"/>
                </a:ext>
              </a:extLst>
            </p:cNvPr>
            <p:cNvSpPr>
              <a:spLocks/>
            </p:cNvSpPr>
            <p:nvPr/>
          </p:nvSpPr>
          <p:spPr bwMode="auto">
            <a:xfrm>
              <a:off x="2064" y="1040"/>
              <a:ext cx="240" cy="112"/>
            </a:xfrm>
            <a:custGeom>
              <a:avLst/>
              <a:gdLst>
                <a:gd name="T0" fmla="*/ 240 w 240"/>
                <a:gd name="T1" fmla="*/ 16 h 112"/>
                <a:gd name="T2" fmla="*/ 96 w 240"/>
                <a:gd name="T3" fmla="*/ 16 h 112"/>
                <a:gd name="T4" fmla="*/ 0 w 240"/>
                <a:gd name="T5" fmla="*/ 112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240" y="16"/>
                  </a:moveTo>
                  <a:cubicBezTo>
                    <a:pt x="188" y="8"/>
                    <a:pt x="136" y="0"/>
                    <a:pt x="96" y="16"/>
                  </a:cubicBezTo>
                  <a:cubicBezTo>
                    <a:pt x="56" y="32"/>
                    <a:pt x="28" y="72"/>
                    <a:pt x="0" y="112"/>
                  </a:cubicBezTo>
                </a:path>
              </a:pathLst>
            </a:custGeom>
            <a:noFill/>
            <a:ln w="28575">
              <a:solidFill>
                <a:schemeClr val="tx1"/>
              </a:solidFill>
              <a:round/>
              <a:headEnd/>
              <a:tailEnd/>
            </a:ln>
          </p:spPr>
          <p:txBody>
            <a:bodyPr/>
            <a:lstStyle/>
            <a:p>
              <a:endParaRPr lang="en-US"/>
            </a:p>
          </p:txBody>
        </p:sp>
        <p:sp>
          <p:nvSpPr>
            <p:cNvPr id="20" name="Freeform 84">
              <a:extLst>
                <a:ext uri="{FF2B5EF4-FFF2-40B4-BE49-F238E27FC236}">
                  <a16:creationId xmlns:a16="http://schemas.microsoft.com/office/drawing/2014/main" id="{9EF74D3B-763A-4738-87C1-85AA54D0EF46}"/>
                </a:ext>
              </a:extLst>
            </p:cNvPr>
            <p:cNvSpPr>
              <a:spLocks/>
            </p:cNvSpPr>
            <p:nvPr/>
          </p:nvSpPr>
          <p:spPr bwMode="auto">
            <a:xfrm>
              <a:off x="2241" y="1243"/>
              <a:ext cx="96" cy="216"/>
            </a:xfrm>
            <a:custGeom>
              <a:avLst/>
              <a:gdLst>
                <a:gd name="T0" fmla="*/ 0 w 96"/>
                <a:gd name="T1" fmla="*/ 0 h 216"/>
                <a:gd name="T2" fmla="*/ 96 w 96"/>
                <a:gd name="T3" fmla="*/ 48 h 216"/>
                <a:gd name="T4" fmla="*/ 0 w 96"/>
                <a:gd name="T5" fmla="*/ 192 h 216"/>
                <a:gd name="T6" fmla="*/ 96 w 96"/>
                <a:gd name="T7" fmla="*/ 192 h 216"/>
                <a:gd name="T8" fmla="*/ 0 60000 65536"/>
                <a:gd name="T9" fmla="*/ 0 60000 65536"/>
                <a:gd name="T10" fmla="*/ 0 60000 65536"/>
                <a:gd name="T11" fmla="*/ 0 60000 65536"/>
                <a:gd name="T12" fmla="*/ 0 w 96"/>
                <a:gd name="T13" fmla="*/ 0 h 216"/>
                <a:gd name="T14" fmla="*/ 96 w 96"/>
                <a:gd name="T15" fmla="*/ 216 h 216"/>
              </a:gdLst>
              <a:ahLst/>
              <a:cxnLst>
                <a:cxn ang="T8">
                  <a:pos x="T0" y="T1"/>
                </a:cxn>
                <a:cxn ang="T9">
                  <a:pos x="T2" y="T3"/>
                </a:cxn>
                <a:cxn ang="T10">
                  <a:pos x="T4" y="T5"/>
                </a:cxn>
                <a:cxn ang="T11">
                  <a:pos x="T6" y="T7"/>
                </a:cxn>
              </a:cxnLst>
              <a:rect l="T12" t="T13" r="T14" b="T15"/>
              <a:pathLst>
                <a:path w="96" h="216">
                  <a:moveTo>
                    <a:pt x="0" y="0"/>
                  </a:moveTo>
                  <a:cubicBezTo>
                    <a:pt x="48" y="8"/>
                    <a:pt x="96" y="16"/>
                    <a:pt x="96" y="48"/>
                  </a:cubicBezTo>
                  <a:cubicBezTo>
                    <a:pt x="96" y="80"/>
                    <a:pt x="0" y="168"/>
                    <a:pt x="0" y="192"/>
                  </a:cubicBezTo>
                  <a:cubicBezTo>
                    <a:pt x="0" y="216"/>
                    <a:pt x="48" y="204"/>
                    <a:pt x="96" y="192"/>
                  </a:cubicBezTo>
                </a:path>
              </a:pathLst>
            </a:custGeom>
            <a:noFill/>
            <a:ln w="28575">
              <a:solidFill>
                <a:schemeClr val="tx1"/>
              </a:solidFill>
              <a:round/>
              <a:headEnd/>
              <a:tailEnd/>
            </a:ln>
          </p:spPr>
          <p:txBody>
            <a:bodyPr/>
            <a:lstStyle/>
            <a:p>
              <a:endParaRPr lang="en-US"/>
            </a:p>
          </p:txBody>
        </p:sp>
        <p:sp>
          <p:nvSpPr>
            <p:cNvPr id="21" name="Freeform 85">
              <a:extLst>
                <a:ext uri="{FF2B5EF4-FFF2-40B4-BE49-F238E27FC236}">
                  <a16:creationId xmlns:a16="http://schemas.microsoft.com/office/drawing/2014/main" id="{13FE458E-B275-4940-9705-5D7160111FB4}"/>
                </a:ext>
              </a:extLst>
            </p:cNvPr>
            <p:cNvSpPr>
              <a:spLocks/>
            </p:cNvSpPr>
            <p:nvPr/>
          </p:nvSpPr>
          <p:spPr bwMode="auto">
            <a:xfrm>
              <a:off x="1977" y="1218"/>
              <a:ext cx="264" cy="208"/>
            </a:xfrm>
            <a:custGeom>
              <a:avLst/>
              <a:gdLst>
                <a:gd name="T0" fmla="*/ 264 w 264"/>
                <a:gd name="T1" fmla="*/ 0 h 208"/>
                <a:gd name="T2" fmla="*/ 168 w 264"/>
                <a:gd name="T3" fmla="*/ 192 h 208"/>
                <a:gd name="T4" fmla="*/ 24 w 264"/>
                <a:gd name="T5" fmla="*/ 96 h 208"/>
                <a:gd name="T6" fmla="*/ 24 w 264"/>
                <a:gd name="T7" fmla="*/ 192 h 208"/>
                <a:gd name="T8" fmla="*/ 0 60000 65536"/>
                <a:gd name="T9" fmla="*/ 0 60000 65536"/>
                <a:gd name="T10" fmla="*/ 0 60000 65536"/>
                <a:gd name="T11" fmla="*/ 0 60000 65536"/>
                <a:gd name="T12" fmla="*/ 0 w 264"/>
                <a:gd name="T13" fmla="*/ 0 h 208"/>
                <a:gd name="T14" fmla="*/ 264 w 264"/>
                <a:gd name="T15" fmla="*/ 208 h 208"/>
              </a:gdLst>
              <a:ahLst/>
              <a:cxnLst>
                <a:cxn ang="T8">
                  <a:pos x="T0" y="T1"/>
                </a:cxn>
                <a:cxn ang="T9">
                  <a:pos x="T2" y="T3"/>
                </a:cxn>
                <a:cxn ang="T10">
                  <a:pos x="T4" y="T5"/>
                </a:cxn>
                <a:cxn ang="T11">
                  <a:pos x="T6" y="T7"/>
                </a:cxn>
              </a:cxnLst>
              <a:rect l="T12" t="T13" r="T14" b="T15"/>
              <a:pathLst>
                <a:path w="264" h="208">
                  <a:moveTo>
                    <a:pt x="264" y="0"/>
                  </a:moveTo>
                  <a:cubicBezTo>
                    <a:pt x="236" y="88"/>
                    <a:pt x="208" y="176"/>
                    <a:pt x="168" y="192"/>
                  </a:cubicBezTo>
                  <a:cubicBezTo>
                    <a:pt x="128" y="208"/>
                    <a:pt x="48" y="96"/>
                    <a:pt x="24" y="96"/>
                  </a:cubicBezTo>
                  <a:cubicBezTo>
                    <a:pt x="0" y="96"/>
                    <a:pt x="24" y="176"/>
                    <a:pt x="24" y="192"/>
                  </a:cubicBezTo>
                </a:path>
              </a:pathLst>
            </a:custGeom>
            <a:noFill/>
            <a:ln w="28575">
              <a:solidFill>
                <a:schemeClr val="tx1"/>
              </a:solidFill>
              <a:round/>
              <a:headEnd/>
              <a:tailEnd/>
            </a:ln>
          </p:spPr>
          <p:txBody>
            <a:bodyPr/>
            <a:lstStyle/>
            <a:p>
              <a:endParaRPr lang="en-US"/>
            </a:p>
          </p:txBody>
        </p:sp>
      </p:grpSp>
      <p:sp>
        <p:nvSpPr>
          <p:cNvPr id="22" name="Text Box 86">
            <a:extLst>
              <a:ext uri="{FF2B5EF4-FFF2-40B4-BE49-F238E27FC236}">
                <a16:creationId xmlns:a16="http://schemas.microsoft.com/office/drawing/2014/main" id="{2A4F01CA-CCD1-4A0A-B808-8BA69817D45C}"/>
              </a:ext>
            </a:extLst>
          </p:cNvPr>
          <p:cNvSpPr txBox="1">
            <a:spLocks noChangeArrowheads="1"/>
          </p:cNvSpPr>
          <p:nvPr/>
        </p:nvSpPr>
        <p:spPr bwMode="auto">
          <a:xfrm>
            <a:off x="3863485" y="3514995"/>
            <a:ext cx="1524000" cy="549275"/>
          </a:xfrm>
          <a:prstGeom prst="rect">
            <a:avLst/>
          </a:prstGeom>
          <a:noFill/>
          <a:ln w="9525">
            <a:noFill/>
            <a:miter lim="800000"/>
            <a:headEnd/>
            <a:tailEnd/>
          </a:ln>
        </p:spPr>
        <p:txBody>
          <a:bodyPr>
            <a:spAutoFit/>
          </a:bodyPr>
          <a:lstStyle/>
          <a:p>
            <a:pPr>
              <a:spcBef>
                <a:spcPct val="50000"/>
              </a:spcBef>
            </a:pPr>
            <a:endParaRPr lang="en-US" sz="1200"/>
          </a:p>
          <a:p>
            <a:pPr>
              <a:spcBef>
                <a:spcPct val="50000"/>
              </a:spcBef>
            </a:pPr>
            <a:endParaRPr lang="en-US" sz="1200"/>
          </a:p>
        </p:txBody>
      </p:sp>
      <p:pic>
        <p:nvPicPr>
          <p:cNvPr id="23" name="Picture 1">
            <a:extLst>
              <a:ext uri="{FF2B5EF4-FFF2-40B4-BE49-F238E27FC236}">
                <a16:creationId xmlns:a16="http://schemas.microsoft.com/office/drawing/2014/main" id="{5E0C2DC8-8596-44AE-A0B6-F34E0075A942}"/>
              </a:ext>
            </a:extLst>
          </p:cNvPr>
          <p:cNvPicPr>
            <a:picLocks noChangeAspect="1" noChangeArrowheads="1"/>
          </p:cNvPicPr>
          <p:nvPr/>
        </p:nvPicPr>
        <p:blipFill>
          <a:blip r:embed="rId2" cstate="print"/>
          <a:srcRect l="18195" t="36111" r="78645" b="56889"/>
          <a:stretch>
            <a:fillRect/>
          </a:stretch>
        </p:blipFill>
        <p:spPr bwMode="auto">
          <a:xfrm>
            <a:off x="7705837" y="1567223"/>
            <a:ext cx="866775" cy="600075"/>
          </a:xfrm>
          <a:prstGeom prst="rect">
            <a:avLst/>
          </a:prstGeom>
          <a:noFill/>
          <a:ln w="9525">
            <a:noFill/>
            <a:miter lim="800000"/>
            <a:headEnd/>
            <a:tailEnd/>
          </a:ln>
        </p:spPr>
      </p:pic>
      <p:sp>
        <p:nvSpPr>
          <p:cNvPr id="24" name="Text Box 17">
            <a:extLst>
              <a:ext uri="{FF2B5EF4-FFF2-40B4-BE49-F238E27FC236}">
                <a16:creationId xmlns:a16="http://schemas.microsoft.com/office/drawing/2014/main" id="{66A7F3E3-C494-444A-AB91-1DF493EE5229}"/>
              </a:ext>
            </a:extLst>
          </p:cNvPr>
          <p:cNvSpPr txBox="1">
            <a:spLocks noChangeArrowheads="1"/>
          </p:cNvSpPr>
          <p:nvPr/>
        </p:nvSpPr>
        <p:spPr bwMode="auto">
          <a:xfrm>
            <a:off x="7724887" y="2175235"/>
            <a:ext cx="762000" cy="276999"/>
          </a:xfrm>
          <a:prstGeom prst="rect">
            <a:avLst/>
          </a:prstGeom>
          <a:noFill/>
          <a:ln w="9525">
            <a:noFill/>
            <a:miter lim="800000"/>
            <a:headEnd/>
            <a:tailEnd/>
          </a:ln>
        </p:spPr>
        <p:txBody>
          <a:bodyPr>
            <a:spAutoFit/>
          </a:bodyPr>
          <a:lstStyle/>
          <a:p>
            <a:pPr>
              <a:spcBef>
                <a:spcPct val="50000"/>
              </a:spcBef>
            </a:pPr>
            <a:r>
              <a:rPr lang="en-US" sz="1200" dirty="0">
                <a:latin typeface="+mn-lt"/>
              </a:rPr>
              <a:t>Go See</a:t>
            </a:r>
          </a:p>
        </p:txBody>
      </p:sp>
      <p:cxnSp>
        <p:nvCxnSpPr>
          <p:cNvPr id="25" name="Elbow Connector 49">
            <a:extLst>
              <a:ext uri="{FF2B5EF4-FFF2-40B4-BE49-F238E27FC236}">
                <a16:creationId xmlns:a16="http://schemas.microsoft.com/office/drawing/2014/main" id="{E46751A0-C865-469F-8288-98DA476CA58B}"/>
              </a:ext>
            </a:extLst>
          </p:cNvPr>
          <p:cNvCxnSpPr>
            <a:cxnSpLocks noChangeShapeType="1"/>
          </p:cNvCxnSpPr>
          <p:nvPr/>
        </p:nvCxnSpPr>
        <p:spPr bwMode="auto">
          <a:xfrm flipV="1">
            <a:off x="451757" y="5568464"/>
            <a:ext cx="1447800" cy="457200"/>
          </a:xfrm>
          <a:prstGeom prst="bentConnector3">
            <a:avLst>
              <a:gd name="adj1" fmla="val 50000"/>
            </a:avLst>
          </a:prstGeom>
          <a:noFill/>
          <a:ln w="9525" algn="ctr">
            <a:solidFill>
              <a:schemeClr val="tx1"/>
            </a:solidFill>
            <a:round/>
            <a:headEnd/>
            <a:tailEnd/>
          </a:ln>
        </p:spPr>
      </p:cxnSp>
      <p:cxnSp>
        <p:nvCxnSpPr>
          <p:cNvPr id="26" name="Elbow Connector 50">
            <a:extLst>
              <a:ext uri="{FF2B5EF4-FFF2-40B4-BE49-F238E27FC236}">
                <a16:creationId xmlns:a16="http://schemas.microsoft.com/office/drawing/2014/main" id="{8985D778-9953-4B55-9C27-07CE6475DC72}"/>
              </a:ext>
            </a:extLst>
          </p:cNvPr>
          <p:cNvCxnSpPr>
            <a:cxnSpLocks noChangeShapeType="1"/>
          </p:cNvCxnSpPr>
          <p:nvPr/>
        </p:nvCxnSpPr>
        <p:spPr bwMode="auto">
          <a:xfrm rot="10800000">
            <a:off x="1683980" y="5568464"/>
            <a:ext cx="685800" cy="457200"/>
          </a:xfrm>
          <a:prstGeom prst="bentConnector3">
            <a:avLst>
              <a:gd name="adj1" fmla="val 50000"/>
            </a:avLst>
          </a:prstGeom>
          <a:noFill/>
          <a:ln w="9525" algn="ctr">
            <a:solidFill>
              <a:schemeClr val="tx1"/>
            </a:solidFill>
            <a:round/>
            <a:headEnd/>
            <a:tailEnd/>
          </a:ln>
        </p:spPr>
      </p:cxnSp>
      <p:cxnSp>
        <p:nvCxnSpPr>
          <p:cNvPr id="27" name="Elbow Connector 52">
            <a:extLst>
              <a:ext uri="{FF2B5EF4-FFF2-40B4-BE49-F238E27FC236}">
                <a16:creationId xmlns:a16="http://schemas.microsoft.com/office/drawing/2014/main" id="{0D76DB76-63DE-499B-8578-084785CF588C}"/>
              </a:ext>
            </a:extLst>
          </p:cNvPr>
          <p:cNvCxnSpPr>
            <a:cxnSpLocks noChangeShapeType="1"/>
          </p:cNvCxnSpPr>
          <p:nvPr/>
        </p:nvCxnSpPr>
        <p:spPr bwMode="auto">
          <a:xfrm flipV="1">
            <a:off x="2351314" y="5573543"/>
            <a:ext cx="2463282" cy="447869"/>
          </a:xfrm>
          <a:prstGeom prst="bentConnector3">
            <a:avLst>
              <a:gd name="adj1" fmla="val 50000"/>
            </a:avLst>
          </a:prstGeom>
          <a:noFill/>
          <a:ln w="9525" algn="ctr">
            <a:solidFill>
              <a:schemeClr val="tx1"/>
            </a:solidFill>
            <a:round/>
            <a:headEnd/>
            <a:tailEnd/>
          </a:ln>
        </p:spPr>
      </p:cxnSp>
      <p:cxnSp>
        <p:nvCxnSpPr>
          <p:cNvPr id="28" name="Elbow Connector 53">
            <a:extLst>
              <a:ext uri="{FF2B5EF4-FFF2-40B4-BE49-F238E27FC236}">
                <a16:creationId xmlns:a16="http://schemas.microsoft.com/office/drawing/2014/main" id="{7D6B6DF0-60AE-4079-9B32-8C4251A86EE5}"/>
              </a:ext>
            </a:extLst>
          </p:cNvPr>
          <p:cNvCxnSpPr>
            <a:cxnSpLocks noChangeShapeType="1"/>
          </p:cNvCxnSpPr>
          <p:nvPr/>
        </p:nvCxnSpPr>
        <p:spPr bwMode="auto">
          <a:xfrm rot="10800000">
            <a:off x="4794185" y="5568464"/>
            <a:ext cx="685800" cy="457200"/>
          </a:xfrm>
          <a:prstGeom prst="bentConnector3">
            <a:avLst>
              <a:gd name="adj1" fmla="val 50000"/>
            </a:avLst>
          </a:prstGeom>
          <a:noFill/>
          <a:ln w="9525" algn="ctr">
            <a:solidFill>
              <a:schemeClr val="tx1"/>
            </a:solidFill>
            <a:round/>
            <a:headEnd/>
            <a:tailEnd/>
          </a:ln>
        </p:spPr>
      </p:cxnSp>
      <p:sp>
        <p:nvSpPr>
          <p:cNvPr id="29" name="Text Box 29">
            <a:extLst>
              <a:ext uri="{FF2B5EF4-FFF2-40B4-BE49-F238E27FC236}">
                <a16:creationId xmlns:a16="http://schemas.microsoft.com/office/drawing/2014/main" id="{0BDD3B55-0FD2-448F-B240-DD67BF47F532}"/>
              </a:ext>
            </a:extLst>
          </p:cNvPr>
          <p:cNvSpPr txBox="1">
            <a:spLocks noChangeArrowheads="1"/>
          </p:cNvSpPr>
          <p:nvPr/>
        </p:nvSpPr>
        <p:spPr bwMode="auto">
          <a:xfrm>
            <a:off x="5486400" y="5410200"/>
            <a:ext cx="3429000" cy="954107"/>
          </a:xfrm>
          <a:prstGeom prst="rect">
            <a:avLst/>
          </a:prstGeom>
          <a:noFill/>
          <a:ln w="9525">
            <a:noFill/>
            <a:miter lim="800000"/>
            <a:headEnd/>
            <a:tailEnd/>
          </a:ln>
        </p:spPr>
        <p:txBody>
          <a:bodyPr>
            <a:spAutoFit/>
          </a:bodyPr>
          <a:lstStyle/>
          <a:p>
            <a:pPr eaLnBrk="0" hangingPunct="0">
              <a:spcBef>
                <a:spcPct val="50000"/>
              </a:spcBef>
            </a:pPr>
            <a:r>
              <a:rPr lang="en-US" sz="1400" dirty="0">
                <a:latin typeface="+mn-lt"/>
              </a:rPr>
              <a:t>Timeline – </a:t>
            </a:r>
          </a:p>
          <a:p>
            <a:pPr eaLnBrk="0" hangingPunct="0">
              <a:spcBef>
                <a:spcPct val="50000"/>
              </a:spcBef>
            </a:pPr>
            <a:r>
              <a:rPr lang="en-US" sz="1400" dirty="0">
                <a:latin typeface="+mn-lt"/>
              </a:rPr>
              <a:t>Up – Process Time</a:t>
            </a:r>
          </a:p>
          <a:p>
            <a:pPr eaLnBrk="0" hangingPunct="0">
              <a:spcBef>
                <a:spcPct val="50000"/>
              </a:spcBef>
            </a:pPr>
            <a:r>
              <a:rPr lang="en-US" sz="1400" dirty="0">
                <a:latin typeface="+mn-lt"/>
              </a:rPr>
              <a:t>Down – Wait Time</a:t>
            </a:r>
          </a:p>
        </p:txBody>
      </p:sp>
      <p:sp>
        <p:nvSpPr>
          <p:cNvPr id="30" name="Rectangle 29">
            <a:extLst>
              <a:ext uri="{FF2B5EF4-FFF2-40B4-BE49-F238E27FC236}">
                <a16:creationId xmlns:a16="http://schemas.microsoft.com/office/drawing/2014/main" id="{A8BC2828-7A6B-43D7-99D5-13ECA7374910}"/>
              </a:ext>
            </a:extLst>
          </p:cNvPr>
          <p:cNvSpPr/>
          <p:nvPr/>
        </p:nvSpPr>
        <p:spPr>
          <a:xfrm>
            <a:off x="3738466" y="1608364"/>
            <a:ext cx="1175657" cy="739452"/>
          </a:xfrm>
          <a:prstGeom prst="rect">
            <a:avLst/>
          </a:prstGeom>
          <a:solidFill>
            <a:srgbClr val="FFFF00"/>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en-US" sz="1400" b="0" i="0" u="none" strike="noStrike" kern="0" cap="none" spc="0" normalizeH="0" baseline="0" noProof="0" dirty="0">
                <a:ln>
                  <a:noFill/>
                </a:ln>
                <a:solidFill>
                  <a:sysClr val="windowText" lastClr="000000"/>
                </a:solidFill>
                <a:effectLst/>
                <a:uLnTx/>
                <a:uFillTx/>
                <a:ea typeface="+mn-ea"/>
                <a:cs typeface="+mn-cs"/>
              </a:rPr>
              <a:t>Process Step</a:t>
            </a:r>
          </a:p>
        </p:txBody>
      </p:sp>
      <p:sp>
        <p:nvSpPr>
          <p:cNvPr id="31" name="Rectangle 30">
            <a:extLst>
              <a:ext uri="{FF2B5EF4-FFF2-40B4-BE49-F238E27FC236}">
                <a16:creationId xmlns:a16="http://schemas.microsoft.com/office/drawing/2014/main" id="{6190F5A0-E900-4FF6-BCAA-0021374F7E22}"/>
              </a:ext>
            </a:extLst>
          </p:cNvPr>
          <p:cNvSpPr/>
          <p:nvPr/>
        </p:nvSpPr>
        <p:spPr>
          <a:xfrm>
            <a:off x="1781950" y="3927280"/>
            <a:ext cx="818179" cy="615821"/>
          </a:xfrm>
          <a:prstGeom prst="rect">
            <a:avLst/>
          </a:prstGeom>
          <a:solidFill>
            <a:srgbClr val="FF6699"/>
          </a:solidFill>
          <a:ln w="25400" cap="flat" cmpd="sng" algn="ctr">
            <a:solidFill>
              <a:srgbClr val="C0504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ea typeface="+mn-ea"/>
                <a:cs typeface="+mn-cs"/>
              </a:rPr>
              <a:t>UDEs</a:t>
            </a:r>
          </a:p>
        </p:txBody>
      </p:sp>
      <p:sp>
        <p:nvSpPr>
          <p:cNvPr id="32" name="Rectangle 31">
            <a:extLst>
              <a:ext uri="{FF2B5EF4-FFF2-40B4-BE49-F238E27FC236}">
                <a16:creationId xmlns:a16="http://schemas.microsoft.com/office/drawing/2014/main" id="{234D71FF-8110-4A63-9A5C-9C3DA817BDD3}"/>
              </a:ext>
            </a:extLst>
          </p:cNvPr>
          <p:cNvSpPr/>
          <p:nvPr/>
        </p:nvSpPr>
        <p:spPr>
          <a:xfrm>
            <a:off x="4749086" y="2463281"/>
            <a:ext cx="1042114" cy="1268964"/>
          </a:xfrm>
          <a:prstGeom prst="rect">
            <a:avLst/>
          </a:prstGeom>
          <a:solidFill>
            <a:srgbClr val="F79646"/>
          </a:solidFill>
          <a:ln w="25400" cap="flat" cmpd="sng" algn="ctr">
            <a:solidFill>
              <a:srgbClr val="F79646">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chemeClr val="tx1"/>
                </a:solidFill>
              </a:rPr>
              <a:t>Who:</a:t>
            </a: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chemeClr val="tx1"/>
                </a:solidFill>
              </a:rPr>
              <a:t>When: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ea typeface="+mn-ea"/>
                <a:cs typeface="+mn-cs"/>
              </a:rPr>
              <a:t>Where:</a:t>
            </a: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chemeClr val="tx1"/>
                </a:solidFill>
              </a:rPr>
              <a:t>How:</a:t>
            </a:r>
            <a:endParaRPr kumimoji="0" lang="en-US" sz="1400" b="0" i="0" u="none" strike="noStrike" kern="0" cap="none" spc="0" normalizeH="0" baseline="0" noProof="0" dirty="0">
              <a:ln>
                <a:noFill/>
              </a:ln>
              <a:solidFill>
                <a:schemeClr val="tx1"/>
              </a:solidFill>
              <a:effectLst/>
              <a:uLnTx/>
              <a:uFillTx/>
              <a:ea typeface="+mn-ea"/>
              <a:cs typeface="+mn-cs"/>
            </a:endParaRPr>
          </a:p>
        </p:txBody>
      </p:sp>
      <p:sp>
        <p:nvSpPr>
          <p:cNvPr id="33" name="Rectangle 32">
            <a:extLst>
              <a:ext uri="{FF2B5EF4-FFF2-40B4-BE49-F238E27FC236}">
                <a16:creationId xmlns:a16="http://schemas.microsoft.com/office/drawing/2014/main" id="{4568B88A-A7A6-426D-BD36-7267B2025112}"/>
              </a:ext>
            </a:extLst>
          </p:cNvPr>
          <p:cNvSpPr/>
          <p:nvPr/>
        </p:nvSpPr>
        <p:spPr>
          <a:xfrm>
            <a:off x="3813110" y="3898351"/>
            <a:ext cx="1007706" cy="417928"/>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ea typeface="+mn-ea"/>
                <a:cs typeface="+mn-cs"/>
              </a:rPr>
              <a:t> Task</a:t>
            </a:r>
          </a:p>
        </p:txBody>
      </p:sp>
      <p:sp>
        <p:nvSpPr>
          <p:cNvPr id="34" name="Rectangle 33">
            <a:extLst>
              <a:ext uri="{FF2B5EF4-FFF2-40B4-BE49-F238E27FC236}">
                <a16:creationId xmlns:a16="http://schemas.microsoft.com/office/drawing/2014/main" id="{A7A18254-E3AE-4789-B220-6FFD81F8C44E}"/>
              </a:ext>
            </a:extLst>
          </p:cNvPr>
          <p:cNvSpPr/>
          <p:nvPr/>
        </p:nvSpPr>
        <p:spPr>
          <a:xfrm>
            <a:off x="4917038" y="3928819"/>
            <a:ext cx="724560" cy="608011"/>
          </a:xfrm>
          <a:prstGeom prst="rect">
            <a:avLst/>
          </a:prstGeom>
          <a:solidFill>
            <a:srgbClr val="9966FF"/>
          </a:solidFill>
          <a:ln w="25400" cap="flat" cmpd="sng" algn="ctr">
            <a:solidFill>
              <a:srgbClr val="7030A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ea typeface="+mn-ea"/>
                <a:cs typeface="+mn-cs"/>
              </a:rPr>
              <a:t>Output</a:t>
            </a:r>
          </a:p>
        </p:txBody>
      </p:sp>
      <p:sp>
        <p:nvSpPr>
          <p:cNvPr id="35" name="Rectangle 34">
            <a:extLst>
              <a:ext uri="{FF2B5EF4-FFF2-40B4-BE49-F238E27FC236}">
                <a16:creationId xmlns:a16="http://schemas.microsoft.com/office/drawing/2014/main" id="{98E82AE5-75A1-4177-BB49-FAE51308D7D6}"/>
              </a:ext>
            </a:extLst>
          </p:cNvPr>
          <p:cNvSpPr/>
          <p:nvPr/>
        </p:nvSpPr>
        <p:spPr>
          <a:xfrm>
            <a:off x="2960391" y="3944319"/>
            <a:ext cx="647446" cy="590358"/>
          </a:xfrm>
          <a:prstGeom prst="rect">
            <a:avLst/>
          </a:prstGeom>
          <a:solidFill>
            <a:srgbClr val="1F497D">
              <a:lumMod val="20000"/>
              <a:lumOff val="80000"/>
            </a:srgbClr>
          </a:solidFill>
          <a:ln w="25400" cap="flat" cmpd="sng" algn="ctr">
            <a:solidFill>
              <a:srgbClr val="2C3DBA"/>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rPr>
              <a:t>In</a:t>
            </a:r>
            <a:r>
              <a:rPr kumimoji="0" lang="en-US" sz="1200" b="0" i="0" u="none" strike="noStrike" kern="0" cap="none" spc="0" normalizeH="0" baseline="0" noProof="0" dirty="0">
                <a:ln>
                  <a:noFill/>
                </a:ln>
                <a:solidFill>
                  <a:sysClr val="windowText" lastClr="000000"/>
                </a:solidFill>
                <a:effectLst/>
                <a:uLnTx/>
                <a:uFillTx/>
                <a:ea typeface="+mn-ea"/>
                <a:cs typeface="+mn-cs"/>
              </a:rPr>
              <a:t>put</a:t>
            </a:r>
          </a:p>
        </p:txBody>
      </p:sp>
      <p:sp>
        <p:nvSpPr>
          <p:cNvPr id="36" name="Isosceles Triangle 35">
            <a:extLst>
              <a:ext uri="{FF2B5EF4-FFF2-40B4-BE49-F238E27FC236}">
                <a16:creationId xmlns:a16="http://schemas.microsoft.com/office/drawing/2014/main" id="{98D92431-3607-4685-8AD8-92FF73F17463}"/>
              </a:ext>
            </a:extLst>
          </p:cNvPr>
          <p:cNvSpPr/>
          <p:nvPr/>
        </p:nvSpPr>
        <p:spPr bwMode="auto">
          <a:xfrm>
            <a:off x="1816360" y="1530221"/>
            <a:ext cx="1436914" cy="895739"/>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pitchFamily="34" charset="0"/>
              </a:rPr>
              <a:t>Wait/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pitchFamily="34" charset="0"/>
              </a:rPr>
              <a:t>Delay</a:t>
            </a:r>
          </a:p>
        </p:txBody>
      </p:sp>
      <p:sp>
        <p:nvSpPr>
          <p:cNvPr id="37" name="Rectangle 36">
            <a:extLst>
              <a:ext uri="{FF2B5EF4-FFF2-40B4-BE49-F238E27FC236}">
                <a16:creationId xmlns:a16="http://schemas.microsoft.com/office/drawing/2014/main" id="{34DF2E63-FE85-4C25-9FBC-6B4F6DC9E30E}"/>
              </a:ext>
            </a:extLst>
          </p:cNvPr>
          <p:cNvSpPr/>
          <p:nvPr/>
        </p:nvSpPr>
        <p:spPr>
          <a:xfrm>
            <a:off x="3827134" y="4467157"/>
            <a:ext cx="1007706" cy="430314"/>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ea typeface="+mn-ea"/>
                <a:cs typeface="+mn-cs"/>
              </a:rPr>
              <a:t> Task</a:t>
            </a:r>
          </a:p>
        </p:txBody>
      </p:sp>
      <p:sp>
        <p:nvSpPr>
          <p:cNvPr id="38" name="Rectangle 37">
            <a:extLst>
              <a:ext uri="{FF2B5EF4-FFF2-40B4-BE49-F238E27FC236}">
                <a16:creationId xmlns:a16="http://schemas.microsoft.com/office/drawing/2014/main" id="{247200F1-5C93-44A5-84F1-38873FD212F6}"/>
              </a:ext>
            </a:extLst>
          </p:cNvPr>
          <p:cNvSpPr/>
          <p:nvPr/>
        </p:nvSpPr>
        <p:spPr>
          <a:xfrm>
            <a:off x="214605" y="1608364"/>
            <a:ext cx="1175657" cy="739452"/>
          </a:xfrm>
          <a:prstGeom prst="rect">
            <a:avLst/>
          </a:prstGeom>
          <a:solidFill>
            <a:srgbClr val="FFFF00"/>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9" name="Straight Arrow Connector 38">
            <a:extLst>
              <a:ext uri="{FF2B5EF4-FFF2-40B4-BE49-F238E27FC236}">
                <a16:creationId xmlns:a16="http://schemas.microsoft.com/office/drawing/2014/main" id="{D6DF8F13-06F7-4FAB-9DCF-67505F04F582}"/>
              </a:ext>
            </a:extLst>
          </p:cNvPr>
          <p:cNvCxnSpPr/>
          <p:nvPr/>
        </p:nvCxnSpPr>
        <p:spPr bwMode="auto">
          <a:xfrm flipV="1">
            <a:off x="1483567" y="1959428"/>
            <a:ext cx="55672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a:extLst>
              <a:ext uri="{FF2B5EF4-FFF2-40B4-BE49-F238E27FC236}">
                <a16:creationId xmlns:a16="http://schemas.microsoft.com/office/drawing/2014/main" id="{392A3A9F-CD16-4252-A186-75AC7CD13129}"/>
              </a:ext>
            </a:extLst>
          </p:cNvPr>
          <p:cNvCxnSpPr/>
          <p:nvPr/>
        </p:nvCxnSpPr>
        <p:spPr bwMode="auto">
          <a:xfrm flipV="1">
            <a:off x="3072881" y="1962539"/>
            <a:ext cx="55672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20734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34EF-BB46-470E-8B0B-5921116477B9}"/>
              </a:ext>
            </a:extLst>
          </p:cNvPr>
          <p:cNvSpPr>
            <a:spLocks noGrp="1"/>
          </p:cNvSpPr>
          <p:nvPr>
            <p:ph type="title"/>
          </p:nvPr>
        </p:nvSpPr>
        <p:spPr/>
        <p:txBody>
          <a:bodyPr/>
          <a:lstStyle/>
          <a:p>
            <a:r>
              <a:rPr lang="en-US" dirty="0"/>
              <a:t>Current State Map Example</a:t>
            </a:r>
          </a:p>
        </p:txBody>
      </p:sp>
      <p:sp>
        <p:nvSpPr>
          <p:cNvPr id="4" name="Footer Placeholder 3">
            <a:extLst>
              <a:ext uri="{FF2B5EF4-FFF2-40B4-BE49-F238E27FC236}">
                <a16:creationId xmlns:a16="http://schemas.microsoft.com/office/drawing/2014/main" id="{8823236A-E89C-4AD0-9802-5910EE1AFAA2}"/>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D4559EB-C667-4C5A-9520-339CD3CB8CB4}"/>
              </a:ext>
            </a:extLst>
          </p:cNvPr>
          <p:cNvSpPr>
            <a:spLocks noGrp="1"/>
          </p:cNvSpPr>
          <p:nvPr>
            <p:ph type="sldNum" sz="quarter" idx="12"/>
          </p:nvPr>
        </p:nvSpPr>
        <p:spPr/>
        <p:txBody>
          <a:bodyPr/>
          <a:lstStyle/>
          <a:p>
            <a:fld id="{909ED1F4-8724-4CB0-854F-41CA9E1557CC}" type="slidenum">
              <a:rPr lang="en-US" altLang="en-US" smtClean="0"/>
              <a:pPr/>
              <a:t>142</a:t>
            </a:fld>
            <a:endParaRPr lang="en-US" altLang="en-US"/>
          </a:p>
        </p:txBody>
      </p:sp>
      <p:pic>
        <p:nvPicPr>
          <p:cNvPr id="6" name="Picture 2">
            <a:extLst>
              <a:ext uri="{FF2B5EF4-FFF2-40B4-BE49-F238E27FC236}">
                <a16:creationId xmlns:a16="http://schemas.microsoft.com/office/drawing/2014/main" id="{2501E12A-29E2-4005-B452-2FC174F238D9}"/>
              </a:ext>
            </a:extLst>
          </p:cNvPr>
          <p:cNvPicPr>
            <a:picLocks noChangeAspect="1" noChangeArrowheads="1"/>
          </p:cNvPicPr>
          <p:nvPr/>
        </p:nvPicPr>
        <p:blipFill>
          <a:blip r:embed="rId2" cstate="print"/>
          <a:srcRect/>
          <a:stretch>
            <a:fillRect/>
          </a:stretch>
        </p:blipFill>
        <p:spPr bwMode="auto">
          <a:xfrm>
            <a:off x="912607" y="1176179"/>
            <a:ext cx="7428118" cy="4983162"/>
          </a:xfrm>
          <a:prstGeom prst="rect">
            <a:avLst/>
          </a:prstGeom>
          <a:noFill/>
          <a:ln w="9525">
            <a:noFill/>
            <a:miter lim="800000"/>
            <a:headEnd/>
            <a:tailEnd/>
          </a:ln>
          <a:effectLst/>
        </p:spPr>
      </p:pic>
    </p:spTree>
    <p:extLst>
      <p:ext uri="{BB962C8B-B14F-4D97-AF65-F5344CB8AC3E}">
        <p14:creationId xmlns:p14="http://schemas.microsoft.com/office/powerpoint/2010/main" val="348390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3068-FB5F-4B78-8C7E-79630BD39A73}"/>
              </a:ext>
            </a:extLst>
          </p:cNvPr>
          <p:cNvSpPr>
            <a:spLocks noGrp="1"/>
          </p:cNvSpPr>
          <p:nvPr>
            <p:ph type="title"/>
          </p:nvPr>
        </p:nvSpPr>
        <p:spPr/>
        <p:txBody>
          <a:bodyPr/>
          <a:lstStyle/>
          <a:p>
            <a:r>
              <a:rPr lang="en-US" dirty="0"/>
              <a:t>Example – Internal Hiring Process</a:t>
            </a:r>
          </a:p>
        </p:txBody>
      </p:sp>
      <p:sp>
        <p:nvSpPr>
          <p:cNvPr id="4" name="Footer Placeholder 3">
            <a:extLst>
              <a:ext uri="{FF2B5EF4-FFF2-40B4-BE49-F238E27FC236}">
                <a16:creationId xmlns:a16="http://schemas.microsoft.com/office/drawing/2014/main" id="{758DF3EC-B3BE-4AB5-87E5-D26C9DC823EE}"/>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AFCBE6F-00E6-48A6-B47E-67D4E08479AF}"/>
              </a:ext>
            </a:extLst>
          </p:cNvPr>
          <p:cNvSpPr>
            <a:spLocks noGrp="1"/>
          </p:cNvSpPr>
          <p:nvPr>
            <p:ph type="sldNum" sz="quarter" idx="12"/>
          </p:nvPr>
        </p:nvSpPr>
        <p:spPr/>
        <p:txBody>
          <a:bodyPr/>
          <a:lstStyle/>
          <a:p>
            <a:fld id="{909ED1F4-8724-4CB0-854F-41CA9E1557CC}" type="slidenum">
              <a:rPr lang="en-US" altLang="en-US" smtClean="0"/>
              <a:pPr/>
              <a:t>143</a:t>
            </a:fld>
            <a:endParaRPr lang="en-US" altLang="en-US"/>
          </a:p>
        </p:txBody>
      </p:sp>
      <p:grpSp>
        <p:nvGrpSpPr>
          <p:cNvPr id="6" name="Group 5">
            <a:extLst>
              <a:ext uri="{FF2B5EF4-FFF2-40B4-BE49-F238E27FC236}">
                <a16:creationId xmlns:a16="http://schemas.microsoft.com/office/drawing/2014/main" id="{AF013B3B-7D3D-4E37-8A90-5B76BAC8EDCB}"/>
              </a:ext>
            </a:extLst>
          </p:cNvPr>
          <p:cNvGrpSpPr/>
          <p:nvPr/>
        </p:nvGrpSpPr>
        <p:grpSpPr>
          <a:xfrm>
            <a:off x="1043949" y="1104900"/>
            <a:ext cx="7129146" cy="4686300"/>
            <a:chOff x="1295400" y="990600"/>
            <a:chExt cx="7848601" cy="4914900"/>
          </a:xfrm>
        </p:grpSpPr>
        <p:pic>
          <p:nvPicPr>
            <p:cNvPr id="7" name="Picture 2">
              <a:extLst>
                <a:ext uri="{FF2B5EF4-FFF2-40B4-BE49-F238E27FC236}">
                  <a16:creationId xmlns:a16="http://schemas.microsoft.com/office/drawing/2014/main" id="{56E9A517-3480-4562-8FE1-3E956F0FDC00}"/>
                </a:ext>
              </a:extLst>
            </p:cNvPr>
            <p:cNvPicPr>
              <a:picLocks noChangeAspect="1" noChangeArrowheads="1"/>
            </p:cNvPicPr>
            <p:nvPr/>
          </p:nvPicPr>
          <p:blipFill>
            <a:blip r:embed="rId2" cstate="print"/>
            <a:srcRect/>
            <a:stretch>
              <a:fillRect/>
            </a:stretch>
          </p:blipFill>
          <p:spPr bwMode="auto">
            <a:xfrm>
              <a:off x="1295400" y="990600"/>
              <a:ext cx="7848600" cy="4914900"/>
            </a:xfrm>
            <a:prstGeom prst="rect">
              <a:avLst/>
            </a:prstGeom>
            <a:noFill/>
            <a:ln w="9525">
              <a:solidFill>
                <a:schemeClr val="bg1"/>
              </a:solidFill>
              <a:miter lim="800000"/>
              <a:headEnd/>
              <a:tailEnd/>
            </a:ln>
            <a:effectLst/>
          </p:spPr>
        </p:pic>
        <p:cxnSp>
          <p:nvCxnSpPr>
            <p:cNvPr id="8" name="Straight Arrow Connector 7">
              <a:extLst>
                <a:ext uri="{FF2B5EF4-FFF2-40B4-BE49-F238E27FC236}">
                  <a16:creationId xmlns:a16="http://schemas.microsoft.com/office/drawing/2014/main" id="{0888FB5B-B092-47A2-A4EB-F182B4DE5594}"/>
                </a:ext>
              </a:extLst>
            </p:cNvPr>
            <p:cNvCxnSpPr/>
            <p:nvPr/>
          </p:nvCxnSpPr>
          <p:spPr>
            <a:xfrm flipH="1">
              <a:off x="1991676" y="1550020"/>
              <a:ext cx="21681" cy="519461"/>
            </a:xfrm>
            <a:prstGeom prst="straightConnector1">
              <a:avLst/>
            </a:prstGeom>
            <a:ln>
              <a:solidFill>
                <a:schemeClr val="bg1"/>
              </a:solidFill>
              <a:tailEnd type="arrow"/>
            </a:ln>
          </p:spPr>
          <p:style>
            <a:lnRef idx="3">
              <a:schemeClr val="accent4"/>
            </a:lnRef>
            <a:fillRef idx="0">
              <a:schemeClr val="accent4"/>
            </a:fillRef>
            <a:effectRef idx="2">
              <a:schemeClr val="accent4"/>
            </a:effectRef>
            <a:fontRef idx="minor">
              <a:schemeClr val="tx1"/>
            </a:fontRef>
          </p:style>
        </p:cxnSp>
        <p:cxnSp>
          <p:nvCxnSpPr>
            <p:cNvPr id="9" name="Straight Arrow Connector 8">
              <a:extLst>
                <a:ext uri="{FF2B5EF4-FFF2-40B4-BE49-F238E27FC236}">
                  <a16:creationId xmlns:a16="http://schemas.microsoft.com/office/drawing/2014/main" id="{46C96995-8696-4C31-8A57-573B240F0AB4}"/>
                </a:ext>
              </a:extLst>
            </p:cNvPr>
            <p:cNvCxnSpPr/>
            <p:nvPr/>
          </p:nvCxnSpPr>
          <p:spPr>
            <a:xfrm>
              <a:off x="1656117" y="3507988"/>
              <a:ext cx="335560" cy="239751"/>
            </a:xfrm>
            <a:prstGeom prst="straightConnector1">
              <a:avLst/>
            </a:prstGeom>
            <a:ln>
              <a:solidFill>
                <a:schemeClr val="bg1"/>
              </a:solidFill>
              <a:tailEnd type="arrow"/>
            </a:ln>
          </p:spPr>
          <p:style>
            <a:lnRef idx="3">
              <a:schemeClr val="accent4"/>
            </a:lnRef>
            <a:fillRef idx="0">
              <a:schemeClr val="accent4"/>
            </a:fillRef>
            <a:effectRef idx="2">
              <a:schemeClr val="accent4"/>
            </a:effectRef>
            <a:fontRef idx="minor">
              <a:schemeClr val="tx1"/>
            </a:fontRef>
          </p:style>
        </p:cxnSp>
        <p:sp>
          <p:nvSpPr>
            <p:cNvPr id="10" name="TextBox 9">
              <a:extLst>
                <a:ext uri="{FF2B5EF4-FFF2-40B4-BE49-F238E27FC236}">
                  <a16:creationId xmlns:a16="http://schemas.microsoft.com/office/drawing/2014/main" id="{FA457749-F5D8-480C-B292-38F4E9255832}"/>
                </a:ext>
              </a:extLst>
            </p:cNvPr>
            <p:cNvSpPr txBox="1"/>
            <p:nvPr/>
          </p:nvSpPr>
          <p:spPr bwMode="auto">
            <a:xfrm>
              <a:off x="2998355" y="3188320"/>
              <a:ext cx="1373771" cy="355069"/>
            </a:xfrm>
            <a:prstGeom prst="rect">
              <a:avLst/>
            </a:prstGeom>
            <a:solidFill>
              <a:schemeClr val="bg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eaLnBrk="0" hangingPunct="0">
                <a:spcBef>
                  <a:spcPct val="50000"/>
                </a:spcBef>
              </a:pPr>
              <a:r>
                <a:rPr lang="en-US" sz="1600" dirty="0">
                  <a:latin typeface="Arial" pitchFamily="34" charset="0"/>
                  <a:cs typeface="Arial" pitchFamily="34" charset="0"/>
                </a:rPr>
                <a:t>UDE/Waste</a:t>
              </a:r>
            </a:p>
          </p:txBody>
        </p:sp>
        <p:cxnSp>
          <p:nvCxnSpPr>
            <p:cNvPr id="11" name="Straight Arrow Connector 10">
              <a:extLst>
                <a:ext uri="{FF2B5EF4-FFF2-40B4-BE49-F238E27FC236}">
                  <a16:creationId xmlns:a16="http://schemas.microsoft.com/office/drawing/2014/main" id="{5813EE5D-50FB-4F9D-A831-E0FE9792F906}"/>
                </a:ext>
              </a:extLst>
            </p:cNvPr>
            <p:cNvCxnSpPr>
              <a:stCxn id="10" idx="2"/>
            </p:cNvCxnSpPr>
            <p:nvPr/>
          </p:nvCxnSpPr>
          <p:spPr>
            <a:xfrm flipH="1">
              <a:off x="3669474" y="3543388"/>
              <a:ext cx="15766" cy="364185"/>
            </a:xfrm>
            <a:prstGeom prst="straightConnector1">
              <a:avLst/>
            </a:prstGeom>
            <a:ln>
              <a:solidFill>
                <a:schemeClr val="bg1"/>
              </a:solidFill>
              <a:tailEnd type="arrow"/>
            </a:ln>
          </p:spPr>
          <p:style>
            <a:lnRef idx="3">
              <a:schemeClr val="accent4"/>
            </a:lnRef>
            <a:fillRef idx="0">
              <a:schemeClr val="accent4"/>
            </a:fillRef>
            <a:effectRef idx="2">
              <a:schemeClr val="accent4"/>
            </a:effectRef>
            <a:fontRef idx="minor">
              <a:schemeClr val="tx1"/>
            </a:fontRef>
          </p:style>
        </p:cxnSp>
        <p:sp>
          <p:nvSpPr>
            <p:cNvPr id="12" name="TextBox 11">
              <a:extLst>
                <a:ext uri="{FF2B5EF4-FFF2-40B4-BE49-F238E27FC236}">
                  <a16:creationId xmlns:a16="http://schemas.microsoft.com/office/drawing/2014/main" id="{CF739D39-5E81-43DD-8552-AF08BB718B39}"/>
                </a:ext>
              </a:extLst>
            </p:cNvPr>
            <p:cNvSpPr txBox="1"/>
            <p:nvPr/>
          </p:nvSpPr>
          <p:spPr bwMode="auto">
            <a:xfrm>
              <a:off x="3886200" y="1447800"/>
              <a:ext cx="838200" cy="355069"/>
            </a:xfrm>
            <a:prstGeom prst="rect">
              <a:avLst/>
            </a:prstGeom>
            <a:solidFill>
              <a:schemeClr val="bg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eaLnBrk="0" hangingPunct="0">
                <a:spcBef>
                  <a:spcPct val="50000"/>
                </a:spcBef>
              </a:pPr>
              <a:r>
                <a:rPr lang="en-US" sz="1600" dirty="0">
                  <a:latin typeface="Arial" pitchFamily="34" charset="0"/>
                  <a:cs typeface="Arial" pitchFamily="34" charset="0"/>
                </a:rPr>
                <a:t>Input</a:t>
              </a:r>
            </a:p>
          </p:txBody>
        </p:sp>
        <p:cxnSp>
          <p:nvCxnSpPr>
            <p:cNvPr id="13" name="Straight Arrow Connector 12">
              <a:extLst>
                <a:ext uri="{FF2B5EF4-FFF2-40B4-BE49-F238E27FC236}">
                  <a16:creationId xmlns:a16="http://schemas.microsoft.com/office/drawing/2014/main" id="{04A46B99-1048-4C01-88D1-7706A292EF0D}"/>
                </a:ext>
              </a:extLst>
            </p:cNvPr>
            <p:cNvCxnSpPr/>
            <p:nvPr/>
          </p:nvCxnSpPr>
          <p:spPr>
            <a:xfrm>
              <a:off x="4419600" y="1905000"/>
              <a:ext cx="0" cy="381000"/>
            </a:xfrm>
            <a:prstGeom prst="straightConnector1">
              <a:avLst/>
            </a:prstGeom>
            <a:ln w="38100">
              <a:solidFill>
                <a:schemeClr val="bg1"/>
              </a:solidFill>
              <a:prstDash val="solid"/>
              <a:tailEnd type="arrow"/>
            </a:ln>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07B5E124-50C1-428D-B0FC-5E44A781CCD5}"/>
                </a:ext>
              </a:extLst>
            </p:cNvPr>
            <p:cNvSpPr txBox="1"/>
            <p:nvPr/>
          </p:nvSpPr>
          <p:spPr bwMode="auto">
            <a:xfrm>
              <a:off x="6858000" y="1447800"/>
              <a:ext cx="838200" cy="355069"/>
            </a:xfrm>
            <a:prstGeom prst="rect">
              <a:avLst/>
            </a:prstGeom>
            <a:solidFill>
              <a:schemeClr val="bg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eaLnBrk="0" hangingPunct="0">
                <a:spcBef>
                  <a:spcPct val="50000"/>
                </a:spcBef>
              </a:pPr>
              <a:r>
                <a:rPr lang="en-US" sz="1600" dirty="0">
                  <a:latin typeface="Arial" pitchFamily="34" charset="0"/>
                  <a:cs typeface="Arial" pitchFamily="34" charset="0"/>
                </a:rPr>
                <a:t>Input</a:t>
              </a:r>
            </a:p>
          </p:txBody>
        </p:sp>
        <p:cxnSp>
          <p:nvCxnSpPr>
            <p:cNvPr id="15" name="Straight Arrow Connector 14">
              <a:extLst>
                <a:ext uri="{FF2B5EF4-FFF2-40B4-BE49-F238E27FC236}">
                  <a16:creationId xmlns:a16="http://schemas.microsoft.com/office/drawing/2014/main" id="{20C81ACF-D94A-4528-A6C8-E7B90D7D4DB3}"/>
                </a:ext>
              </a:extLst>
            </p:cNvPr>
            <p:cNvCxnSpPr/>
            <p:nvPr/>
          </p:nvCxnSpPr>
          <p:spPr>
            <a:xfrm>
              <a:off x="7239000" y="1905000"/>
              <a:ext cx="0" cy="381000"/>
            </a:xfrm>
            <a:prstGeom prst="straightConnector1">
              <a:avLst/>
            </a:prstGeom>
            <a:ln w="38100">
              <a:solidFill>
                <a:schemeClr val="bg1"/>
              </a:solidFill>
              <a:prstDash val="solid"/>
              <a:tailEnd type="arrow"/>
            </a:ln>
          </p:spPr>
          <p:style>
            <a:lnRef idx="3">
              <a:schemeClr val="accent4"/>
            </a:lnRef>
            <a:fillRef idx="0">
              <a:schemeClr val="accent4"/>
            </a:fillRef>
            <a:effectRef idx="2">
              <a:schemeClr val="accent4"/>
            </a:effectRef>
            <a:fontRef idx="minor">
              <a:schemeClr val="tx1"/>
            </a:fontRef>
          </p:style>
        </p:cxnSp>
        <p:sp>
          <p:nvSpPr>
            <p:cNvPr id="16" name="TextBox 15">
              <a:extLst>
                <a:ext uri="{FF2B5EF4-FFF2-40B4-BE49-F238E27FC236}">
                  <a16:creationId xmlns:a16="http://schemas.microsoft.com/office/drawing/2014/main" id="{692970FB-E2FA-4ECA-874A-CD2405B4E12A}"/>
                </a:ext>
              </a:extLst>
            </p:cNvPr>
            <p:cNvSpPr txBox="1"/>
            <p:nvPr/>
          </p:nvSpPr>
          <p:spPr bwMode="auto">
            <a:xfrm>
              <a:off x="8137322" y="1447800"/>
              <a:ext cx="1006679" cy="355069"/>
            </a:xfrm>
            <a:prstGeom prst="rect">
              <a:avLst/>
            </a:prstGeom>
            <a:solidFill>
              <a:schemeClr val="bg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eaLnBrk="0" hangingPunct="0">
                <a:spcBef>
                  <a:spcPct val="50000"/>
                </a:spcBef>
              </a:pPr>
              <a:r>
                <a:rPr lang="en-US" sz="1600" dirty="0">
                  <a:latin typeface="Arial" pitchFamily="34" charset="0"/>
                  <a:cs typeface="Arial" pitchFamily="34" charset="0"/>
                </a:rPr>
                <a:t>Output</a:t>
              </a:r>
            </a:p>
          </p:txBody>
        </p:sp>
        <p:cxnSp>
          <p:nvCxnSpPr>
            <p:cNvPr id="17" name="Straight Arrow Connector 16">
              <a:extLst>
                <a:ext uri="{FF2B5EF4-FFF2-40B4-BE49-F238E27FC236}">
                  <a16:creationId xmlns:a16="http://schemas.microsoft.com/office/drawing/2014/main" id="{585706FD-9DC0-4372-BEF6-3A2B5942433E}"/>
                </a:ext>
              </a:extLst>
            </p:cNvPr>
            <p:cNvCxnSpPr/>
            <p:nvPr/>
          </p:nvCxnSpPr>
          <p:spPr>
            <a:xfrm>
              <a:off x="8991600" y="1828800"/>
              <a:ext cx="0" cy="381000"/>
            </a:xfrm>
            <a:prstGeom prst="straightConnector1">
              <a:avLst/>
            </a:prstGeom>
            <a:ln w="38100">
              <a:solidFill>
                <a:schemeClr val="bg1"/>
              </a:solidFill>
              <a:prstDash val="solid"/>
              <a:tailEnd type="arrow"/>
            </a:ln>
          </p:spPr>
          <p:style>
            <a:lnRef idx="3">
              <a:schemeClr val="accent4"/>
            </a:lnRef>
            <a:fillRef idx="0">
              <a:schemeClr val="accent4"/>
            </a:fillRef>
            <a:effectRef idx="2">
              <a:schemeClr val="accent4"/>
            </a:effectRef>
            <a:fontRef idx="minor">
              <a:schemeClr val="tx1"/>
            </a:fontRef>
          </p:style>
        </p:cxnSp>
        <p:sp>
          <p:nvSpPr>
            <p:cNvPr id="18" name="TextBox 17">
              <a:extLst>
                <a:ext uri="{FF2B5EF4-FFF2-40B4-BE49-F238E27FC236}">
                  <a16:creationId xmlns:a16="http://schemas.microsoft.com/office/drawing/2014/main" id="{3D98F06E-421A-4CA9-9315-8613EA71E24D}"/>
                </a:ext>
              </a:extLst>
            </p:cNvPr>
            <p:cNvSpPr txBox="1"/>
            <p:nvPr/>
          </p:nvSpPr>
          <p:spPr bwMode="auto">
            <a:xfrm>
              <a:off x="1342239" y="1150434"/>
              <a:ext cx="1546296" cy="355069"/>
            </a:xfrm>
            <a:prstGeom prst="rect">
              <a:avLst/>
            </a:prstGeom>
            <a:solidFill>
              <a:schemeClr val="bg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eaLnBrk="0" hangingPunct="0">
                <a:spcBef>
                  <a:spcPct val="50000"/>
                </a:spcBef>
              </a:pPr>
              <a:r>
                <a:rPr lang="en-US" sz="1600" dirty="0">
                  <a:latin typeface="Arial" pitchFamily="34" charset="0"/>
                  <a:cs typeface="Arial" pitchFamily="34" charset="0"/>
                </a:rPr>
                <a:t>Process Step</a:t>
              </a:r>
            </a:p>
          </p:txBody>
        </p:sp>
        <p:sp>
          <p:nvSpPr>
            <p:cNvPr id="19" name="TextBox 18">
              <a:extLst>
                <a:ext uri="{FF2B5EF4-FFF2-40B4-BE49-F238E27FC236}">
                  <a16:creationId xmlns:a16="http://schemas.microsoft.com/office/drawing/2014/main" id="{6008F86D-50E5-4CA7-9CBB-99953F99DD25}"/>
                </a:ext>
              </a:extLst>
            </p:cNvPr>
            <p:cNvSpPr txBox="1"/>
            <p:nvPr/>
          </p:nvSpPr>
          <p:spPr bwMode="auto">
            <a:xfrm>
              <a:off x="1320557" y="3108402"/>
              <a:ext cx="667084" cy="355069"/>
            </a:xfrm>
            <a:prstGeom prst="rect">
              <a:avLst/>
            </a:prstGeom>
            <a:solidFill>
              <a:schemeClr val="bg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pPr algn="ctr" eaLnBrk="0" hangingPunct="0">
                <a:spcBef>
                  <a:spcPct val="50000"/>
                </a:spcBef>
              </a:pPr>
              <a:r>
                <a:rPr lang="en-US" sz="1600" dirty="0">
                  <a:latin typeface="Arial" pitchFamily="34" charset="0"/>
                  <a:cs typeface="Arial" pitchFamily="34" charset="0"/>
                </a:rPr>
                <a:t>Task</a:t>
              </a:r>
            </a:p>
          </p:txBody>
        </p:sp>
      </p:grpSp>
    </p:spTree>
    <p:extLst>
      <p:ext uri="{BB962C8B-B14F-4D97-AF65-F5344CB8AC3E}">
        <p14:creationId xmlns:p14="http://schemas.microsoft.com/office/powerpoint/2010/main" val="20035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E1BE9-B715-4EDA-9D72-BDB3D787DD1E}"/>
              </a:ext>
            </a:extLst>
          </p:cNvPr>
          <p:cNvSpPr>
            <a:spLocks noGrp="1"/>
          </p:cNvSpPr>
          <p:nvPr>
            <p:ph type="title"/>
          </p:nvPr>
        </p:nvSpPr>
        <p:spPr/>
        <p:txBody>
          <a:bodyPr/>
          <a:lstStyle/>
          <a:p>
            <a:r>
              <a:rPr lang="en-US" dirty="0"/>
              <a:t>Example – Internal Hiring Process</a:t>
            </a:r>
          </a:p>
        </p:txBody>
      </p:sp>
      <p:sp>
        <p:nvSpPr>
          <p:cNvPr id="4" name="Footer Placeholder 3">
            <a:extLst>
              <a:ext uri="{FF2B5EF4-FFF2-40B4-BE49-F238E27FC236}">
                <a16:creationId xmlns:a16="http://schemas.microsoft.com/office/drawing/2014/main" id="{1CC1CD82-0393-4B71-8B3A-052A19D32F8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3BB0BFD-6BF1-485F-A504-C9908BDFD40E}"/>
              </a:ext>
            </a:extLst>
          </p:cNvPr>
          <p:cNvSpPr>
            <a:spLocks noGrp="1"/>
          </p:cNvSpPr>
          <p:nvPr>
            <p:ph type="sldNum" sz="quarter" idx="12"/>
          </p:nvPr>
        </p:nvSpPr>
        <p:spPr/>
        <p:txBody>
          <a:bodyPr/>
          <a:lstStyle/>
          <a:p>
            <a:fld id="{909ED1F4-8724-4CB0-854F-41CA9E1557CC}" type="slidenum">
              <a:rPr lang="en-US" altLang="en-US" smtClean="0"/>
              <a:pPr/>
              <a:t>144</a:t>
            </a:fld>
            <a:endParaRPr lang="en-US" altLang="en-US"/>
          </a:p>
        </p:txBody>
      </p:sp>
      <p:grpSp>
        <p:nvGrpSpPr>
          <p:cNvPr id="6" name="Group 5">
            <a:extLst>
              <a:ext uri="{FF2B5EF4-FFF2-40B4-BE49-F238E27FC236}">
                <a16:creationId xmlns:a16="http://schemas.microsoft.com/office/drawing/2014/main" id="{172C373A-3FEA-4C83-8D06-E047C939C610}"/>
              </a:ext>
            </a:extLst>
          </p:cNvPr>
          <p:cNvGrpSpPr/>
          <p:nvPr/>
        </p:nvGrpSpPr>
        <p:grpSpPr>
          <a:xfrm>
            <a:off x="152400" y="1371600"/>
            <a:ext cx="8562109" cy="4495800"/>
            <a:chOff x="277091" y="1828800"/>
            <a:chExt cx="8562109" cy="3200400"/>
          </a:xfrm>
        </p:grpSpPr>
        <p:pic>
          <p:nvPicPr>
            <p:cNvPr id="7" name="Picture 2">
              <a:extLst>
                <a:ext uri="{FF2B5EF4-FFF2-40B4-BE49-F238E27FC236}">
                  <a16:creationId xmlns:a16="http://schemas.microsoft.com/office/drawing/2014/main" id="{B693C290-10C3-4107-9D17-1EB7299083D5}"/>
                </a:ext>
              </a:extLst>
            </p:cNvPr>
            <p:cNvPicPr>
              <a:picLocks noChangeAspect="1" noChangeArrowheads="1"/>
            </p:cNvPicPr>
            <p:nvPr/>
          </p:nvPicPr>
          <p:blipFill>
            <a:blip r:embed="rId2" cstate="print"/>
            <a:srcRect/>
            <a:stretch>
              <a:fillRect/>
            </a:stretch>
          </p:blipFill>
          <p:spPr bwMode="auto">
            <a:xfrm>
              <a:off x="277091" y="1828800"/>
              <a:ext cx="8562109" cy="3200400"/>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574F73E2-86FB-4693-9D3B-609058CFDD75}"/>
                </a:ext>
              </a:extLst>
            </p:cNvPr>
            <p:cNvSpPr txBox="1"/>
            <p:nvPr/>
          </p:nvSpPr>
          <p:spPr bwMode="auto">
            <a:xfrm>
              <a:off x="3804470" y="2057400"/>
              <a:ext cx="1727525" cy="24100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wrap="none" rtlCol="0">
              <a:spAutoFit/>
            </a:bodyPr>
            <a:lstStyle/>
            <a:p>
              <a:pPr algn="ctr" eaLnBrk="0" hangingPunct="0">
                <a:spcBef>
                  <a:spcPct val="50000"/>
                </a:spcBef>
              </a:pPr>
              <a:r>
                <a:rPr lang="en-US" sz="1600" dirty="0">
                  <a:latin typeface="Arial" pitchFamily="34" charset="0"/>
                  <a:cs typeface="Arial" pitchFamily="34" charset="0"/>
                </a:rPr>
                <a:t>Value Stream </a:t>
              </a:r>
              <a:r>
                <a:rPr lang="en-US" sz="1600" dirty="0">
                  <a:latin typeface="Arial" pitchFamily="34" charset="0"/>
                  <a:cs typeface="Arial" pitchFamily="34" charset="0"/>
                  <a:sym typeface="Wingdings" pitchFamily="2" charset="2"/>
                </a:rPr>
                <a:t> </a:t>
              </a:r>
              <a:endParaRPr lang="en-US" sz="1600" dirty="0">
                <a:latin typeface="Arial" pitchFamily="34" charset="0"/>
                <a:cs typeface="Arial" pitchFamily="34" charset="0"/>
              </a:endParaRPr>
            </a:p>
          </p:txBody>
        </p:sp>
        <p:sp>
          <p:nvSpPr>
            <p:cNvPr id="9" name="TextBox 8">
              <a:extLst>
                <a:ext uri="{FF2B5EF4-FFF2-40B4-BE49-F238E27FC236}">
                  <a16:creationId xmlns:a16="http://schemas.microsoft.com/office/drawing/2014/main" id="{447B954F-69B8-4EE3-9DB8-7C117E6FF033}"/>
                </a:ext>
              </a:extLst>
            </p:cNvPr>
            <p:cNvSpPr txBox="1"/>
            <p:nvPr/>
          </p:nvSpPr>
          <p:spPr bwMode="auto">
            <a:xfrm>
              <a:off x="299270" y="2057400"/>
              <a:ext cx="1727525" cy="24100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wrap="none" rtlCol="0">
              <a:spAutoFit/>
            </a:bodyPr>
            <a:lstStyle/>
            <a:p>
              <a:pPr algn="ctr" eaLnBrk="0" hangingPunct="0">
                <a:spcBef>
                  <a:spcPct val="50000"/>
                </a:spcBef>
              </a:pPr>
              <a:r>
                <a:rPr lang="en-US" sz="1600" dirty="0">
                  <a:latin typeface="Arial" pitchFamily="34" charset="0"/>
                  <a:cs typeface="Arial" pitchFamily="34" charset="0"/>
                </a:rPr>
                <a:t>Value Stream </a:t>
              </a:r>
              <a:r>
                <a:rPr lang="en-US" sz="1600" dirty="0">
                  <a:latin typeface="Arial" pitchFamily="34" charset="0"/>
                  <a:cs typeface="Arial" pitchFamily="34" charset="0"/>
                  <a:sym typeface="Wingdings" pitchFamily="2" charset="2"/>
                </a:rPr>
                <a:t> </a:t>
              </a:r>
              <a:endParaRPr lang="en-US" sz="1600" dirty="0">
                <a:latin typeface="Arial" pitchFamily="34" charset="0"/>
                <a:cs typeface="Arial" pitchFamily="34" charset="0"/>
              </a:endParaRPr>
            </a:p>
          </p:txBody>
        </p:sp>
        <p:sp>
          <p:nvSpPr>
            <p:cNvPr id="10" name="TextBox 9">
              <a:extLst>
                <a:ext uri="{FF2B5EF4-FFF2-40B4-BE49-F238E27FC236}">
                  <a16:creationId xmlns:a16="http://schemas.microsoft.com/office/drawing/2014/main" id="{595CF8C4-1EC0-446E-A3B8-0B3597F8DD06}"/>
                </a:ext>
              </a:extLst>
            </p:cNvPr>
            <p:cNvSpPr txBox="1"/>
            <p:nvPr/>
          </p:nvSpPr>
          <p:spPr bwMode="auto">
            <a:xfrm>
              <a:off x="7004870" y="2057400"/>
              <a:ext cx="1727525" cy="24100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wrap="none" rtlCol="0">
              <a:spAutoFit/>
            </a:bodyPr>
            <a:lstStyle/>
            <a:p>
              <a:pPr algn="ctr" eaLnBrk="0" hangingPunct="0">
                <a:spcBef>
                  <a:spcPct val="50000"/>
                </a:spcBef>
              </a:pPr>
              <a:r>
                <a:rPr lang="en-US" sz="1600" dirty="0">
                  <a:latin typeface="Arial" pitchFamily="34" charset="0"/>
                  <a:cs typeface="Arial" pitchFamily="34" charset="0"/>
                </a:rPr>
                <a:t>Value Stream </a:t>
              </a:r>
              <a:r>
                <a:rPr lang="en-US" sz="1600" dirty="0">
                  <a:latin typeface="Arial" pitchFamily="34" charset="0"/>
                  <a:cs typeface="Arial" pitchFamily="34" charset="0"/>
                  <a:sym typeface="Wingdings" pitchFamily="2" charset="2"/>
                </a:rPr>
                <a:t> </a:t>
              </a:r>
              <a:endParaRPr lang="en-US" sz="1600" dirty="0">
                <a:latin typeface="Arial" pitchFamily="34" charset="0"/>
                <a:cs typeface="Arial" pitchFamily="34" charset="0"/>
              </a:endParaRPr>
            </a:p>
          </p:txBody>
        </p:sp>
        <p:sp>
          <p:nvSpPr>
            <p:cNvPr id="11" name="TextBox 10">
              <a:extLst>
                <a:ext uri="{FF2B5EF4-FFF2-40B4-BE49-F238E27FC236}">
                  <a16:creationId xmlns:a16="http://schemas.microsoft.com/office/drawing/2014/main" id="{5C32FBD2-943B-4A8C-8C4E-69EA5D2B3219}"/>
                </a:ext>
              </a:extLst>
            </p:cNvPr>
            <p:cNvSpPr txBox="1"/>
            <p:nvPr/>
          </p:nvSpPr>
          <p:spPr bwMode="auto">
            <a:xfrm>
              <a:off x="2982505" y="3048000"/>
              <a:ext cx="1333186" cy="21909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wrap="square" rtlCol="0">
              <a:spAutoFit/>
            </a:bodyPr>
            <a:lstStyle/>
            <a:p>
              <a:pPr algn="ctr" eaLnBrk="0" hangingPunct="0">
                <a:spcBef>
                  <a:spcPct val="50000"/>
                </a:spcBef>
              </a:pPr>
              <a:r>
                <a:rPr lang="en-US" sz="1400" dirty="0">
                  <a:latin typeface="Arial" pitchFamily="34" charset="0"/>
                  <a:cs typeface="Arial" pitchFamily="34" charset="0"/>
                  <a:sym typeface="Wingdings" pitchFamily="2" charset="2"/>
                </a:rPr>
                <a:t>Process Map</a:t>
              </a:r>
              <a:endParaRPr lang="en-US" sz="1400" dirty="0">
                <a:latin typeface="Arial" pitchFamily="34" charset="0"/>
                <a:cs typeface="Arial" pitchFamily="34" charset="0"/>
              </a:endParaRPr>
            </a:p>
          </p:txBody>
        </p:sp>
        <p:sp>
          <p:nvSpPr>
            <p:cNvPr id="12" name="TextBox 11">
              <a:extLst>
                <a:ext uri="{FF2B5EF4-FFF2-40B4-BE49-F238E27FC236}">
                  <a16:creationId xmlns:a16="http://schemas.microsoft.com/office/drawing/2014/main" id="{47754823-611F-406E-A791-6697282D8E80}"/>
                </a:ext>
              </a:extLst>
            </p:cNvPr>
            <p:cNvSpPr txBox="1"/>
            <p:nvPr/>
          </p:nvSpPr>
          <p:spPr bwMode="auto">
            <a:xfrm>
              <a:off x="7125251" y="2971801"/>
              <a:ext cx="1229040" cy="21909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wrap="square" rtlCol="0">
              <a:spAutoFit/>
            </a:bodyPr>
            <a:lstStyle/>
            <a:p>
              <a:pPr algn="ctr" eaLnBrk="0" hangingPunct="0">
                <a:spcBef>
                  <a:spcPct val="50000"/>
                </a:spcBef>
              </a:pPr>
              <a:r>
                <a:rPr lang="en-US" sz="1400" dirty="0">
                  <a:latin typeface="Arial" pitchFamily="34" charset="0"/>
                  <a:cs typeface="Arial" pitchFamily="34" charset="0"/>
                  <a:sym typeface="Wingdings" pitchFamily="2" charset="2"/>
                </a:rPr>
                <a:t>Process Map </a:t>
              </a:r>
              <a:endParaRPr lang="en-US" sz="1400" dirty="0">
                <a:latin typeface="Arial" pitchFamily="34" charset="0"/>
                <a:cs typeface="Arial" pitchFamily="34" charset="0"/>
              </a:endParaRPr>
            </a:p>
          </p:txBody>
        </p:sp>
        <p:sp>
          <p:nvSpPr>
            <p:cNvPr id="13" name="TextBox 12">
              <a:extLst>
                <a:ext uri="{FF2B5EF4-FFF2-40B4-BE49-F238E27FC236}">
                  <a16:creationId xmlns:a16="http://schemas.microsoft.com/office/drawing/2014/main" id="{F232D03C-269A-4357-A139-5C0D7346B082}"/>
                </a:ext>
              </a:extLst>
            </p:cNvPr>
            <p:cNvSpPr txBox="1"/>
            <p:nvPr/>
          </p:nvSpPr>
          <p:spPr bwMode="auto">
            <a:xfrm>
              <a:off x="356332" y="2895600"/>
              <a:ext cx="1279517" cy="219095"/>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wrap="none" rtlCol="0">
              <a:spAutoFit/>
            </a:bodyPr>
            <a:lstStyle/>
            <a:p>
              <a:pPr algn="ctr" eaLnBrk="0" hangingPunct="0">
                <a:spcBef>
                  <a:spcPct val="50000"/>
                </a:spcBef>
              </a:pPr>
              <a:r>
                <a:rPr lang="en-US" sz="1400" dirty="0">
                  <a:latin typeface="Arial" pitchFamily="34" charset="0"/>
                  <a:cs typeface="Arial" pitchFamily="34" charset="0"/>
                  <a:sym typeface="Wingdings" pitchFamily="2" charset="2"/>
                </a:rPr>
                <a:t>Process Map </a:t>
              </a:r>
              <a:endParaRPr lang="en-US" sz="1400" dirty="0">
                <a:latin typeface="Arial" pitchFamily="34" charset="0"/>
                <a:cs typeface="Arial" pitchFamily="34" charset="0"/>
              </a:endParaRPr>
            </a:p>
          </p:txBody>
        </p:sp>
        <p:cxnSp>
          <p:nvCxnSpPr>
            <p:cNvPr id="14" name="Straight Arrow Connector 13">
              <a:extLst>
                <a:ext uri="{FF2B5EF4-FFF2-40B4-BE49-F238E27FC236}">
                  <a16:creationId xmlns:a16="http://schemas.microsoft.com/office/drawing/2014/main" id="{0B8658B3-0338-4523-A656-35CBC082B0F7}"/>
                </a:ext>
              </a:extLst>
            </p:cNvPr>
            <p:cNvCxnSpPr/>
            <p:nvPr/>
          </p:nvCxnSpPr>
          <p:spPr>
            <a:xfrm>
              <a:off x="1562217" y="2913681"/>
              <a:ext cx="0" cy="174356"/>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cxnSp>
        <p:nvCxnSpPr>
          <p:cNvPr id="15" name="Straight Arrow Connector 14">
            <a:extLst>
              <a:ext uri="{FF2B5EF4-FFF2-40B4-BE49-F238E27FC236}">
                <a16:creationId xmlns:a16="http://schemas.microsoft.com/office/drawing/2014/main" id="{B0A635FB-9724-4A7F-8D04-389C961E9825}"/>
              </a:ext>
            </a:extLst>
          </p:cNvPr>
          <p:cNvCxnSpPr/>
          <p:nvPr/>
        </p:nvCxnSpPr>
        <p:spPr>
          <a:xfrm>
            <a:off x="4114800" y="3124200"/>
            <a:ext cx="0" cy="244929"/>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85F38682-92F0-4387-94AA-710D1F2F471E}"/>
              </a:ext>
            </a:extLst>
          </p:cNvPr>
          <p:cNvCxnSpPr/>
          <p:nvPr/>
        </p:nvCxnSpPr>
        <p:spPr>
          <a:xfrm>
            <a:off x="8153400" y="3048000"/>
            <a:ext cx="0" cy="244929"/>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166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648A-F8A3-4DF8-9E46-8A03925D4B68}"/>
              </a:ext>
            </a:extLst>
          </p:cNvPr>
          <p:cNvSpPr>
            <a:spLocks noGrp="1"/>
          </p:cNvSpPr>
          <p:nvPr>
            <p:ph type="title"/>
          </p:nvPr>
        </p:nvSpPr>
        <p:spPr/>
        <p:txBody>
          <a:bodyPr/>
          <a:lstStyle/>
          <a:p>
            <a:r>
              <a:rPr lang="en-US" dirty="0"/>
              <a:t>Creating the Current State VSM</a:t>
            </a:r>
          </a:p>
        </p:txBody>
      </p:sp>
      <p:sp>
        <p:nvSpPr>
          <p:cNvPr id="3" name="Content Placeholder 2">
            <a:extLst>
              <a:ext uri="{FF2B5EF4-FFF2-40B4-BE49-F238E27FC236}">
                <a16:creationId xmlns:a16="http://schemas.microsoft.com/office/drawing/2014/main" id="{DCF99976-4E2E-4950-890F-A575C510B346}"/>
              </a:ext>
            </a:extLst>
          </p:cNvPr>
          <p:cNvSpPr>
            <a:spLocks noGrp="1"/>
          </p:cNvSpPr>
          <p:nvPr>
            <p:ph idx="1"/>
          </p:nvPr>
        </p:nvSpPr>
        <p:spPr>
          <a:xfrm>
            <a:off x="609600" y="1295400"/>
            <a:ext cx="7924800" cy="3886200"/>
          </a:xfrm>
        </p:spPr>
        <p:txBody>
          <a:bodyPr/>
          <a:lstStyle/>
          <a:p>
            <a:pPr>
              <a:spcBef>
                <a:spcPts val="0"/>
              </a:spcBef>
              <a:spcAft>
                <a:spcPts val="1200"/>
              </a:spcAft>
              <a:defRPr/>
            </a:pPr>
            <a:r>
              <a:rPr lang="en-US" sz="2200" dirty="0">
                <a:cs typeface="Arial" charset="0"/>
              </a:rPr>
              <a:t>Begin with the value added steps in mind – regular day </a:t>
            </a:r>
          </a:p>
          <a:p>
            <a:pPr lvl="1">
              <a:spcBef>
                <a:spcPts val="0"/>
              </a:spcBef>
              <a:spcAft>
                <a:spcPts val="1200"/>
              </a:spcAft>
              <a:buSzPct val="100000"/>
              <a:defRPr/>
            </a:pPr>
            <a:r>
              <a:rPr lang="en-US" sz="2200" dirty="0">
                <a:cs typeface="Arial" charset="0"/>
              </a:rPr>
              <a:t>Patient arrives…what happens? Who greets them? What does that staff member do? </a:t>
            </a:r>
          </a:p>
          <a:p>
            <a:pPr lvl="1">
              <a:spcBef>
                <a:spcPts val="0"/>
              </a:spcBef>
              <a:spcAft>
                <a:spcPts val="1200"/>
              </a:spcAft>
              <a:buSzPct val="100000"/>
              <a:defRPr/>
            </a:pPr>
            <a:r>
              <a:rPr lang="en-US" sz="2200" dirty="0">
                <a:cs typeface="Arial" charset="0"/>
              </a:rPr>
              <a:t>Do any Undesirable effects occur? </a:t>
            </a:r>
          </a:p>
          <a:p>
            <a:pPr lvl="1">
              <a:spcBef>
                <a:spcPts val="0"/>
              </a:spcBef>
              <a:spcAft>
                <a:spcPts val="1200"/>
              </a:spcAft>
              <a:buSzPct val="100000"/>
              <a:defRPr/>
            </a:pPr>
            <a:r>
              <a:rPr lang="en-US" sz="2200" dirty="0">
                <a:cs typeface="Arial" charset="0"/>
              </a:rPr>
              <a:t>Continue on, encourage audience to share frustrations and perspective on their work, capture with sticky notes, stay in scope</a:t>
            </a:r>
          </a:p>
          <a:p>
            <a:pPr>
              <a:spcBef>
                <a:spcPts val="0"/>
              </a:spcBef>
              <a:spcAft>
                <a:spcPts val="1200"/>
              </a:spcAft>
              <a:defRPr/>
            </a:pPr>
            <a:r>
              <a:rPr lang="en-US" sz="2200" dirty="0">
                <a:cs typeface="Arial" charset="0"/>
              </a:rPr>
              <a:t>Note any wastes in the process as UDE’s under the process step</a:t>
            </a:r>
          </a:p>
          <a:p>
            <a:pPr>
              <a:spcBef>
                <a:spcPts val="0"/>
              </a:spcBef>
              <a:spcAft>
                <a:spcPts val="1200"/>
              </a:spcAft>
              <a:defRPr/>
            </a:pPr>
            <a:r>
              <a:rPr lang="en-US" sz="2200" dirty="0">
                <a:cs typeface="Arial" charset="0"/>
              </a:rPr>
              <a:t>Measure or estimate the wait times between each step, length of each process step (cycle time), and draw into map and on sticky notes</a:t>
            </a:r>
          </a:p>
          <a:p>
            <a:endParaRPr lang="en-US" dirty="0"/>
          </a:p>
        </p:txBody>
      </p:sp>
      <p:sp>
        <p:nvSpPr>
          <p:cNvPr id="4" name="Footer Placeholder 3">
            <a:extLst>
              <a:ext uri="{FF2B5EF4-FFF2-40B4-BE49-F238E27FC236}">
                <a16:creationId xmlns:a16="http://schemas.microsoft.com/office/drawing/2014/main" id="{7124A2C9-64B5-42BE-859E-2B0F50B3861A}"/>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376D049D-A4C0-46AF-9269-E0F7DAE89BC0}"/>
              </a:ext>
            </a:extLst>
          </p:cNvPr>
          <p:cNvSpPr>
            <a:spLocks noGrp="1"/>
          </p:cNvSpPr>
          <p:nvPr>
            <p:ph type="sldNum" sz="quarter" idx="12"/>
          </p:nvPr>
        </p:nvSpPr>
        <p:spPr/>
        <p:txBody>
          <a:bodyPr/>
          <a:lstStyle/>
          <a:p>
            <a:fld id="{909ED1F4-8724-4CB0-854F-41CA9E1557CC}" type="slidenum">
              <a:rPr lang="en-US" altLang="en-US" smtClean="0"/>
              <a:pPr/>
              <a:t>145</a:t>
            </a:fld>
            <a:endParaRPr lang="en-US" altLang="en-US"/>
          </a:p>
        </p:txBody>
      </p:sp>
    </p:spTree>
    <p:extLst>
      <p:ext uri="{BB962C8B-B14F-4D97-AF65-F5344CB8AC3E}">
        <p14:creationId xmlns:p14="http://schemas.microsoft.com/office/powerpoint/2010/main" val="217454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823B-2609-4A97-8988-90175C9E7ECD}"/>
              </a:ext>
            </a:extLst>
          </p:cNvPr>
          <p:cNvSpPr>
            <a:spLocks noGrp="1"/>
          </p:cNvSpPr>
          <p:nvPr>
            <p:ph type="title"/>
          </p:nvPr>
        </p:nvSpPr>
        <p:spPr/>
        <p:txBody>
          <a:bodyPr/>
          <a:lstStyle/>
          <a:p>
            <a:r>
              <a:rPr lang="en-US" dirty="0"/>
              <a:t>Detailed Steps</a:t>
            </a:r>
          </a:p>
        </p:txBody>
      </p:sp>
      <p:sp>
        <p:nvSpPr>
          <p:cNvPr id="3" name="Content Placeholder 2">
            <a:extLst>
              <a:ext uri="{FF2B5EF4-FFF2-40B4-BE49-F238E27FC236}">
                <a16:creationId xmlns:a16="http://schemas.microsoft.com/office/drawing/2014/main" id="{C40148EA-B713-4945-A6E2-B79FCF711600}"/>
              </a:ext>
            </a:extLst>
          </p:cNvPr>
          <p:cNvSpPr>
            <a:spLocks noGrp="1"/>
          </p:cNvSpPr>
          <p:nvPr>
            <p:ph idx="1"/>
          </p:nvPr>
        </p:nvSpPr>
        <p:spPr>
          <a:xfrm>
            <a:off x="609600" y="1341438"/>
            <a:ext cx="7924800" cy="4373562"/>
          </a:xfrm>
        </p:spPr>
        <p:txBody>
          <a:bodyPr/>
          <a:lstStyle/>
          <a:p>
            <a:pPr marL="457200" indent="-457200">
              <a:buFont typeface="+mj-lt"/>
              <a:buAutoNum type="arabicPeriod"/>
            </a:pPr>
            <a:r>
              <a:rPr lang="en-US" dirty="0"/>
              <a:t>Use icons to draw a shell of the current state, listing main processes, customers and suppliers (internal and external)</a:t>
            </a:r>
          </a:p>
          <a:p>
            <a:pPr marL="457200" indent="-457200">
              <a:buFont typeface="+mj-lt"/>
              <a:buAutoNum type="arabicPeriod"/>
            </a:pPr>
            <a:r>
              <a:rPr lang="en-US" dirty="0"/>
              <a:t>Go to the </a:t>
            </a:r>
            <a:r>
              <a:rPr lang="en-US" dirty="0" err="1"/>
              <a:t>gemba</a:t>
            </a:r>
            <a:r>
              <a:rPr lang="en-US" dirty="0"/>
              <a:t>, beginning with the most downstream process and walk the flow in revers in order to collect attributes (</a:t>
            </a:r>
            <a:r>
              <a:rPr lang="en-US" dirty="0" err="1"/>
              <a:t>ie</a:t>
            </a:r>
            <a:r>
              <a:rPr lang="en-US" dirty="0"/>
              <a:t> cycle times, defects, </a:t>
            </a:r>
            <a:r>
              <a:rPr lang="en-US" dirty="0" err="1"/>
              <a:t>etc</a:t>
            </a:r>
            <a:r>
              <a:rPr lang="en-US" dirty="0"/>
              <a:t>) related to the value stream</a:t>
            </a:r>
          </a:p>
          <a:p>
            <a:pPr marL="457200" indent="-457200">
              <a:buFont typeface="+mj-lt"/>
              <a:buAutoNum type="arabicPeriod"/>
            </a:pPr>
            <a:r>
              <a:rPr lang="en-US" dirty="0"/>
              <a:t>Determine the amount of time between processes</a:t>
            </a:r>
          </a:p>
          <a:p>
            <a:pPr marL="457200" indent="-457200">
              <a:buFont typeface="+mj-lt"/>
              <a:buAutoNum type="arabicPeriod"/>
            </a:pPr>
            <a:r>
              <a:rPr lang="en-US" dirty="0"/>
              <a:t>Determine the quantity of work that arrives at each process (</a:t>
            </a:r>
            <a:r>
              <a:rPr lang="en-US" dirty="0" err="1"/>
              <a:t>ie</a:t>
            </a:r>
            <a:r>
              <a:rPr lang="en-US" dirty="0"/>
              <a:t> # of reports, labs, customers, interruptions per hour</a:t>
            </a:r>
          </a:p>
        </p:txBody>
      </p:sp>
      <p:sp>
        <p:nvSpPr>
          <p:cNvPr id="4" name="Footer Placeholder 3">
            <a:extLst>
              <a:ext uri="{FF2B5EF4-FFF2-40B4-BE49-F238E27FC236}">
                <a16:creationId xmlns:a16="http://schemas.microsoft.com/office/drawing/2014/main" id="{B277195F-179F-4262-8175-69A50D81A492}"/>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7E5040F-B306-4494-87FC-3E60091AA4F6}"/>
              </a:ext>
            </a:extLst>
          </p:cNvPr>
          <p:cNvSpPr>
            <a:spLocks noGrp="1"/>
          </p:cNvSpPr>
          <p:nvPr>
            <p:ph type="sldNum" sz="quarter" idx="12"/>
          </p:nvPr>
        </p:nvSpPr>
        <p:spPr/>
        <p:txBody>
          <a:bodyPr/>
          <a:lstStyle/>
          <a:p>
            <a:fld id="{909ED1F4-8724-4CB0-854F-41CA9E1557CC}" type="slidenum">
              <a:rPr lang="en-US" altLang="en-US" smtClean="0"/>
              <a:pPr/>
              <a:t>146</a:t>
            </a:fld>
            <a:endParaRPr lang="en-US" altLang="en-US"/>
          </a:p>
        </p:txBody>
      </p:sp>
    </p:spTree>
    <p:extLst>
      <p:ext uri="{BB962C8B-B14F-4D97-AF65-F5344CB8AC3E}">
        <p14:creationId xmlns:p14="http://schemas.microsoft.com/office/powerpoint/2010/main" val="7035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1980-1B3B-4E37-B023-68CBB1EC9DAF}"/>
              </a:ext>
            </a:extLst>
          </p:cNvPr>
          <p:cNvSpPr>
            <a:spLocks noGrp="1"/>
          </p:cNvSpPr>
          <p:nvPr>
            <p:ph type="title"/>
          </p:nvPr>
        </p:nvSpPr>
        <p:spPr/>
        <p:txBody>
          <a:bodyPr/>
          <a:lstStyle/>
          <a:p>
            <a:r>
              <a:rPr lang="en-US" dirty="0"/>
              <a:t>Detailed Steps Cont’d</a:t>
            </a:r>
          </a:p>
        </p:txBody>
      </p:sp>
      <p:sp>
        <p:nvSpPr>
          <p:cNvPr id="3" name="Content Placeholder 2">
            <a:extLst>
              <a:ext uri="{FF2B5EF4-FFF2-40B4-BE49-F238E27FC236}">
                <a16:creationId xmlns:a16="http://schemas.microsoft.com/office/drawing/2014/main" id="{FA1B8447-C730-40ED-88B9-7D6B609CCF3E}"/>
              </a:ext>
            </a:extLst>
          </p:cNvPr>
          <p:cNvSpPr>
            <a:spLocks noGrp="1"/>
          </p:cNvSpPr>
          <p:nvPr>
            <p:ph idx="1"/>
          </p:nvPr>
        </p:nvSpPr>
        <p:spPr>
          <a:xfrm>
            <a:off x="609600" y="1346260"/>
            <a:ext cx="7924800" cy="4673539"/>
          </a:xfrm>
        </p:spPr>
        <p:txBody>
          <a:bodyPr/>
          <a:lstStyle/>
          <a:p>
            <a:pPr marL="457200" indent="-457200">
              <a:buFont typeface="+mj-lt"/>
              <a:buAutoNum type="arabicPeriod" startAt="5"/>
            </a:pPr>
            <a:r>
              <a:rPr lang="en-US" dirty="0"/>
              <a:t>Determine what is done with the work after the process has been completed.  What is the next process?  Does anything special need to be done prior to the work arriving at the next process?</a:t>
            </a:r>
          </a:p>
          <a:p>
            <a:pPr marL="457200" indent="-457200">
              <a:buFont typeface="+mj-lt"/>
              <a:buAutoNum type="arabicPeriod" startAt="5"/>
            </a:pPr>
            <a:r>
              <a:rPr lang="en-US" dirty="0"/>
              <a:t>List all process attributes on current state map.</a:t>
            </a:r>
          </a:p>
          <a:p>
            <a:pPr marL="457200" indent="-457200">
              <a:buFont typeface="+mj-lt"/>
              <a:buAutoNum type="arabicPeriod" startAt="5"/>
            </a:pPr>
            <a:r>
              <a:rPr lang="en-US" dirty="0"/>
              <a:t>Draw all forms of communication, electronic and/or manual</a:t>
            </a:r>
          </a:p>
          <a:p>
            <a:pPr marL="457200" indent="-457200">
              <a:buFont typeface="+mj-lt"/>
              <a:buAutoNum type="arabicPeriod" startAt="5"/>
            </a:pPr>
            <a:r>
              <a:rPr lang="en-US" dirty="0"/>
              <a:t>Sum the process cycle times within the process box</a:t>
            </a:r>
          </a:p>
          <a:p>
            <a:pPr marL="457200" indent="-457200">
              <a:buFont typeface="+mj-lt"/>
              <a:buAutoNum type="arabicPeriod" startAt="5"/>
            </a:pPr>
            <a:r>
              <a:rPr lang="en-US" dirty="0"/>
              <a:t>Compile a step graph at the bottom of the value stream map displaying total cycle time for each process, including queue/wait/delay times</a:t>
            </a:r>
          </a:p>
        </p:txBody>
      </p:sp>
      <p:sp>
        <p:nvSpPr>
          <p:cNvPr id="4" name="Footer Placeholder 3">
            <a:extLst>
              <a:ext uri="{FF2B5EF4-FFF2-40B4-BE49-F238E27FC236}">
                <a16:creationId xmlns:a16="http://schemas.microsoft.com/office/drawing/2014/main" id="{DDA3F2A6-E7DB-497E-9B7C-F50AD92711F9}"/>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F7E65E6-A533-4EA6-BB35-D8EE293F2F77}"/>
              </a:ext>
            </a:extLst>
          </p:cNvPr>
          <p:cNvSpPr>
            <a:spLocks noGrp="1"/>
          </p:cNvSpPr>
          <p:nvPr>
            <p:ph type="sldNum" sz="quarter" idx="12"/>
          </p:nvPr>
        </p:nvSpPr>
        <p:spPr/>
        <p:txBody>
          <a:bodyPr/>
          <a:lstStyle/>
          <a:p>
            <a:fld id="{909ED1F4-8724-4CB0-854F-41CA9E1557CC}" type="slidenum">
              <a:rPr lang="en-US" altLang="en-US" smtClean="0"/>
              <a:pPr/>
              <a:t>147</a:t>
            </a:fld>
            <a:endParaRPr lang="en-US" altLang="en-US"/>
          </a:p>
        </p:txBody>
      </p:sp>
    </p:spTree>
    <p:extLst>
      <p:ext uri="{BB962C8B-B14F-4D97-AF65-F5344CB8AC3E}">
        <p14:creationId xmlns:p14="http://schemas.microsoft.com/office/powerpoint/2010/main" val="260660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A882-CB44-4837-8E19-5B488F58DBA6}"/>
              </a:ext>
            </a:extLst>
          </p:cNvPr>
          <p:cNvSpPr>
            <a:spLocks noGrp="1"/>
          </p:cNvSpPr>
          <p:nvPr>
            <p:ph type="title"/>
          </p:nvPr>
        </p:nvSpPr>
        <p:spPr/>
        <p:txBody>
          <a:bodyPr/>
          <a:lstStyle/>
          <a:p>
            <a:r>
              <a:rPr lang="en-US" dirty="0"/>
              <a:t>Guidance on UDEs</a:t>
            </a:r>
          </a:p>
        </p:txBody>
      </p:sp>
      <p:sp>
        <p:nvSpPr>
          <p:cNvPr id="3" name="Content Placeholder 2">
            <a:extLst>
              <a:ext uri="{FF2B5EF4-FFF2-40B4-BE49-F238E27FC236}">
                <a16:creationId xmlns:a16="http://schemas.microsoft.com/office/drawing/2014/main" id="{55DB5DC8-4B57-4FA1-A209-70D7AEA8CF5B}"/>
              </a:ext>
            </a:extLst>
          </p:cNvPr>
          <p:cNvSpPr>
            <a:spLocks noGrp="1"/>
          </p:cNvSpPr>
          <p:nvPr>
            <p:ph idx="1"/>
          </p:nvPr>
        </p:nvSpPr>
        <p:spPr>
          <a:xfrm>
            <a:off x="609600" y="1166018"/>
            <a:ext cx="7924800" cy="5082381"/>
          </a:xfrm>
        </p:spPr>
        <p:txBody>
          <a:bodyPr/>
          <a:lstStyle/>
          <a:p>
            <a:pPr>
              <a:spcBef>
                <a:spcPts val="0"/>
              </a:spcBef>
              <a:spcAft>
                <a:spcPts val="1200"/>
              </a:spcAft>
            </a:pPr>
            <a:r>
              <a:rPr lang="en-US" dirty="0">
                <a:cs typeface="Arial" charset="0"/>
              </a:rPr>
              <a:t>Prioritize UDEs through voting</a:t>
            </a:r>
          </a:p>
          <a:p>
            <a:pPr lvl="1">
              <a:spcBef>
                <a:spcPts val="0"/>
              </a:spcBef>
              <a:spcAft>
                <a:spcPts val="1200"/>
              </a:spcAft>
            </a:pPr>
            <a:r>
              <a:rPr lang="en-US" sz="2000" dirty="0">
                <a:cs typeface="Arial" charset="0"/>
              </a:rPr>
              <a:t>FREQUENCY:  1 (Low), 2 (low/med), 3 (medium), 4 (med/high), 5 (high)</a:t>
            </a:r>
          </a:p>
          <a:p>
            <a:pPr lvl="1">
              <a:spcBef>
                <a:spcPts val="0"/>
              </a:spcBef>
              <a:spcAft>
                <a:spcPts val="1200"/>
              </a:spcAft>
            </a:pPr>
            <a:r>
              <a:rPr lang="en-US" sz="2000" dirty="0">
                <a:cs typeface="Arial" charset="0"/>
              </a:rPr>
              <a:t>IMPACT:  1 (Low), 2 (low/med), 3 (medium), 4 (med/high), 5 (high)</a:t>
            </a:r>
          </a:p>
          <a:p>
            <a:pPr>
              <a:spcBef>
                <a:spcPts val="0"/>
              </a:spcBef>
              <a:spcAft>
                <a:spcPts val="1200"/>
              </a:spcAft>
            </a:pPr>
            <a:r>
              <a:rPr lang="en-US" dirty="0">
                <a:cs typeface="Arial" charset="0"/>
              </a:rPr>
              <a:t>Identify when an UDE may require deeper investigation (root cause analysis)</a:t>
            </a:r>
          </a:p>
          <a:p>
            <a:pPr lvl="1">
              <a:spcBef>
                <a:spcPts val="0"/>
              </a:spcBef>
              <a:spcAft>
                <a:spcPts val="1200"/>
              </a:spcAft>
            </a:pPr>
            <a:r>
              <a:rPr lang="en-US" sz="2000" dirty="0">
                <a:cs typeface="Arial" charset="0"/>
              </a:rPr>
              <a:t>Situations with: Lots of variation, long wait times, or major errors are triggers a RCA may be required</a:t>
            </a:r>
          </a:p>
          <a:p>
            <a:pPr>
              <a:spcBef>
                <a:spcPts val="0"/>
              </a:spcBef>
              <a:spcAft>
                <a:spcPts val="1200"/>
              </a:spcAft>
            </a:pPr>
            <a:r>
              <a:rPr lang="en-US" dirty="0">
                <a:cs typeface="Arial" charset="0"/>
              </a:rPr>
              <a:t>Complete root cause analysis as time allows</a:t>
            </a:r>
          </a:p>
          <a:p>
            <a:pPr lvl="1">
              <a:spcBef>
                <a:spcPts val="0"/>
              </a:spcBef>
              <a:spcAft>
                <a:spcPts val="1200"/>
              </a:spcAft>
            </a:pPr>
            <a:r>
              <a:rPr lang="en-US" sz="2000" dirty="0">
                <a:cs typeface="Arial" charset="0"/>
              </a:rPr>
              <a:t>5 WHYs (preferred)</a:t>
            </a:r>
          </a:p>
          <a:p>
            <a:pPr lvl="1">
              <a:spcBef>
                <a:spcPts val="0"/>
              </a:spcBef>
              <a:spcAft>
                <a:spcPts val="1200"/>
              </a:spcAft>
            </a:pPr>
            <a:r>
              <a:rPr lang="en-US" sz="2000" dirty="0">
                <a:cs typeface="Arial" charset="0"/>
              </a:rPr>
              <a:t>Fishbone (as required)</a:t>
            </a:r>
            <a:endParaRPr lang="en-US" sz="2000" dirty="0"/>
          </a:p>
        </p:txBody>
      </p:sp>
      <p:sp>
        <p:nvSpPr>
          <p:cNvPr id="4" name="Footer Placeholder 3">
            <a:extLst>
              <a:ext uri="{FF2B5EF4-FFF2-40B4-BE49-F238E27FC236}">
                <a16:creationId xmlns:a16="http://schemas.microsoft.com/office/drawing/2014/main" id="{3FBC6828-4FA1-41CB-A6C3-157FCAAD09FA}"/>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A3F42B7-4F9C-4CD5-A13B-596B8A04B679}"/>
              </a:ext>
            </a:extLst>
          </p:cNvPr>
          <p:cNvSpPr>
            <a:spLocks noGrp="1"/>
          </p:cNvSpPr>
          <p:nvPr>
            <p:ph type="sldNum" sz="quarter" idx="12"/>
          </p:nvPr>
        </p:nvSpPr>
        <p:spPr/>
        <p:txBody>
          <a:bodyPr/>
          <a:lstStyle/>
          <a:p>
            <a:fld id="{909ED1F4-8724-4CB0-854F-41CA9E1557CC}" type="slidenum">
              <a:rPr lang="en-US" altLang="en-US" smtClean="0"/>
              <a:pPr/>
              <a:t>148</a:t>
            </a:fld>
            <a:endParaRPr lang="en-US" altLang="en-US"/>
          </a:p>
        </p:txBody>
      </p:sp>
    </p:spTree>
    <p:extLst>
      <p:ext uri="{BB962C8B-B14F-4D97-AF65-F5344CB8AC3E}">
        <p14:creationId xmlns:p14="http://schemas.microsoft.com/office/powerpoint/2010/main" val="17946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A61D-CF2B-4697-B25F-703A61E0E051}"/>
              </a:ext>
            </a:extLst>
          </p:cNvPr>
          <p:cNvSpPr>
            <a:spLocks noGrp="1"/>
          </p:cNvSpPr>
          <p:nvPr>
            <p:ph type="title"/>
          </p:nvPr>
        </p:nvSpPr>
        <p:spPr/>
        <p:txBody>
          <a:bodyPr/>
          <a:lstStyle/>
          <a:p>
            <a:r>
              <a:rPr lang="en-US" dirty="0"/>
              <a:t>Current State Re-Cap</a:t>
            </a:r>
          </a:p>
        </p:txBody>
      </p:sp>
      <p:sp>
        <p:nvSpPr>
          <p:cNvPr id="3" name="Content Placeholder 2">
            <a:extLst>
              <a:ext uri="{FF2B5EF4-FFF2-40B4-BE49-F238E27FC236}">
                <a16:creationId xmlns:a16="http://schemas.microsoft.com/office/drawing/2014/main" id="{729F7228-7326-4B7D-B68D-6DC6C2FBB75A}"/>
              </a:ext>
            </a:extLst>
          </p:cNvPr>
          <p:cNvSpPr>
            <a:spLocks noGrp="1"/>
          </p:cNvSpPr>
          <p:nvPr>
            <p:ph idx="1"/>
          </p:nvPr>
        </p:nvSpPr>
        <p:spPr>
          <a:xfrm>
            <a:off x="609600" y="1234242"/>
            <a:ext cx="7924800" cy="4373562"/>
          </a:xfrm>
        </p:spPr>
        <p:txBody>
          <a:bodyPr/>
          <a:lstStyle/>
          <a:p>
            <a:pPr>
              <a:spcBef>
                <a:spcPts val="0"/>
              </a:spcBef>
              <a:spcAft>
                <a:spcPts val="1200"/>
              </a:spcAft>
            </a:pPr>
            <a:r>
              <a:rPr lang="en-US" sz="2200" dirty="0">
                <a:cs typeface="Arial" charset="0"/>
              </a:rPr>
              <a:t>Once mapping is complete, take a step back and review the entire process with the group</a:t>
            </a:r>
          </a:p>
          <a:p>
            <a:pPr lvl="1">
              <a:spcBef>
                <a:spcPts val="0"/>
              </a:spcBef>
              <a:spcAft>
                <a:spcPts val="1200"/>
              </a:spcAft>
            </a:pPr>
            <a:r>
              <a:rPr lang="en-US" sz="2200" dirty="0">
                <a:cs typeface="Arial" charset="0"/>
              </a:rPr>
              <a:t>Is this representative of the process?</a:t>
            </a:r>
          </a:p>
          <a:p>
            <a:pPr lvl="1">
              <a:spcBef>
                <a:spcPts val="0"/>
              </a:spcBef>
              <a:spcAft>
                <a:spcPts val="1200"/>
              </a:spcAft>
            </a:pPr>
            <a:r>
              <a:rPr lang="en-US" sz="2200" dirty="0">
                <a:cs typeface="Arial" charset="0"/>
              </a:rPr>
              <a:t>Are we missing anything?</a:t>
            </a:r>
          </a:p>
          <a:p>
            <a:pPr>
              <a:spcBef>
                <a:spcPts val="0"/>
              </a:spcBef>
              <a:spcAft>
                <a:spcPts val="1200"/>
              </a:spcAft>
            </a:pPr>
            <a:r>
              <a:rPr lang="en-US" sz="2200" dirty="0">
                <a:cs typeface="Arial" charset="0"/>
              </a:rPr>
              <a:t>Sum the value added time and total process time</a:t>
            </a:r>
          </a:p>
          <a:p>
            <a:pPr>
              <a:spcBef>
                <a:spcPts val="0"/>
              </a:spcBef>
              <a:spcAft>
                <a:spcPts val="1200"/>
              </a:spcAft>
            </a:pPr>
            <a:r>
              <a:rPr lang="en-US" sz="2200" dirty="0">
                <a:cs typeface="Arial" charset="0"/>
              </a:rPr>
              <a:t>Request data collection around the major wastes in the process</a:t>
            </a:r>
          </a:p>
          <a:p>
            <a:pPr>
              <a:spcBef>
                <a:spcPts val="0"/>
              </a:spcBef>
              <a:spcAft>
                <a:spcPts val="1200"/>
              </a:spcAft>
            </a:pPr>
            <a:r>
              <a:rPr lang="en-US" sz="2200" dirty="0">
                <a:cs typeface="Arial" charset="0"/>
              </a:rPr>
              <a:t>It is ok to surface problems (U.D.E.’s, D.O.W.N.T.I.M.E.)</a:t>
            </a:r>
          </a:p>
          <a:p>
            <a:pPr>
              <a:spcBef>
                <a:spcPts val="0"/>
              </a:spcBef>
              <a:spcAft>
                <a:spcPts val="1200"/>
              </a:spcAft>
            </a:pPr>
            <a:r>
              <a:rPr lang="en-US" sz="2200" dirty="0">
                <a:cs typeface="Arial" charset="0"/>
              </a:rPr>
              <a:t>Prior to Future State</a:t>
            </a:r>
          </a:p>
          <a:p>
            <a:pPr lvl="1">
              <a:spcBef>
                <a:spcPts val="0"/>
              </a:spcBef>
              <a:spcAft>
                <a:spcPts val="1200"/>
              </a:spcAft>
            </a:pPr>
            <a:r>
              <a:rPr lang="en-US" sz="2200" dirty="0">
                <a:cs typeface="Arial" charset="0"/>
              </a:rPr>
              <a:t>The facilitator should brainstorm on the best ways to  lead the group through the future state</a:t>
            </a:r>
          </a:p>
          <a:p>
            <a:endParaRPr lang="en-US" dirty="0"/>
          </a:p>
        </p:txBody>
      </p:sp>
      <p:sp>
        <p:nvSpPr>
          <p:cNvPr id="4" name="Footer Placeholder 3">
            <a:extLst>
              <a:ext uri="{FF2B5EF4-FFF2-40B4-BE49-F238E27FC236}">
                <a16:creationId xmlns:a16="http://schemas.microsoft.com/office/drawing/2014/main" id="{99326DD9-B7E7-4D5F-B5F2-67A133FA0DAF}"/>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F21C60E-7D6D-4A37-A67E-61236A7F0521}"/>
              </a:ext>
            </a:extLst>
          </p:cNvPr>
          <p:cNvSpPr>
            <a:spLocks noGrp="1"/>
          </p:cNvSpPr>
          <p:nvPr>
            <p:ph type="sldNum" sz="quarter" idx="12"/>
          </p:nvPr>
        </p:nvSpPr>
        <p:spPr/>
        <p:txBody>
          <a:bodyPr/>
          <a:lstStyle/>
          <a:p>
            <a:fld id="{909ED1F4-8724-4CB0-854F-41CA9E1557CC}" type="slidenum">
              <a:rPr lang="en-US" altLang="en-US" smtClean="0"/>
              <a:pPr/>
              <a:t>149</a:t>
            </a:fld>
            <a:endParaRPr lang="en-US" altLang="en-US"/>
          </a:p>
        </p:txBody>
      </p:sp>
    </p:spTree>
    <p:extLst>
      <p:ext uri="{BB962C8B-B14F-4D97-AF65-F5344CB8AC3E}">
        <p14:creationId xmlns:p14="http://schemas.microsoft.com/office/powerpoint/2010/main" val="41100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4C131-762D-4D0E-A960-DF21A60A39E8}"/>
              </a:ext>
            </a:extLst>
          </p:cNvPr>
          <p:cNvSpPr>
            <a:spLocks noGrp="1"/>
          </p:cNvSpPr>
          <p:nvPr>
            <p:ph type="title"/>
          </p:nvPr>
        </p:nvSpPr>
        <p:spPr/>
        <p:txBody>
          <a:bodyPr/>
          <a:lstStyle/>
          <a:p>
            <a:r>
              <a:rPr lang="en-US" dirty="0"/>
              <a:t>Lean Healthcare Examples</a:t>
            </a:r>
          </a:p>
        </p:txBody>
      </p:sp>
      <p:sp>
        <p:nvSpPr>
          <p:cNvPr id="3" name="Content Placeholder 2">
            <a:extLst>
              <a:ext uri="{FF2B5EF4-FFF2-40B4-BE49-F238E27FC236}">
                <a16:creationId xmlns:a16="http://schemas.microsoft.com/office/drawing/2014/main" id="{758BF520-47F0-4743-A203-1DA146C5DE62}"/>
              </a:ext>
            </a:extLst>
          </p:cNvPr>
          <p:cNvSpPr>
            <a:spLocks noGrp="1"/>
          </p:cNvSpPr>
          <p:nvPr>
            <p:ph idx="1"/>
          </p:nvPr>
        </p:nvSpPr>
        <p:spPr>
          <a:xfrm>
            <a:off x="609600" y="1341438"/>
            <a:ext cx="7924800" cy="4373562"/>
          </a:xfrm>
        </p:spPr>
        <p:txBody>
          <a:bodyPr/>
          <a:lstStyle/>
          <a:p>
            <a:r>
              <a:rPr lang="en-US" dirty="0"/>
              <a:t>Redesigned ambulatory clinic space</a:t>
            </a:r>
          </a:p>
          <a:p>
            <a:r>
              <a:rPr lang="en-US" dirty="0"/>
              <a:t>Crash cart inspections</a:t>
            </a:r>
          </a:p>
          <a:p>
            <a:r>
              <a:rPr lang="en-US" dirty="0"/>
              <a:t>Lean scheduling – schedule templates and system tools in Urology</a:t>
            </a:r>
          </a:p>
          <a:p>
            <a:r>
              <a:rPr lang="en-US" dirty="0"/>
              <a:t>Patient Safety Alert System </a:t>
            </a:r>
          </a:p>
          <a:p>
            <a:endParaRPr lang="en-US" dirty="0"/>
          </a:p>
        </p:txBody>
      </p:sp>
      <p:sp>
        <p:nvSpPr>
          <p:cNvPr id="4" name="Footer Placeholder 3">
            <a:extLst>
              <a:ext uri="{FF2B5EF4-FFF2-40B4-BE49-F238E27FC236}">
                <a16:creationId xmlns:a16="http://schemas.microsoft.com/office/drawing/2014/main" id="{3B508034-191B-41E2-BC70-93EFD313CCD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A93768A-4305-4089-A23A-D9233245F1D6}"/>
              </a:ext>
            </a:extLst>
          </p:cNvPr>
          <p:cNvSpPr>
            <a:spLocks noGrp="1"/>
          </p:cNvSpPr>
          <p:nvPr>
            <p:ph type="sldNum" sz="quarter" idx="12"/>
          </p:nvPr>
        </p:nvSpPr>
        <p:spPr/>
        <p:txBody>
          <a:bodyPr/>
          <a:lstStyle/>
          <a:p>
            <a:fld id="{909ED1F4-8724-4CB0-854F-41CA9E1557CC}" type="slidenum">
              <a:rPr lang="en-US" altLang="en-US" smtClean="0"/>
              <a:pPr/>
              <a:t>15</a:t>
            </a:fld>
            <a:endParaRPr lang="en-US" altLang="en-US"/>
          </a:p>
        </p:txBody>
      </p:sp>
    </p:spTree>
    <p:extLst>
      <p:ext uri="{BB962C8B-B14F-4D97-AF65-F5344CB8AC3E}">
        <p14:creationId xmlns:p14="http://schemas.microsoft.com/office/powerpoint/2010/main" val="100960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B32306-04D4-44CE-BC82-5B7A5F836188}"/>
              </a:ext>
            </a:extLst>
          </p:cNvPr>
          <p:cNvPicPr>
            <a:picLocks noChangeAspect="1"/>
          </p:cNvPicPr>
          <p:nvPr/>
        </p:nvPicPr>
        <p:blipFill>
          <a:blip r:embed="rId2"/>
          <a:stretch>
            <a:fillRect/>
          </a:stretch>
        </p:blipFill>
        <p:spPr>
          <a:xfrm rot="10800000">
            <a:off x="0" y="304799"/>
            <a:ext cx="9144000" cy="6553199"/>
          </a:xfrm>
          <a:prstGeom prst="rect">
            <a:avLst/>
          </a:prstGeom>
        </p:spPr>
      </p:pic>
      <p:sp>
        <p:nvSpPr>
          <p:cNvPr id="2" name="Title 1">
            <a:extLst>
              <a:ext uri="{FF2B5EF4-FFF2-40B4-BE49-F238E27FC236}">
                <a16:creationId xmlns:a16="http://schemas.microsoft.com/office/drawing/2014/main" id="{6872BE49-CD07-43B6-9D19-36F734030A4C}"/>
              </a:ext>
            </a:extLst>
          </p:cNvPr>
          <p:cNvSpPr>
            <a:spLocks noGrp="1"/>
          </p:cNvSpPr>
          <p:nvPr>
            <p:ph type="title"/>
          </p:nvPr>
        </p:nvSpPr>
        <p:spPr>
          <a:xfrm>
            <a:off x="609600" y="1066800"/>
            <a:ext cx="7924800" cy="685800"/>
          </a:xfrm>
        </p:spPr>
        <p:txBody>
          <a:bodyPr/>
          <a:lstStyle/>
          <a:p>
            <a:pPr algn="ctr"/>
            <a:r>
              <a:rPr lang="en-US" sz="2400" dirty="0"/>
              <a:t>Example: ED Arrival to Inpatient Bed</a:t>
            </a:r>
          </a:p>
        </p:txBody>
      </p:sp>
      <p:sp>
        <p:nvSpPr>
          <p:cNvPr id="4" name="Footer Placeholder 3">
            <a:extLst>
              <a:ext uri="{FF2B5EF4-FFF2-40B4-BE49-F238E27FC236}">
                <a16:creationId xmlns:a16="http://schemas.microsoft.com/office/drawing/2014/main" id="{D1992551-1968-4232-BCDC-A7D3A0CB3C9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CE8AA9D-0551-48D1-B911-0623342BE07F}"/>
              </a:ext>
            </a:extLst>
          </p:cNvPr>
          <p:cNvSpPr>
            <a:spLocks noGrp="1"/>
          </p:cNvSpPr>
          <p:nvPr>
            <p:ph type="sldNum" sz="quarter" idx="12"/>
          </p:nvPr>
        </p:nvSpPr>
        <p:spPr/>
        <p:txBody>
          <a:bodyPr/>
          <a:lstStyle/>
          <a:p>
            <a:fld id="{909ED1F4-8724-4CB0-854F-41CA9E1557CC}" type="slidenum">
              <a:rPr lang="en-US" altLang="en-US" smtClean="0"/>
              <a:pPr/>
              <a:t>150</a:t>
            </a:fld>
            <a:endParaRPr lang="en-US" altLang="en-US"/>
          </a:p>
        </p:txBody>
      </p:sp>
    </p:spTree>
    <p:extLst>
      <p:ext uri="{BB962C8B-B14F-4D97-AF65-F5344CB8AC3E}">
        <p14:creationId xmlns:p14="http://schemas.microsoft.com/office/powerpoint/2010/main" val="243968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2F92-F251-4BE5-8C52-B5DAFF80E179}"/>
              </a:ext>
            </a:extLst>
          </p:cNvPr>
          <p:cNvSpPr>
            <a:spLocks noGrp="1"/>
          </p:cNvSpPr>
          <p:nvPr>
            <p:ph type="title"/>
          </p:nvPr>
        </p:nvSpPr>
        <p:spPr/>
        <p:txBody>
          <a:bodyPr/>
          <a:lstStyle/>
          <a:p>
            <a:r>
              <a:rPr lang="en-US" dirty="0"/>
              <a:t>Common Symbols</a:t>
            </a:r>
          </a:p>
        </p:txBody>
      </p:sp>
      <p:sp>
        <p:nvSpPr>
          <p:cNvPr id="4" name="Footer Placeholder 3">
            <a:extLst>
              <a:ext uri="{FF2B5EF4-FFF2-40B4-BE49-F238E27FC236}">
                <a16:creationId xmlns:a16="http://schemas.microsoft.com/office/drawing/2014/main" id="{126AD9C7-ECC2-4ACC-B53A-A2BD7E6E5E0F}"/>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14AF6A2-257D-4682-B954-262301AB7173}"/>
              </a:ext>
            </a:extLst>
          </p:cNvPr>
          <p:cNvSpPr>
            <a:spLocks noGrp="1"/>
          </p:cNvSpPr>
          <p:nvPr>
            <p:ph type="sldNum" sz="quarter" idx="12"/>
          </p:nvPr>
        </p:nvSpPr>
        <p:spPr/>
        <p:txBody>
          <a:bodyPr/>
          <a:lstStyle/>
          <a:p>
            <a:fld id="{909ED1F4-8724-4CB0-854F-41CA9E1557CC}" type="slidenum">
              <a:rPr lang="en-US" altLang="en-US" smtClean="0"/>
              <a:pPr/>
              <a:t>151</a:t>
            </a:fld>
            <a:endParaRPr lang="en-US" altLang="en-US"/>
          </a:p>
        </p:txBody>
      </p:sp>
      <p:pic>
        <p:nvPicPr>
          <p:cNvPr id="4098" name="Picture 2" descr="Image result for value stream mapping healthcare symbols">
            <a:extLst>
              <a:ext uri="{FF2B5EF4-FFF2-40B4-BE49-F238E27FC236}">
                <a16:creationId xmlns:a16="http://schemas.microsoft.com/office/drawing/2014/main" id="{8612BF61-E449-48F2-80F8-2C5126749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38250"/>
            <a:ext cx="66294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76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C515A6-722C-4707-81C5-EFA66F72589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DDE9130D-63F0-4AB7-8EC3-11C73741E497}"/>
              </a:ext>
            </a:extLst>
          </p:cNvPr>
          <p:cNvSpPr>
            <a:spLocks noGrp="1"/>
          </p:cNvSpPr>
          <p:nvPr>
            <p:ph type="sldNum" sz="quarter" idx="12"/>
          </p:nvPr>
        </p:nvSpPr>
        <p:spPr/>
        <p:txBody>
          <a:bodyPr/>
          <a:lstStyle/>
          <a:p>
            <a:fld id="{909ED1F4-8724-4CB0-854F-41CA9E1557CC}" type="slidenum">
              <a:rPr lang="en-US" altLang="en-US" smtClean="0"/>
              <a:pPr/>
              <a:t>152</a:t>
            </a:fld>
            <a:endParaRPr lang="en-US" altLang="en-US"/>
          </a:p>
        </p:txBody>
      </p:sp>
      <p:pic>
        <p:nvPicPr>
          <p:cNvPr id="6" name="Picture 5">
            <a:extLst>
              <a:ext uri="{FF2B5EF4-FFF2-40B4-BE49-F238E27FC236}">
                <a16:creationId xmlns:a16="http://schemas.microsoft.com/office/drawing/2014/main" id="{1F026031-F97C-43F2-8ECC-CDE56EE95EE8}"/>
              </a:ext>
            </a:extLst>
          </p:cNvPr>
          <p:cNvPicPr>
            <a:picLocks noChangeAspect="1"/>
          </p:cNvPicPr>
          <p:nvPr/>
        </p:nvPicPr>
        <p:blipFill>
          <a:blip r:embed="rId2"/>
          <a:stretch>
            <a:fillRect/>
          </a:stretch>
        </p:blipFill>
        <p:spPr>
          <a:xfrm>
            <a:off x="667490" y="375277"/>
            <a:ext cx="8040410" cy="6482723"/>
          </a:xfrm>
          <a:prstGeom prst="rect">
            <a:avLst/>
          </a:prstGeom>
        </p:spPr>
      </p:pic>
    </p:spTree>
    <p:extLst>
      <p:ext uri="{BB962C8B-B14F-4D97-AF65-F5344CB8AC3E}">
        <p14:creationId xmlns:p14="http://schemas.microsoft.com/office/powerpoint/2010/main" val="305316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14365-1EB4-4E66-B003-72CE220872EA}"/>
              </a:ext>
            </a:extLst>
          </p:cNvPr>
          <p:cNvSpPr>
            <a:spLocks noGrp="1"/>
          </p:cNvSpPr>
          <p:nvPr>
            <p:ph type="title"/>
          </p:nvPr>
        </p:nvSpPr>
        <p:spPr>
          <a:xfrm>
            <a:off x="609600" y="480219"/>
            <a:ext cx="8218310" cy="685800"/>
          </a:xfrm>
        </p:spPr>
        <p:txBody>
          <a:bodyPr/>
          <a:lstStyle/>
          <a:p>
            <a:r>
              <a:rPr lang="en-US" sz="2800" dirty="0"/>
              <a:t>Asynchronous Learning- STEMI to Balloon Time</a:t>
            </a:r>
          </a:p>
        </p:txBody>
      </p:sp>
      <p:pic>
        <p:nvPicPr>
          <p:cNvPr id="6" name="Online Media 5" title="Central Carolina Hospital STEMI Patient Safety Video">
            <a:hlinkClick r:id="" action="ppaction://media"/>
            <a:extLst>
              <a:ext uri="{FF2B5EF4-FFF2-40B4-BE49-F238E27FC236}">
                <a16:creationId xmlns:a16="http://schemas.microsoft.com/office/drawing/2014/main" id="{E0CA0F5A-B514-48A6-8BC0-FFB3C347695C}"/>
              </a:ext>
            </a:extLst>
          </p:cNvPr>
          <p:cNvPicPr>
            <a:picLocks noGrp="1" noRot="1" noChangeAspect="1"/>
          </p:cNvPicPr>
          <p:nvPr>
            <p:ph idx="1"/>
            <a:videoFile r:link="rId1"/>
          </p:nvPr>
        </p:nvPicPr>
        <p:blipFill>
          <a:blip r:embed="rId4"/>
          <a:stretch>
            <a:fillRect/>
          </a:stretch>
        </p:blipFill>
        <p:spPr>
          <a:xfrm>
            <a:off x="316089" y="1319136"/>
            <a:ext cx="8511821" cy="4787900"/>
          </a:xfrm>
          <a:prstGeom prst="rect">
            <a:avLst/>
          </a:prstGeom>
        </p:spPr>
      </p:pic>
      <p:sp>
        <p:nvSpPr>
          <p:cNvPr id="4" name="Footer Placeholder 3">
            <a:extLst>
              <a:ext uri="{FF2B5EF4-FFF2-40B4-BE49-F238E27FC236}">
                <a16:creationId xmlns:a16="http://schemas.microsoft.com/office/drawing/2014/main" id="{5B324FF1-28AA-41A3-A90D-92793B817CE9}"/>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F4A28C5-D09A-4727-951B-BC0253CE5A12}"/>
              </a:ext>
            </a:extLst>
          </p:cNvPr>
          <p:cNvSpPr>
            <a:spLocks noGrp="1"/>
          </p:cNvSpPr>
          <p:nvPr>
            <p:ph type="sldNum" sz="quarter" idx="12"/>
          </p:nvPr>
        </p:nvSpPr>
        <p:spPr/>
        <p:txBody>
          <a:bodyPr/>
          <a:lstStyle/>
          <a:p>
            <a:fld id="{909ED1F4-8724-4CB0-854F-41CA9E1557CC}" type="slidenum">
              <a:rPr lang="en-US" altLang="en-US" smtClean="0"/>
              <a:pPr/>
              <a:t>153</a:t>
            </a:fld>
            <a:endParaRPr lang="en-US" altLang="en-US"/>
          </a:p>
        </p:txBody>
      </p:sp>
    </p:spTree>
    <p:extLst>
      <p:ext uri="{BB962C8B-B14F-4D97-AF65-F5344CB8AC3E}">
        <p14:creationId xmlns:p14="http://schemas.microsoft.com/office/powerpoint/2010/main" val="257576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6F075-A264-4374-A083-09743BA92D81}"/>
              </a:ext>
            </a:extLst>
          </p:cNvPr>
          <p:cNvSpPr>
            <a:spLocks noGrp="1"/>
          </p:cNvSpPr>
          <p:nvPr>
            <p:ph type="title"/>
          </p:nvPr>
        </p:nvSpPr>
        <p:spPr/>
        <p:txBody>
          <a:bodyPr/>
          <a:lstStyle/>
          <a:p>
            <a:r>
              <a:rPr lang="en-US" dirty="0"/>
              <a:t>STEMI to Balloon Time</a:t>
            </a:r>
          </a:p>
        </p:txBody>
      </p:sp>
      <p:sp>
        <p:nvSpPr>
          <p:cNvPr id="3" name="Content Placeholder 2">
            <a:extLst>
              <a:ext uri="{FF2B5EF4-FFF2-40B4-BE49-F238E27FC236}">
                <a16:creationId xmlns:a16="http://schemas.microsoft.com/office/drawing/2014/main" id="{0567C97B-4472-430E-B0A9-7C6BAE680002}"/>
              </a:ext>
            </a:extLst>
          </p:cNvPr>
          <p:cNvSpPr>
            <a:spLocks noGrp="1"/>
          </p:cNvSpPr>
          <p:nvPr>
            <p:ph idx="1"/>
          </p:nvPr>
        </p:nvSpPr>
        <p:spPr>
          <a:xfrm>
            <a:off x="625475" y="1447800"/>
            <a:ext cx="7924800" cy="4548981"/>
          </a:xfrm>
        </p:spPr>
        <p:txBody>
          <a:bodyPr/>
          <a:lstStyle/>
          <a:p>
            <a:pPr marL="0" lvl="0" indent="0">
              <a:buNone/>
            </a:pPr>
            <a:r>
              <a:rPr lang="en-US" sz="1200" u="sng" dirty="0"/>
              <a:t>Appleton Medical Center</a:t>
            </a:r>
          </a:p>
          <a:p>
            <a:pPr lvl="0"/>
            <a:r>
              <a:rPr lang="en-US" sz="1200" dirty="0"/>
              <a:t>A triage nurse evaluated the patient, took vital signs- blood pressure, pulse, and asked questions. </a:t>
            </a:r>
          </a:p>
          <a:p>
            <a:pPr lvl="0"/>
            <a:r>
              <a:rPr lang="en-US" sz="1200" dirty="0"/>
              <a:t>That nurse then called another nurse to find an available room and alert the team to a possible heart emergency. The team in this case included a consulting cardiologist a cardiac surgeon, catheter lab technicians and nurses, although not all those team members would necessarily be notified right away</a:t>
            </a:r>
          </a:p>
          <a:p>
            <a:pPr lvl="0"/>
            <a:r>
              <a:rPr lang="en-US" sz="1200" dirty="0"/>
              <a:t>This patient was wheeled down the hall to another room and handed off to another nurse, helped out of his clothes and into a gown.  The nurse might also start an IV line and draw blood for testing before attaching a series of electrodes to the patient’s skin for an EKG.  This shows the heart’s electrical activity and is the main diagnostic tool for heart problems</a:t>
            </a:r>
          </a:p>
          <a:p>
            <a:pPr lvl="0"/>
            <a:r>
              <a:rPr lang="en-US" sz="1200" dirty="0"/>
              <a:t>Once the EKG was complete, the nurse collected the printout and might set it on the counter for the emergency room doctor to collect, or, if the doctor was standing nearby, she might hand the EKG over for review</a:t>
            </a:r>
          </a:p>
          <a:p>
            <a:pPr lvl="0"/>
            <a:r>
              <a:rPr lang="en-US" sz="1200" dirty="0"/>
              <a:t>The emergency doctor might order more tests and wait 30 minutes for results and then, if she saw signs of a STEMI event, she would page the on-call cardiologist for consultation.  If that cardiologist agreed with the diagnosis, following his own evaluation of course, he would alert the clerk of a STEMI.  The clerk used a staff roster and work schedules to make phone calls to the STEMI team, which brought in nurses, technicians and doctors to perform the angioplasty</a:t>
            </a:r>
          </a:p>
          <a:p>
            <a:pPr lvl="0"/>
            <a:r>
              <a:rPr lang="en-US" sz="1200" dirty="0"/>
              <a:t>Once an available room was identified for surgery, the patient was moved and prepped for the procedure.  If the patient arrived in the middle of the night, he might wait 20 minutes for the on-call consulting cardiologist to get out of bed, come to the hospital and confirm the emergency doctor’s diagnosis and then wait another 20 minutes for the </a:t>
            </a:r>
            <a:r>
              <a:rPr lang="en-US" sz="1200" dirty="0" err="1"/>
              <a:t>cath</a:t>
            </a:r>
            <a:r>
              <a:rPr lang="en-US" sz="1200" dirty="0"/>
              <a:t> team, including the interventional cardiologist to arrive ready to operate.  All the while, his hear would be dying cell by cell.</a:t>
            </a:r>
          </a:p>
          <a:p>
            <a:endParaRPr lang="en-US" sz="1200" dirty="0"/>
          </a:p>
        </p:txBody>
      </p:sp>
      <p:sp>
        <p:nvSpPr>
          <p:cNvPr id="4" name="Footer Placeholder 3">
            <a:extLst>
              <a:ext uri="{FF2B5EF4-FFF2-40B4-BE49-F238E27FC236}">
                <a16:creationId xmlns:a16="http://schemas.microsoft.com/office/drawing/2014/main" id="{DADF5EE9-22FB-4449-A1CE-08DEC008308D}"/>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6DCB985-17E4-429E-936F-DFE58DFC0445}"/>
              </a:ext>
            </a:extLst>
          </p:cNvPr>
          <p:cNvSpPr>
            <a:spLocks noGrp="1"/>
          </p:cNvSpPr>
          <p:nvPr>
            <p:ph type="sldNum" sz="quarter" idx="12"/>
          </p:nvPr>
        </p:nvSpPr>
        <p:spPr/>
        <p:txBody>
          <a:bodyPr/>
          <a:lstStyle/>
          <a:p>
            <a:fld id="{909ED1F4-8724-4CB0-854F-41CA9E1557CC}" type="slidenum">
              <a:rPr lang="en-US" altLang="en-US" smtClean="0"/>
              <a:pPr/>
              <a:t>154</a:t>
            </a:fld>
            <a:endParaRPr lang="en-US" altLang="en-US"/>
          </a:p>
        </p:txBody>
      </p:sp>
    </p:spTree>
    <p:extLst>
      <p:ext uri="{BB962C8B-B14F-4D97-AF65-F5344CB8AC3E}">
        <p14:creationId xmlns:p14="http://schemas.microsoft.com/office/powerpoint/2010/main" val="138217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6, Lesson 2</a:t>
            </a:r>
          </a:p>
          <a:p>
            <a:pPr eaLnBrk="1" hangingPunct="1">
              <a:buFont typeface="Wingdings" panose="05000000000000000000" pitchFamily="2" charset="2"/>
              <a:buNone/>
            </a:pPr>
            <a:r>
              <a:rPr lang="en-US" altLang="en-US" dirty="0">
                <a:solidFill>
                  <a:srgbClr val="1B7384"/>
                </a:solidFill>
              </a:rPr>
              <a:t>STEMI to Balloon Time Value Stream Map</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421606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6F075-A264-4374-A083-09743BA92D81}"/>
              </a:ext>
            </a:extLst>
          </p:cNvPr>
          <p:cNvSpPr>
            <a:spLocks noGrp="1"/>
          </p:cNvSpPr>
          <p:nvPr>
            <p:ph type="title"/>
          </p:nvPr>
        </p:nvSpPr>
        <p:spPr/>
        <p:txBody>
          <a:bodyPr/>
          <a:lstStyle/>
          <a:p>
            <a:r>
              <a:rPr lang="en-US" dirty="0"/>
              <a:t>STEMI to Balloon Time</a:t>
            </a:r>
          </a:p>
        </p:txBody>
      </p:sp>
      <p:sp>
        <p:nvSpPr>
          <p:cNvPr id="3" name="Content Placeholder 2">
            <a:extLst>
              <a:ext uri="{FF2B5EF4-FFF2-40B4-BE49-F238E27FC236}">
                <a16:creationId xmlns:a16="http://schemas.microsoft.com/office/drawing/2014/main" id="{0567C97B-4472-430E-B0A9-7C6BAE680002}"/>
              </a:ext>
            </a:extLst>
          </p:cNvPr>
          <p:cNvSpPr>
            <a:spLocks noGrp="1"/>
          </p:cNvSpPr>
          <p:nvPr>
            <p:ph idx="1"/>
          </p:nvPr>
        </p:nvSpPr>
        <p:spPr>
          <a:xfrm>
            <a:off x="625475" y="1447800"/>
            <a:ext cx="7924800" cy="4548981"/>
          </a:xfrm>
        </p:spPr>
        <p:txBody>
          <a:bodyPr/>
          <a:lstStyle/>
          <a:p>
            <a:pPr marL="0" lvl="0" indent="0">
              <a:buNone/>
            </a:pPr>
            <a:r>
              <a:rPr lang="en-US" sz="1200" u="sng" dirty="0"/>
              <a:t>Appleton Medical Center</a:t>
            </a:r>
          </a:p>
          <a:p>
            <a:pPr lvl="0"/>
            <a:r>
              <a:rPr lang="en-US" sz="1200" dirty="0"/>
              <a:t>A triage nurse evaluated the patient, took vital signs- blood pressure, pulse, and asked questions. </a:t>
            </a:r>
          </a:p>
          <a:p>
            <a:pPr lvl="0"/>
            <a:r>
              <a:rPr lang="en-US" sz="1200" dirty="0"/>
              <a:t>That nurse then called another nurse to find an available room and alert the team to a possible heart emergency. The team in this case included a consulting cardiologist a cardiac surgeon, catheter lab technicians and nurses, although not all those team members would necessarily be notified right away</a:t>
            </a:r>
          </a:p>
          <a:p>
            <a:pPr lvl="0"/>
            <a:r>
              <a:rPr lang="en-US" sz="1200" dirty="0"/>
              <a:t>This patient was wheeled down the hall to another room and handed off to another nurse, helped out of his clothes and into a gown.  The nurse might also start an IV line and draw blood for testing before attaching a series of electrodes to the patient’s skin for an EKG.  This shows the heart’s electrical activity and is the main diagnostic tool for heart problems</a:t>
            </a:r>
          </a:p>
          <a:p>
            <a:pPr lvl="0"/>
            <a:r>
              <a:rPr lang="en-US" sz="1200" dirty="0"/>
              <a:t>Once the EKG was complete, the nurse collected the printout and might set it on the counter for the emergency room doctor to collect, or, if the doctor was standing nearby, she might hand the EKG over for review</a:t>
            </a:r>
          </a:p>
          <a:p>
            <a:pPr lvl="0"/>
            <a:r>
              <a:rPr lang="en-US" sz="1200" dirty="0"/>
              <a:t>The emergency doctor might order more tests and wait 30 minutes for results and then, if she saw signs of a STEMI event, she would page the on-call cardiologist for consultation.  If that cardiologist agreed with the diagnosis, following his own evaluation of course, he would alert the clerk of a STEMI.  The clerk used a staff roster and work schedules to make phone calls to the STEMI team, which brought in nurses, technicians and doctors to perform the angioplasty</a:t>
            </a:r>
          </a:p>
          <a:p>
            <a:pPr lvl="0"/>
            <a:r>
              <a:rPr lang="en-US" sz="1200" dirty="0"/>
              <a:t>Once an available room was identified for surgery, the patient was moved and prepped for the procedure.  If the patient arrived in the middle of the night, he might wait 20 minutes for the on-call consulting cardiologist to get out of bed, come to the hospital and confirm the emergency doctor’s diagnosis and then wait another 20 minutes for the </a:t>
            </a:r>
            <a:r>
              <a:rPr lang="en-US" sz="1200" dirty="0" err="1"/>
              <a:t>cath</a:t>
            </a:r>
            <a:r>
              <a:rPr lang="en-US" sz="1200" dirty="0"/>
              <a:t> team, including the interventional cardiologist to arrive ready to operate.  All the while, his hear would be dying cell by cell.</a:t>
            </a:r>
          </a:p>
          <a:p>
            <a:endParaRPr lang="en-US" sz="1200" dirty="0"/>
          </a:p>
        </p:txBody>
      </p:sp>
      <p:sp>
        <p:nvSpPr>
          <p:cNvPr id="4" name="Footer Placeholder 3">
            <a:extLst>
              <a:ext uri="{FF2B5EF4-FFF2-40B4-BE49-F238E27FC236}">
                <a16:creationId xmlns:a16="http://schemas.microsoft.com/office/drawing/2014/main" id="{DADF5EE9-22FB-4449-A1CE-08DEC008308D}"/>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6DCB985-17E4-429E-936F-DFE58DFC0445}"/>
              </a:ext>
            </a:extLst>
          </p:cNvPr>
          <p:cNvSpPr>
            <a:spLocks noGrp="1"/>
          </p:cNvSpPr>
          <p:nvPr>
            <p:ph type="sldNum" sz="quarter" idx="12"/>
          </p:nvPr>
        </p:nvSpPr>
        <p:spPr/>
        <p:txBody>
          <a:bodyPr/>
          <a:lstStyle/>
          <a:p>
            <a:fld id="{909ED1F4-8724-4CB0-854F-41CA9E1557CC}" type="slidenum">
              <a:rPr lang="en-US" altLang="en-US" smtClean="0"/>
              <a:pPr/>
              <a:t>156</a:t>
            </a:fld>
            <a:endParaRPr lang="en-US" altLang="en-US"/>
          </a:p>
        </p:txBody>
      </p:sp>
    </p:spTree>
    <p:extLst>
      <p:ext uri="{BB962C8B-B14F-4D97-AF65-F5344CB8AC3E}">
        <p14:creationId xmlns:p14="http://schemas.microsoft.com/office/powerpoint/2010/main" val="13882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19E566F-FD29-4F02-AEF4-59DDEC2C527D}"/>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D46C75B-6C53-4EBA-A258-5C4502F1853C}"/>
              </a:ext>
            </a:extLst>
          </p:cNvPr>
          <p:cNvSpPr>
            <a:spLocks noGrp="1"/>
          </p:cNvSpPr>
          <p:nvPr>
            <p:ph type="sldNum" sz="quarter" idx="12"/>
          </p:nvPr>
        </p:nvSpPr>
        <p:spPr/>
        <p:txBody>
          <a:bodyPr/>
          <a:lstStyle/>
          <a:p>
            <a:fld id="{909ED1F4-8724-4CB0-854F-41CA9E1557CC}" type="slidenum">
              <a:rPr lang="en-US" altLang="en-US" smtClean="0"/>
              <a:pPr/>
              <a:t>157</a:t>
            </a:fld>
            <a:endParaRPr lang="en-US" altLang="en-US"/>
          </a:p>
        </p:txBody>
      </p:sp>
      <p:sp>
        <p:nvSpPr>
          <p:cNvPr id="6" name="Line 15">
            <a:extLst>
              <a:ext uri="{FF2B5EF4-FFF2-40B4-BE49-F238E27FC236}">
                <a16:creationId xmlns:a16="http://schemas.microsoft.com/office/drawing/2014/main" id="{7CF3C48C-E190-48A0-934A-F4F4B83D4585}"/>
              </a:ext>
            </a:extLst>
          </p:cNvPr>
          <p:cNvSpPr>
            <a:spLocks noChangeShapeType="1"/>
          </p:cNvSpPr>
          <p:nvPr/>
        </p:nvSpPr>
        <p:spPr bwMode="auto">
          <a:xfrm flipV="1">
            <a:off x="1632856" y="1813162"/>
            <a:ext cx="5910943" cy="91838"/>
          </a:xfrm>
          <a:prstGeom prst="line">
            <a:avLst/>
          </a:prstGeom>
          <a:noFill/>
          <a:ln w="28575">
            <a:solidFill>
              <a:schemeClr val="tx1"/>
            </a:solidFill>
            <a:prstDash val="dash"/>
            <a:round/>
            <a:headEnd/>
            <a:tailEnd type="triangle" w="lg" len="lg"/>
          </a:ln>
        </p:spPr>
        <p:txBody>
          <a:bodyPr/>
          <a:lstStyle/>
          <a:p>
            <a:endParaRPr lang="en-US"/>
          </a:p>
        </p:txBody>
      </p:sp>
      <p:grpSp>
        <p:nvGrpSpPr>
          <p:cNvPr id="10" name="Group 34">
            <a:extLst>
              <a:ext uri="{FF2B5EF4-FFF2-40B4-BE49-F238E27FC236}">
                <a16:creationId xmlns:a16="http://schemas.microsoft.com/office/drawing/2014/main" id="{979D87C4-F959-4A4D-88F1-F954C4BA120F}"/>
              </a:ext>
            </a:extLst>
          </p:cNvPr>
          <p:cNvGrpSpPr>
            <a:grpSpLocks/>
          </p:cNvGrpSpPr>
          <p:nvPr/>
        </p:nvGrpSpPr>
        <p:grpSpPr bwMode="auto">
          <a:xfrm rot="9179946">
            <a:off x="2111072" y="1347882"/>
            <a:ext cx="1524000" cy="228600"/>
            <a:chOff x="3936" y="1757"/>
            <a:chExt cx="960" cy="144"/>
          </a:xfrm>
        </p:grpSpPr>
        <p:sp>
          <p:nvSpPr>
            <p:cNvPr id="11" name="Line 35">
              <a:extLst>
                <a:ext uri="{FF2B5EF4-FFF2-40B4-BE49-F238E27FC236}">
                  <a16:creationId xmlns:a16="http://schemas.microsoft.com/office/drawing/2014/main" id="{B56410F2-D04A-4E21-A650-5EEE5671AD2F}"/>
                </a:ext>
              </a:extLst>
            </p:cNvPr>
            <p:cNvSpPr>
              <a:spLocks noChangeShapeType="1"/>
            </p:cNvSpPr>
            <p:nvPr/>
          </p:nvSpPr>
          <p:spPr bwMode="auto">
            <a:xfrm>
              <a:off x="3936" y="1757"/>
              <a:ext cx="480" cy="0"/>
            </a:xfrm>
            <a:prstGeom prst="line">
              <a:avLst/>
            </a:prstGeom>
            <a:noFill/>
            <a:ln w="28575">
              <a:solidFill>
                <a:schemeClr val="tx1"/>
              </a:solidFill>
              <a:round/>
              <a:headEnd/>
              <a:tailEnd/>
            </a:ln>
          </p:spPr>
          <p:txBody>
            <a:bodyPr/>
            <a:lstStyle/>
            <a:p>
              <a:endParaRPr lang="en-US"/>
            </a:p>
          </p:txBody>
        </p:sp>
        <p:sp>
          <p:nvSpPr>
            <p:cNvPr id="12" name="Line 36">
              <a:extLst>
                <a:ext uri="{FF2B5EF4-FFF2-40B4-BE49-F238E27FC236}">
                  <a16:creationId xmlns:a16="http://schemas.microsoft.com/office/drawing/2014/main" id="{EEFDED97-FD6F-4976-BE2F-EBBA46BF8F7A}"/>
                </a:ext>
              </a:extLst>
            </p:cNvPr>
            <p:cNvSpPr>
              <a:spLocks noChangeShapeType="1"/>
            </p:cNvSpPr>
            <p:nvPr/>
          </p:nvSpPr>
          <p:spPr bwMode="auto">
            <a:xfrm>
              <a:off x="4272" y="1901"/>
              <a:ext cx="624" cy="0"/>
            </a:xfrm>
            <a:prstGeom prst="line">
              <a:avLst/>
            </a:prstGeom>
            <a:noFill/>
            <a:ln w="28575">
              <a:solidFill>
                <a:schemeClr val="tx1"/>
              </a:solidFill>
              <a:round/>
              <a:headEnd/>
              <a:tailEnd type="triangle" w="med" len="lg"/>
            </a:ln>
          </p:spPr>
          <p:txBody>
            <a:bodyPr/>
            <a:lstStyle/>
            <a:p>
              <a:endParaRPr lang="en-US"/>
            </a:p>
          </p:txBody>
        </p:sp>
        <p:sp>
          <p:nvSpPr>
            <p:cNvPr id="13" name="Line 37">
              <a:extLst>
                <a:ext uri="{FF2B5EF4-FFF2-40B4-BE49-F238E27FC236}">
                  <a16:creationId xmlns:a16="http://schemas.microsoft.com/office/drawing/2014/main" id="{77F5A986-CC6D-4F73-9146-2FF56C8DD538}"/>
                </a:ext>
              </a:extLst>
            </p:cNvPr>
            <p:cNvSpPr>
              <a:spLocks noChangeShapeType="1"/>
            </p:cNvSpPr>
            <p:nvPr/>
          </p:nvSpPr>
          <p:spPr bwMode="auto">
            <a:xfrm flipH="1">
              <a:off x="4272" y="1757"/>
              <a:ext cx="144" cy="144"/>
            </a:xfrm>
            <a:prstGeom prst="line">
              <a:avLst/>
            </a:prstGeom>
            <a:noFill/>
            <a:ln w="28575">
              <a:solidFill>
                <a:schemeClr val="tx1"/>
              </a:solidFill>
              <a:round/>
              <a:headEnd/>
              <a:tailEnd/>
            </a:ln>
          </p:spPr>
          <p:txBody>
            <a:bodyPr/>
            <a:lstStyle/>
            <a:p>
              <a:endParaRPr lang="en-US"/>
            </a:p>
          </p:txBody>
        </p:sp>
      </p:grpSp>
      <p:grpSp>
        <p:nvGrpSpPr>
          <p:cNvPr id="15" name="Group 79">
            <a:extLst>
              <a:ext uri="{FF2B5EF4-FFF2-40B4-BE49-F238E27FC236}">
                <a16:creationId xmlns:a16="http://schemas.microsoft.com/office/drawing/2014/main" id="{DCB5BAB9-8A83-4776-9C8F-AD8CAF72E045}"/>
              </a:ext>
            </a:extLst>
          </p:cNvPr>
          <p:cNvGrpSpPr>
            <a:grpSpLocks/>
          </p:cNvGrpSpPr>
          <p:nvPr/>
        </p:nvGrpSpPr>
        <p:grpSpPr bwMode="auto">
          <a:xfrm>
            <a:off x="4297668" y="622890"/>
            <a:ext cx="442912" cy="715963"/>
            <a:chOff x="1977" y="768"/>
            <a:chExt cx="466" cy="691"/>
          </a:xfrm>
        </p:grpSpPr>
        <p:sp>
          <p:nvSpPr>
            <p:cNvPr id="16" name="Oval 80">
              <a:extLst>
                <a:ext uri="{FF2B5EF4-FFF2-40B4-BE49-F238E27FC236}">
                  <a16:creationId xmlns:a16="http://schemas.microsoft.com/office/drawing/2014/main" id="{1369E62F-3D07-4D14-9D71-4B9FB9997E45}"/>
                </a:ext>
              </a:extLst>
            </p:cNvPr>
            <p:cNvSpPr>
              <a:spLocks noChangeArrowheads="1"/>
            </p:cNvSpPr>
            <p:nvPr/>
          </p:nvSpPr>
          <p:spPr bwMode="auto">
            <a:xfrm rot="810861">
              <a:off x="2304" y="768"/>
              <a:ext cx="96" cy="192"/>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7" name="Line 81">
              <a:extLst>
                <a:ext uri="{FF2B5EF4-FFF2-40B4-BE49-F238E27FC236}">
                  <a16:creationId xmlns:a16="http://schemas.microsoft.com/office/drawing/2014/main" id="{7543B5B1-10C4-4649-8350-8D9F85579ED8}"/>
                </a:ext>
              </a:extLst>
            </p:cNvPr>
            <p:cNvSpPr>
              <a:spLocks noChangeShapeType="1"/>
            </p:cNvSpPr>
            <p:nvPr/>
          </p:nvSpPr>
          <p:spPr bwMode="auto">
            <a:xfrm rot="21296369" flipH="1">
              <a:off x="2223" y="884"/>
              <a:ext cx="144" cy="336"/>
            </a:xfrm>
            <a:prstGeom prst="line">
              <a:avLst/>
            </a:prstGeom>
            <a:noFill/>
            <a:ln w="28575">
              <a:solidFill>
                <a:schemeClr val="tx1"/>
              </a:solidFill>
              <a:round/>
              <a:headEnd/>
              <a:tailEnd/>
            </a:ln>
          </p:spPr>
          <p:txBody>
            <a:bodyPr/>
            <a:lstStyle/>
            <a:p>
              <a:endParaRPr lang="en-US"/>
            </a:p>
          </p:txBody>
        </p:sp>
        <p:sp>
          <p:nvSpPr>
            <p:cNvPr id="18" name="Freeform 82">
              <a:extLst>
                <a:ext uri="{FF2B5EF4-FFF2-40B4-BE49-F238E27FC236}">
                  <a16:creationId xmlns:a16="http://schemas.microsoft.com/office/drawing/2014/main" id="{F623787F-7F8F-461E-A1E5-D161E43E4816}"/>
                </a:ext>
              </a:extLst>
            </p:cNvPr>
            <p:cNvSpPr>
              <a:spLocks/>
            </p:cNvSpPr>
            <p:nvPr/>
          </p:nvSpPr>
          <p:spPr bwMode="auto">
            <a:xfrm>
              <a:off x="2299" y="1036"/>
              <a:ext cx="144" cy="168"/>
            </a:xfrm>
            <a:custGeom>
              <a:avLst/>
              <a:gdLst>
                <a:gd name="T0" fmla="*/ 0 w 144"/>
                <a:gd name="T1" fmla="*/ 0 h 168"/>
                <a:gd name="T2" fmla="*/ 48 w 144"/>
                <a:gd name="T3" fmla="*/ 144 h 168"/>
                <a:gd name="T4" fmla="*/ 144 w 144"/>
                <a:gd name="T5" fmla="*/ 144 h 168"/>
                <a:gd name="T6" fmla="*/ 0 60000 65536"/>
                <a:gd name="T7" fmla="*/ 0 60000 65536"/>
                <a:gd name="T8" fmla="*/ 0 60000 65536"/>
                <a:gd name="T9" fmla="*/ 0 w 144"/>
                <a:gd name="T10" fmla="*/ 0 h 168"/>
                <a:gd name="T11" fmla="*/ 144 w 144"/>
                <a:gd name="T12" fmla="*/ 168 h 168"/>
              </a:gdLst>
              <a:ahLst/>
              <a:cxnLst>
                <a:cxn ang="T6">
                  <a:pos x="T0" y="T1"/>
                </a:cxn>
                <a:cxn ang="T7">
                  <a:pos x="T2" y="T3"/>
                </a:cxn>
                <a:cxn ang="T8">
                  <a:pos x="T4" y="T5"/>
                </a:cxn>
              </a:cxnLst>
              <a:rect l="T9" t="T10" r="T11" b="T12"/>
              <a:pathLst>
                <a:path w="144" h="168">
                  <a:moveTo>
                    <a:pt x="0" y="0"/>
                  </a:moveTo>
                  <a:cubicBezTo>
                    <a:pt x="12" y="60"/>
                    <a:pt x="24" y="120"/>
                    <a:pt x="48" y="144"/>
                  </a:cubicBezTo>
                  <a:cubicBezTo>
                    <a:pt x="72" y="168"/>
                    <a:pt x="108" y="156"/>
                    <a:pt x="144" y="144"/>
                  </a:cubicBezTo>
                </a:path>
              </a:pathLst>
            </a:custGeom>
            <a:noFill/>
            <a:ln w="28575">
              <a:solidFill>
                <a:schemeClr val="tx1"/>
              </a:solidFill>
              <a:round/>
              <a:headEnd/>
              <a:tailEnd/>
            </a:ln>
          </p:spPr>
          <p:txBody>
            <a:bodyPr/>
            <a:lstStyle/>
            <a:p>
              <a:endParaRPr lang="en-US"/>
            </a:p>
          </p:txBody>
        </p:sp>
        <p:sp>
          <p:nvSpPr>
            <p:cNvPr id="19" name="Freeform 83">
              <a:extLst>
                <a:ext uri="{FF2B5EF4-FFF2-40B4-BE49-F238E27FC236}">
                  <a16:creationId xmlns:a16="http://schemas.microsoft.com/office/drawing/2014/main" id="{22B80111-9546-4F33-A50B-0247F1ACFC2E}"/>
                </a:ext>
              </a:extLst>
            </p:cNvPr>
            <p:cNvSpPr>
              <a:spLocks/>
            </p:cNvSpPr>
            <p:nvPr/>
          </p:nvSpPr>
          <p:spPr bwMode="auto">
            <a:xfrm>
              <a:off x="2064" y="1040"/>
              <a:ext cx="240" cy="112"/>
            </a:xfrm>
            <a:custGeom>
              <a:avLst/>
              <a:gdLst>
                <a:gd name="T0" fmla="*/ 240 w 240"/>
                <a:gd name="T1" fmla="*/ 16 h 112"/>
                <a:gd name="T2" fmla="*/ 96 w 240"/>
                <a:gd name="T3" fmla="*/ 16 h 112"/>
                <a:gd name="T4" fmla="*/ 0 w 240"/>
                <a:gd name="T5" fmla="*/ 112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240" y="16"/>
                  </a:moveTo>
                  <a:cubicBezTo>
                    <a:pt x="188" y="8"/>
                    <a:pt x="136" y="0"/>
                    <a:pt x="96" y="16"/>
                  </a:cubicBezTo>
                  <a:cubicBezTo>
                    <a:pt x="56" y="32"/>
                    <a:pt x="28" y="72"/>
                    <a:pt x="0" y="112"/>
                  </a:cubicBezTo>
                </a:path>
              </a:pathLst>
            </a:custGeom>
            <a:noFill/>
            <a:ln w="28575">
              <a:solidFill>
                <a:schemeClr val="tx1"/>
              </a:solidFill>
              <a:round/>
              <a:headEnd/>
              <a:tailEnd/>
            </a:ln>
          </p:spPr>
          <p:txBody>
            <a:bodyPr/>
            <a:lstStyle/>
            <a:p>
              <a:endParaRPr lang="en-US"/>
            </a:p>
          </p:txBody>
        </p:sp>
        <p:sp>
          <p:nvSpPr>
            <p:cNvPr id="20" name="Freeform 84">
              <a:extLst>
                <a:ext uri="{FF2B5EF4-FFF2-40B4-BE49-F238E27FC236}">
                  <a16:creationId xmlns:a16="http://schemas.microsoft.com/office/drawing/2014/main" id="{9EF74D3B-763A-4738-87C1-85AA54D0EF46}"/>
                </a:ext>
              </a:extLst>
            </p:cNvPr>
            <p:cNvSpPr>
              <a:spLocks/>
            </p:cNvSpPr>
            <p:nvPr/>
          </p:nvSpPr>
          <p:spPr bwMode="auto">
            <a:xfrm>
              <a:off x="2241" y="1243"/>
              <a:ext cx="96" cy="216"/>
            </a:xfrm>
            <a:custGeom>
              <a:avLst/>
              <a:gdLst>
                <a:gd name="T0" fmla="*/ 0 w 96"/>
                <a:gd name="T1" fmla="*/ 0 h 216"/>
                <a:gd name="T2" fmla="*/ 96 w 96"/>
                <a:gd name="T3" fmla="*/ 48 h 216"/>
                <a:gd name="T4" fmla="*/ 0 w 96"/>
                <a:gd name="T5" fmla="*/ 192 h 216"/>
                <a:gd name="T6" fmla="*/ 96 w 96"/>
                <a:gd name="T7" fmla="*/ 192 h 216"/>
                <a:gd name="T8" fmla="*/ 0 60000 65536"/>
                <a:gd name="T9" fmla="*/ 0 60000 65536"/>
                <a:gd name="T10" fmla="*/ 0 60000 65536"/>
                <a:gd name="T11" fmla="*/ 0 60000 65536"/>
                <a:gd name="T12" fmla="*/ 0 w 96"/>
                <a:gd name="T13" fmla="*/ 0 h 216"/>
                <a:gd name="T14" fmla="*/ 96 w 96"/>
                <a:gd name="T15" fmla="*/ 216 h 216"/>
              </a:gdLst>
              <a:ahLst/>
              <a:cxnLst>
                <a:cxn ang="T8">
                  <a:pos x="T0" y="T1"/>
                </a:cxn>
                <a:cxn ang="T9">
                  <a:pos x="T2" y="T3"/>
                </a:cxn>
                <a:cxn ang="T10">
                  <a:pos x="T4" y="T5"/>
                </a:cxn>
                <a:cxn ang="T11">
                  <a:pos x="T6" y="T7"/>
                </a:cxn>
              </a:cxnLst>
              <a:rect l="T12" t="T13" r="T14" b="T15"/>
              <a:pathLst>
                <a:path w="96" h="216">
                  <a:moveTo>
                    <a:pt x="0" y="0"/>
                  </a:moveTo>
                  <a:cubicBezTo>
                    <a:pt x="48" y="8"/>
                    <a:pt x="96" y="16"/>
                    <a:pt x="96" y="48"/>
                  </a:cubicBezTo>
                  <a:cubicBezTo>
                    <a:pt x="96" y="80"/>
                    <a:pt x="0" y="168"/>
                    <a:pt x="0" y="192"/>
                  </a:cubicBezTo>
                  <a:cubicBezTo>
                    <a:pt x="0" y="216"/>
                    <a:pt x="48" y="204"/>
                    <a:pt x="96" y="192"/>
                  </a:cubicBezTo>
                </a:path>
              </a:pathLst>
            </a:custGeom>
            <a:noFill/>
            <a:ln w="28575">
              <a:solidFill>
                <a:schemeClr val="tx1"/>
              </a:solidFill>
              <a:round/>
              <a:headEnd/>
              <a:tailEnd/>
            </a:ln>
          </p:spPr>
          <p:txBody>
            <a:bodyPr/>
            <a:lstStyle/>
            <a:p>
              <a:endParaRPr lang="en-US"/>
            </a:p>
          </p:txBody>
        </p:sp>
        <p:sp>
          <p:nvSpPr>
            <p:cNvPr id="21" name="Freeform 85">
              <a:extLst>
                <a:ext uri="{FF2B5EF4-FFF2-40B4-BE49-F238E27FC236}">
                  <a16:creationId xmlns:a16="http://schemas.microsoft.com/office/drawing/2014/main" id="{13FE458E-B275-4940-9705-5D7160111FB4}"/>
                </a:ext>
              </a:extLst>
            </p:cNvPr>
            <p:cNvSpPr>
              <a:spLocks/>
            </p:cNvSpPr>
            <p:nvPr/>
          </p:nvSpPr>
          <p:spPr bwMode="auto">
            <a:xfrm>
              <a:off x="1977" y="1218"/>
              <a:ext cx="264" cy="208"/>
            </a:xfrm>
            <a:custGeom>
              <a:avLst/>
              <a:gdLst>
                <a:gd name="T0" fmla="*/ 264 w 264"/>
                <a:gd name="T1" fmla="*/ 0 h 208"/>
                <a:gd name="T2" fmla="*/ 168 w 264"/>
                <a:gd name="T3" fmla="*/ 192 h 208"/>
                <a:gd name="T4" fmla="*/ 24 w 264"/>
                <a:gd name="T5" fmla="*/ 96 h 208"/>
                <a:gd name="T6" fmla="*/ 24 w 264"/>
                <a:gd name="T7" fmla="*/ 192 h 208"/>
                <a:gd name="T8" fmla="*/ 0 60000 65536"/>
                <a:gd name="T9" fmla="*/ 0 60000 65536"/>
                <a:gd name="T10" fmla="*/ 0 60000 65536"/>
                <a:gd name="T11" fmla="*/ 0 60000 65536"/>
                <a:gd name="T12" fmla="*/ 0 w 264"/>
                <a:gd name="T13" fmla="*/ 0 h 208"/>
                <a:gd name="T14" fmla="*/ 264 w 264"/>
                <a:gd name="T15" fmla="*/ 208 h 208"/>
              </a:gdLst>
              <a:ahLst/>
              <a:cxnLst>
                <a:cxn ang="T8">
                  <a:pos x="T0" y="T1"/>
                </a:cxn>
                <a:cxn ang="T9">
                  <a:pos x="T2" y="T3"/>
                </a:cxn>
                <a:cxn ang="T10">
                  <a:pos x="T4" y="T5"/>
                </a:cxn>
                <a:cxn ang="T11">
                  <a:pos x="T6" y="T7"/>
                </a:cxn>
              </a:cxnLst>
              <a:rect l="T12" t="T13" r="T14" b="T15"/>
              <a:pathLst>
                <a:path w="264" h="208">
                  <a:moveTo>
                    <a:pt x="264" y="0"/>
                  </a:moveTo>
                  <a:cubicBezTo>
                    <a:pt x="236" y="88"/>
                    <a:pt x="208" y="176"/>
                    <a:pt x="168" y="192"/>
                  </a:cubicBezTo>
                  <a:cubicBezTo>
                    <a:pt x="128" y="208"/>
                    <a:pt x="48" y="96"/>
                    <a:pt x="24" y="96"/>
                  </a:cubicBezTo>
                  <a:cubicBezTo>
                    <a:pt x="0" y="96"/>
                    <a:pt x="24" y="176"/>
                    <a:pt x="24" y="192"/>
                  </a:cubicBezTo>
                </a:path>
              </a:pathLst>
            </a:custGeom>
            <a:noFill/>
            <a:ln w="28575">
              <a:solidFill>
                <a:schemeClr val="tx1"/>
              </a:solidFill>
              <a:round/>
              <a:headEnd/>
              <a:tailEnd/>
            </a:ln>
          </p:spPr>
          <p:txBody>
            <a:bodyPr/>
            <a:lstStyle/>
            <a:p>
              <a:endParaRPr lang="en-US"/>
            </a:p>
          </p:txBody>
        </p:sp>
      </p:grpSp>
      <p:sp>
        <p:nvSpPr>
          <p:cNvPr id="22" name="Text Box 86">
            <a:extLst>
              <a:ext uri="{FF2B5EF4-FFF2-40B4-BE49-F238E27FC236}">
                <a16:creationId xmlns:a16="http://schemas.microsoft.com/office/drawing/2014/main" id="{2A4F01CA-CCD1-4A0A-B808-8BA69817D45C}"/>
              </a:ext>
            </a:extLst>
          </p:cNvPr>
          <p:cNvSpPr txBox="1">
            <a:spLocks noChangeArrowheads="1"/>
          </p:cNvSpPr>
          <p:nvPr/>
        </p:nvSpPr>
        <p:spPr bwMode="auto">
          <a:xfrm>
            <a:off x="3863485" y="3514995"/>
            <a:ext cx="1524000" cy="549275"/>
          </a:xfrm>
          <a:prstGeom prst="rect">
            <a:avLst/>
          </a:prstGeom>
          <a:noFill/>
          <a:ln w="9525">
            <a:noFill/>
            <a:miter lim="800000"/>
            <a:headEnd/>
            <a:tailEnd/>
          </a:ln>
        </p:spPr>
        <p:txBody>
          <a:bodyPr>
            <a:spAutoFit/>
          </a:bodyPr>
          <a:lstStyle/>
          <a:p>
            <a:pPr>
              <a:spcBef>
                <a:spcPct val="50000"/>
              </a:spcBef>
            </a:pPr>
            <a:endParaRPr lang="en-US" sz="1200"/>
          </a:p>
          <a:p>
            <a:pPr>
              <a:spcBef>
                <a:spcPct val="50000"/>
              </a:spcBef>
            </a:pPr>
            <a:endParaRPr lang="en-US" sz="1200"/>
          </a:p>
        </p:txBody>
      </p:sp>
      <p:sp>
        <p:nvSpPr>
          <p:cNvPr id="24" name="Text Box 17">
            <a:extLst>
              <a:ext uri="{FF2B5EF4-FFF2-40B4-BE49-F238E27FC236}">
                <a16:creationId xmlns:a16="http://schemas.microsoft.com/office/drawing/2014/main" id="{66A7F3E3-C494-444A-AB91-1DF493EE5229}"/>
              </a:ext>
            </a:extLst>
          </p:cNvPr>
          <p:cNvSpPr txBox="1">
            <a:spLocks noChangeArrowheads="1"/>
          </p:cNvSpPr>
          <p:nvPr/>
        </p:nvSpPr>
        <p:spPr bwMode="auto">
          <a:xfrm>
            <a:off x="7724887" y="2175235"/>
            <a:ext cx="762000" cy="276999"/>
          </a:xfrm>
          <a:prstGeom prst="rect">
            <a:avLst/>
          </a:prstGeom>
          <a:noFill/>
          <a:ln w="9525">
            <a:noFill/>
            <a:miter lim="800000"/>
            <a:headEnd/>
            <a:tailEnd/>
          </a:ln>
        </p:spPr>
        <p:txBody>
          <a:bodyPr>
            <a:spAutoFit/>
          </a:bodyPr>
          <a:lstStyle/>
          <a:p>
            <a:pPr>
              <a:spcBef>
                <a:spcPct val="50000"/>
              </a:spcBef>
            </a:pPr>
            <a:r>
              <a:rPr lang="en-US" sz="1200" dirty="0">
                <a:latin typeface="+mn-lt"/>
              </a:rPr>
              <a:t>Go See</a:t>
            </a:r>
          </a:p>
        </p:txBody>
      </p:sp>
      <p:sp>
        <p:nvSpPr>
          <p:cNvPr id="30" name="Rectangle 29">
            <a:extLst>
              <a:ext uri="{FF2B5EF4-FFF2-40B4-BE49-F238E27FC236}">
                <a16:creationId xmlns:a16="http://schemas.microsoft.com/office/drawing/2014/main" id="{A8BC2828-7A6B-43D7-99D5-13ECA7374910}"/>
              </a:ext>
            </a:extLst>
          </p:cNvPr>
          <p:cNvSpPr/>
          <p:nvPr/>
        </p:nvSpPr>
        <p:spPr>
          <a:xfrm>
            <a:off x="3931296" y="1983143"/>
            <a:ext cx="1175657" cy="739452"/>
          </a:xfrm>
          <a:prstGeom prst="rect">
            <a:avLst/>
          </a:prstGeom>
          <a:solidFill>
            <a:srgbClr val="FFFF00"/>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Calibri"/>
              </a:rPr>
              <a:t>Work-Up/ Diagnosis</a:t>
            </a:r>
            <a:endParaRPr kumimoji="0" lang="en-US" sz="1400" b="0" i="0" u="none" strike="noStrike" kern="0" cap="none" spc="0" normalizeH="0" baseline="0" noProof="0" dirty="0">
              <a:ln>
                <a:noFill/>
              </a:ln>
              <a:solidFill>
                <a:sysClr val="windowText" lastClr="000000"/>
              </a:solidFill>
              <a:effectLst/>
              <a:uLnTx/>
              <a:uFillTx/>
              <a:ea typeface="+mn-ea"/>
              <a:cs typeface="+mn-cs"/>
            </a:endParaRPr>
          </a:p>
        </p:txBody>
      </p:sp>
      <p:sp>
        <p:nvSpPr>
          <p:cNvPr id="31" name="Rectangle 30">
            <a:extLst>
              <a:ext uri="{FF2B5EF4-FFF2-40B4-BE49-F238E27FC236}">
                <a16:creationId xmlns:a16="http://schemas.microsoft.com/office/drawing/2014/main" id="{6190F5A0-E900-4FF6-BCAA-0021374F7E22}"/>
              </a:ext>
            </a:extLst>
          </p:cNvPr>
          <p:cNvSpPr/>
          <p:nvPr/>
        </p:nvSpPr>
        <p:spPr>
          <a:xfrm>
            <a:off x="1623387" y="2958071"/>
            <a:ext cx="1436914" cy="1260456"/>
          </a:xfrm>
          <a:prstGeom prst="rect">
            <a:avLst/>
          </a:prstGeom>
          <a:solidFill>
            <a:srgbClr val="FF6699"/>
          </a:solidFill>
          <a:ln w="25400" cap="flat" cmpd="sng" algn="ctr">
            <a:solidFill>
              <a:srgbClr val="C0504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Repetition</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Waiting/delays</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excess movement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ea typeface="+mn-ea"/>
                <a:cs typeface="+mn-cs"/>
              </a:rPr>
              <a:t>Notification delay</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Dying heart</a:t>
            </a:r>
            <a:endParaRPr kumimoji="0" lang="en-US" sz="1200" b="0" i="0" u="none" strike="noStrike" kern="0" cap="none" spc="0" normalizeH="0" baseline="0" noProof="0" dirty="0">
              <a:ln>
                <a:noFill/>
              </a:ln>
              <a:solidFill>
                <a:schemeClr val="tx1"/>
              </a:solidFill>
              <a:effectLst/>
              <a:uLnTx/>
              <a:uFillTx/>
              <a:ea typeface="+mn-ea"/>
              <a:cs typeface="+mn-cs"/>
            </a:endParaRPr>
          </a:p>
        </p:txBody>
      </p:sp>
      <p:sp>
        <p:nvSpPr>
          <p:cNvPr id="33" name="Rectangle 32">
            <a:extLst>
              <a:ext uri="{FF2B5EF4-FFF2-40B4-BE49-F238E27FC236}">
                <a16:creationId xmlns:a16="http://schemas.microsoft.com/office/drawing/2014/main" id="{4568B88A-A7A6-426D-BD36-7267B2025112}"/>
              </a:ext>
            </a:extLst>
          </p:cNvPr>
          <p:cNvSpPr/>
          <p:nvPr/>
        </p:nvSpPr>
        <p:spPr>
          <a:xfrm>
            <a:off x="451757" y="3011072"/>
            <a:ext cx="1007706" cy="417928"/>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ea typeface="+mn-ea"/>
                <a:cs typeface="+mn-cs"/>
              </a:rPr>
              <a:t> </a:t>
            </a:r>
            <a:r>
              <a:rPr lang="en-US" sz="1400" kern="0" dirty="0">
                <a:solidFill>
                  <a:sysClr val="windowText" lastClr="000000"/>
                </a:solidFill>
              </a:rPr>
              <a:t>Vitals</a:t>
            </a:r>
            <a:endParaRPr kumimoji="0" lang="en-US" sz="1400" b="0" i="0" u="none" strike="noStrike" kern="0" cap="none" spc="0" normalizeH="0" baseline="0" noProof="0" dirty="0">
              <a:ln>
                <a:noFill/>
              </a:ln>
              <a:solidFill>
                <a:sysClr val="windowText" lastClr="000000"/>
              </a:solidFill>
              <a:effectLst/>
              <a:uLnTx/>
              <a:uFillTx/>
              <a:ea typeface="+mn-ea"/>
              <a:cs typeface="+mn-cs"/>
            </a:endParaRPr>
          </a:p>
        </p:txBody>
      </p:sp>
      <p:sp>
        <p:nvSpPr>
          <p:cNvPr id="34" name="Rectangle 33">
            <a:extLst>
              <a:ext uri="{FF2B5EF4-FFF2-40B4-BE49-F238E27FC236}">
                <a16:creationId xmlns:a16="http://schemas.microsoft.com/office/drawing/2014/main" id="{A7A18254-E3AE-4789-B220-6FFD81F8C44E}"/>
              </a:ext>
            </a:extLst>
          </p:cNvPr>
          <p:cNvSpPr/>
          <p:nvPr/>
        </p:nvSpPr>
        <p:spPr>
          <a:xfrm>
            <a:off x="5142056" y="5051864"/>
            <a:ext cx="877744" cy="608011"/>
          </a:xfrm>
          <a:prstGeom prst="rect">
            <a:avLst/>
          </a:prstGeom>
          <a:solidFill>
            <a:srgbClr val="9966FF"/>
          </a:solidFill>
          <a:ln w="25400" cap="flat" cmpd="sng" algn="ctr">
            <a:solidFill>
              <a:srgbClr val="7030A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ea typeface="+mn-ea"/>
                <a:cs typeface="+mn-cs"/>
              </a:rPr>
              <a:t>diagnosis</a:t>
            </a:r>
          </a:p>
        </p:txBody>
      </p:sp>
      <p:sp>
        <p:nvSpPr>
          <p:cNvPr id="35" name="Rectangle 34">
            <a:extLst>
              <a:ext uri="{FF2B5EF4-FFF2-40B4-BE49-F238E27FC236}">
                <a16:creationId xmlns:a16="http://schemas.microsoft.com/office/drawing/2014/main" id="{98E82AE5-75A1-4177-BB49-FAE51308D7D6}"/>
              </a:ext>
            </a:extLst>
          </p:cNvPr>
          <p:cNvSpPr/>
          <p:nvPr/>
        </p:nvSpPr>
        <p:spPr>
          <a:xfrm>
            <a:off x="3040445" y="4975625"/>
            <a:ext cx="647446" cy="590358"/>
          </a:xfrm>
          <a:prstGeom prst="rect">
            <a:avLst/>
          </a:prstGeom>
          <a:solidFill>
            <a:srgbClr val="1F497D">
              <a:lumMod val="20000"/>
              <a:lumOff val="80000"/>
            </a:srgbClr>
          </a:solidFill>
          <a:ln w="25400" cap="flat" cmpd="sng" algn="ctr">
            <a:solidFill>
              <a:srgbClr val="2C3DBA"/>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rPr>
              <a:t>Labs/vitals</a:t>
            </a:r>
            <a:endParaRPr kumimoji="0" lang="en-US" sz="1200" b="0" i="0" u="none" strike="noStrike" kern="0" cap="none" spc="0" normalizeH="0" baseline="0" noProof="0" dirty="0">
              <a:ln>
                <a:noFill/>
              </a:ln>
              <a:solidFill>
                <a:sysClr val="windowText" lastClr="000000"/>
              </a:solidFill>
              <a:effectLst/>
              <a:uLnTx/>
              <a:uFillTx/>
              <a:ea typeface="+mn-ea"/>
              <a:cs typeface="+mn-cs"/>
            </a:endParaRPr>
          </a:p>
        </p:txBody>
      </p:sp>
      <p:sp>
        <p:nvSpPr>
          <p:cNvPr id="36" name="Isosceles Triangle 35">
            <a:extLst>
              <a:ext uri="{FF2B5EF4-FFF2-40B4-BE49-F238E27FC236}">
                <a16:creationId xmlns:a16="http://schemas.microsoft.com/office/drawing/2014/main" id="{98D92431-3607-4685-8AD8-92FF73F17463}"/>
              </a:ext>
            </a:extLst>
          </p:cNvPr>
          <p:cNvSpPr/>
          <p:nvPr/>
        </p:nvSpPr>
        <p:spPr bwMode="auto">
          <a:xfrm>
            <a:off x="2009190" y="1905000"/>
            <a:ext cx="1436914" cy="895739"/>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pitchFamily="34" charset="0"/>
              </a:rPr>
              <a:t>Wait/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pitchFamily="34" charset="0"/>
              </a:rPr>
              <a:t>Delay</a:t>
            </a:r>
          </a:p>
        </p:txBody>
      </p:sp>
      <p:sp>
        <p:nvSpPr>
          <p:cNvPr id="37" name="Rectangle 36">
            <a:extLst>
              <a:ext uri="{FF2B5EF4-FFF2-40B4-BE49-F238E27FC236}">
                <a16:creationId xmlns:a16="http://schemas.microsoft.com/office/drawing/2014/main" id="{34DF2E63-FE85-4C25-9FBC-6B4F6DC9E30E}"/>
              </a:ext>
            </a:extLst>
          </p:cNvPr>
          <p:cNvSpPr/>
          <p:nvPr/>
        </p:nvSpPr>
        <p:spPr>
          <a:xfrm>
            <a:off x="3936515" y="3018948"/>
            <a:ext cx="1007706" cy="430314"/>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ea typeface="+mn-ea"/>
                <a:cs typeface="+mn-cs"/>
              </a:rPr>
              <a:t>Gowned</a:t>
            </a:r>
          </a:p>
        </p:txBody>
      </p:sp>
      <p:sp>
        <p:nvSpPr>
          <p:cNvPr id="38" name="Rectangle 37">
            <a:extLst>
              <a:ext uri="{FF2B5EF4-FFF2-40B4-BE49-F238E27FC236}">
                <a16:creationId xmlns:a16="http://schemas.microsoft.com/office/drawing/2014/main" id="{247200F1-5C93-44A5-84F1-38873FD212F6}"/>
              </a:ext>
            </a:extLst>
          </p:cNvPr>
          <p:cNvSpPr/>
          <p:nvPr/>
        </p:nvSpPr>
        <p:spPr>
          <a:xfrm>
            <a:off x="457200" y="2024048"/>
            <a:ext cx="1175657" cy="739452"/>
          </a:xfrm>
          <a:prstGeom prst="rect">
            <a:avLst/>
          </a:prstGeom>
          <a:solidFill>
            <a:srgbClr val="FFFF00"/>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Calibri"/>
              </a:rPr>
              <a:t>Triage</a:t>
            </a:r>
            <a:endParaRPr kumimoji="0" lang="en-US" sz="1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9" name="Straight Arrow Connector 38">
            <a:extLst>
              <a:ext uri="{FF2B5EF4-FFF2-40B4-BE49-F238E27FC236}">
                <a16:creationId xmlns:a16="http://schemas.microsoft.com/office/drawing/2014/main" id="{D6DF8F13-06F7-4FAB-9DCF-67505F04F582}"/>
              </a:ext>
            </a:extLst>
          </p:cNvPr>
          <p:cNvCxnSpPr/>
          <p:nvPr/>
        </p:nvCxnSpPr>
        <p:spPr bwMode="auto">
          <a:xfrm flipV="1">
            <a:off x="1676397" y="2334207"/>
            <a:ext cx="55672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a:extLst>
              <a:ext uri="{FF2B5EF4-FFF2-40B4-BE49-F238E27FC236}">
                <a16:creationId xmlns:a16="http://schemas.microsoft.com/office/drawing/2014/main" id="{392A3A9F-CD16-4252-A186-75AC7CD13129}"/>
              </a:ext>
            </a:extLst>
          </p:cNvPr>
          <p:cNvCxnSpPr/>
          <p:nvPr/>
        </p:nvCxnSpPr>
        <p:spPr bwMode="auto">
          <a:xfrm flipV="1">
            <a:off x="3265711" y="2337318"/>
            <a:ext cx="55672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1" name="Rectangle 40">
            <a:extLst>
              <a:ext uri="{FF2B5EF4-FFF2-40B4-BE49-F238E27FC236}">
                <a16:creationId xmlns:a16="http://schemas.microsoft.com/office/drawing/2014/main" id="{B94C9D4A-D8C8-44BA-8D18-6AEA161AAA8A}"/>
              </a:ext>
            </a:extLst>
          </p:cNvPr>
          <p:cNvSpPr/>
          <p:nvPr/>
        </p:nvSpPr>
        <p:spPr>
          <a:xfrm>
            <a:off x="451757" y="3629236"/>
            <a:ext cx="1007706" cy="417928"/>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ea typeface="+mn-ea"/>
                <a:cs typeface="+mn-cs"/>
              </a:rPr>
              <a:t> </a:t>
            </a:r>
            <a:r>
              <a:rPr lang="en-US" sz="1400" kern="0" dirty="0">
                <a:solidFill>
                  <a:sysClr val="windowText" lastClr="000000"/>
                </a:solidFill>
              </a:rPr>
              <a:t>Triage questions</a:t>
            </a:r>
            <a:endParaRPr kumimoji="0" lang="en-US" sz="1400" b="0" i="0" u="none" strike="noStrike" kern="0" cap="none" spc="0" normalizeH="0" baseline="0" noProof="0" dirty="0">
              <a:ln>
                <a:noFill/>
              </a:ln>
              <a:solidFill>
                <a:sysClr val="windowText" lastClr="000000"/>
              </a:solidFill>
              <a:effectLst/>
              <a:uLnTx/>
              <a:uFillTx/>
              <a:ea typeface="+mn-ea"/>
              <a:cs typeface="+mn-cs"/>
            </a:endParaRPr>
          </a:p>
        </p:txBody>
      </p:sp>
      <p:sp>
        <p:nvSpPr>
          <p:cNvPr id="43" name="Rectangle 42">
            <a:extLst>
              <a:ext uri="{FF2B5EF4-FFF2-40B4-BE49-F238E27FC236}">
                <a16:creationId xmlns:a16="http://schemas.microsoft.com/office/drawing/2014/main" id="{545E6E68-9BED-4CC0-BA0C-2849BDA1D0BC}"/>
              </a:ext>
            </a:extLst>
          </p:cNvPr>
          <p:cNvSpPr/>
          <p:nvPr/>
        </p:nvSpPr>
        <p:spPr>
          <a:xfrm>
            <a:off x="7396955" y="1972010"/>
            <a:ext cx="1175657" cy="739452"/>
          </a:xfrm>
          <a:prstGeom prst="rect">
            <a:avLst/>
          </a:prstGeom>
          <a:solidFill>
            <a:srgbClr val="FFFF00"/>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Calibri"/>
              </a:rPr>
              <a:t>Treatment</a:t>
            </a:r>
            <a:endParaRPr kumimoji="0" lang="en-US" sz="1400" b="0" i="0" u="none" strike="noStrike" kern="0" cap="none" spc="0" normalizeH="0" baseline="0" noProof="0" dirty="0">
              <a:ln>
                <a:noFill/>
              </a:ln>
              <a:solidFill>
                <a:sysClr val="windowText" lastClr="000000"/>
              </a:solidFill>
              <a:effectLst/>
              <a:uLnTx/>
              <a:uFillTx/>
              <a:ea typeface="+mn-ea"/>
              <a:cs typeface="+mn-cs"/>
            </a:endParaRPr>
          </a:p>
        </p:txBody>
      </p:sp>
      <p:sp>
        <p:nvSpPr>
          <p:cNvPr id="44" name="Isosceles Triangle 43">
            <a:extLst>
              <a:ext uri="{FF2B5EF4-FFF2-40B4-BE49-F238E27FC236}">
                <a16:creationId xmlns:a16="http://schemas.microsoft.com/office/drawing/2014/main" id="{78C93F4E-45DE-487A-A6FD-78A1DF47E87D}"/>
              </a:ext>
            </a:extLst>
          </p:cNvPr>
          <p:cNvSpPr/>
          <p:nvPr/>
        </p:nvSpPr>
        <p:spPr bwMode="auto">
          <a:xfrm>
            <a:off x="5474849" y="1893867"/>
            <a:ext cx="1436914" cy="895739"/>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pitchFamily="34" charset="0"/>
              </a:rPr>
              <a:t>Wait/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pitchFamily="34" charset="0"/>
              </a:rPr>
              <a:t>Delay</a:t>
            </a:r>
          </a:p>
        </p:txBody>
      </p:sp>
      <p:cxnSp>
        <p:nvCxnSpPr>
          <p:cNvPr id="45" name="Straight Arrow Connector 44">
            <a:extLst>
              <a:ext uri="{FF2B5EF4-FFF2-40B4-BE49-F238E27FC236}">
                <a16:creationId xmlns:a16="http://schemas.microsoft.com/office/drawing/2014/main" id="{C4135852-BE0C-494E-BC2C-8D4A696C9E4F}"/>
              </a:ext>
            </a:extLst>
          </p:cNvPr>
          <p:cNvCxnSpPr/>
          <p:nvPr/>
        </p:nvCxnSpPr>
        <p:spPr bwMode="auto">
          <a:xfrm flipV="1">
            <a:off x="5142056" y="2323074"/>
            <a:ext cx="55672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6" name="Straight Arrow Connector 45">
            <a:extLst>
              <a:ext uri="{FF2B5EF4-FFF2-40B4-BE49-F238E27FC236}">
                <a16:creationId xmlns:a16="http://schemas.microsoft.com/office/drawing/2014/main" id="{1E78421C-8DCB-41BE-9C40-540EEEFED5A0}"/>
              </a:ext>
            </a:extLst>
          </p:cNvPr>
          <p:cNvCxnSpPr/>
          <p:nvPr/>
        </p:nvCxnSpPr>
        <p:spPr bwMode="auto">
          <a:xfrm flipV="1">
            <a:off x="6731370" y="2326185"/>
            <a:ext cx="55672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7" name="Rectangle 46">
            <a:extLst>
              <a:ext uri="{FF2B5EF4-FFF2-40B4-BE49-F238E27FC236}">
                <a16:creationId xmlns:a16="http://schemas.microsoft.com/office/drawing/2014/main" id="{9E6EE64E-5EAB-4230-BF74-61B043122C08}"/>
              </a:ext>
            </a:extLst>
          </p:cNvPr>
          <p:cNvSpPr/>
          <p:nvPr/>
        </p:nvSpPr>
        <p:spPr>
          <a:xfrm>
            <a:off x="3953064" y="3546304"/>
            <a:ext cx="1007706" cy="430314"/>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rPr>
              <a:t>EKG</a:t>
            </a:r>
            <a:endParaRPr kumimoji="0" lang="en-US" sz="1400" b="0" i="0" u="none" strike="noStrike" kern="0" cap="none" spc="0" normalizeH="0" baseline="0" noProof="0" dirty="0">
              <a:ln>
                <a:noFill/>
              </a:ln>
              <a:solidFill>
                <a:sysClr val="windowText" lastClr="000000"/>
              </a:solidFill>
              <a:effectLst/>
              <a:uLnTx/>
              <a:uFillTx/>
              <a:ea typeface="+mn-ea"/>
              <a:cs typeface="+mn-cs"/>
            </a:endParaRPr>
          </a:p>
        </p:txBody>
      </p:sp>
      <p:sp>
        <p:nvSpPr>
          <p:cNvPr id="48" name="Rectangle 47">
            <a:extLst>
              <a:ext uri="{FF2B5EF4-FFF2-40B4-BE49-F238E27FC236}">
                <a16:creationId xmlns:a16="http://schemas.microsoft.com/office/drawing/2014/main" id="{66CDF49A-C92D-40C8-86DB-8D16A870384D}"/>
              </a:ext>
            </a:extLst>
          </p:cNvPr>
          <p:cNvSpPr/>
          <p:nvPr/>
        </p:nvSpPr>
        <p:spPr>
          <a:xfrm>
            <a:off x="3928693" y="4137572"/>
            <a:ext cx="1007706" cy="430314"/>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ea typeface="+mn-ea"/>
                <a:cs typeface="+mn-cs"/>
              </a:rPr>
              <a:t>EKG Review</a:t>
            </a:r>
          </a:p>
        </p:txBody>
      </p:sp>
      <p:sp>
        <p:nvSpPr>
          <p:cNvPr id="49" name="Rectangle 48">
            <a:extLst>
              <a:ext uri="{FF2B5EF4-FFF2-40B4-BE49-F238E27FC236}">
                <a16:creationId xmlns:a16="http://schemas.microsoft.com/office/drawing/2014/main" id="{99BC44A6-0EAD-4E6E-BFC3-B911B4143405}"/>
              </a:ext>
            </a:extLst>
          </p:cNvPr>
          <p:cNvSpPr/>
          <p:nvPr/>
        </p:nvSpPr>
        <p:spPr>
          <a:xfrm>
            <a:off x="3936515" y="4704188"/>
            <a:ext cx="1007706" cy="430314"/>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ea typeface="+mn-ea"/>
                <a:cs typeface="+mn-cs"/>
              </a:rPr>
              <a:t>Additional Tests</a:t>
            </a:r>
          </a:p>
        </p:txBody>
      </p:sp>
      <p:sp>
        <p:nvSpPr>
          <p:cNvPr id="50" name="Rectangle 49">
            <a:extLst>
              <a:ext uri="{FF2B5EF4-FFF2-40B4-BE49-F238E27FC236}">
                <a16:creationId xmlns:a16="http://schemas.microsoft.com/office/drawing/2014/main" id="{C870D7F7-276D-48D5-B2D9-35F2BB44F578}"/>
              </a:ext>
            </a:extLst>
          </p:cNvPr>
          <p:cNvSpPr/>
          <p:nvPr/>
        </p:nvSpPr>
        <p:spPr>
          <a:xfrm>
            <a:off x="3909332" y="5270804"/>
            <a:ext cx="1007706" cy="430314"/>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ea typeface="+mn-ea"/>
                <a:cs typeface="+mn-cs"/>
              </a:rPr>
              <a:t>Cardiologist </a:t>
            </a:r>
            <a:r>
              <a:rPr kumimoji="0" lang="en-US" sz="1400" b="0" i="0" u="none" strike="noStrike" kern="0" cap="none" spc="0" normalizeH="0" baseline="0" noProof="0" dirty="0" err="1">
                <a:ln>
                  <a:noFill/>
                </a:ln>
                <a:solidFill>
                  <a:sysClr val="windowText" lastClr="000000"/>
                </a:solidFill>
                <a:effectLst/>
                <a:uLnTx/>
                <a:uFillTx/>
                <a:ea typeface="+mn-ea"/>
                <a:cs typeface="+mn-cs"/>
              </a:rPr>
              <a:t>Reivew</a:t>
            </a:r>
            <a:endParaRPr kumimoji="0" lang="en-US" sz="1400" b="0" i="0" u="none" strike="noStrike" kern="0" cap="none" spc="0" normalizeH="0" baseline="0" noProof="0" dirty="0">
              <a:ln>
                <a:noFill/>
              </a:ln>
              <a:solidFill>
                <a:sysClr val="windowText" lastClr="000000"/>
              </a:solidFill>
              <a:effectLst/>
              <a:uLnTx/>
              <a:uFillTx/>
              <a:ea typeface="+mn-ea"/>
              <a:cs typeface="+mn-cs"/>
            </a:endParaRPr>
          </a:p>
        </p:txBody>
      </p:sp>
      <p:sp>
        <p:nvSpPr>
          <p:cNvPr id="51" name="Rectangle 50">
            <a:extLst>
              <a:ext uri="{FF2B5EF4-FFF2-40B4-BE49-F238E27FC236}">
                <a16:creationId xmlns:a16="http://schemas.microsoft.com/office/drawing/2014/main" id="{7BF59026-E83A-4743-988C-EB8BBC5972F4}"/>
              </a:ext>
            </a:extLst>
          </p:cNvPr>
          <p:cNvSpPr/>
          <p:nvPr/>
        </p:nvSpPr>
        <p:spPr>
          <a:xfrm>
            <a:off x="7398099" y="3011072"/>
            <a:ext cx="1007706" cy="430314"/>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rPr>
              <a:t>Convene team</a:t>
            </a:r>
            <a:endParaRPr kumimoji="0" lang="en-US" sz="1400" b="0" i="0" u="none" strike="noStrike" kern="0" cap="none" spc="0" normalizeH="0" baseline="0" noProof="0" dirty="0">
              <a:ln>
                <a:noFill/>
              </a:ln>
              <a:solidFill>
                <a:sysClr val="windowText" lastClr="000000"/>
              </a:solidFill>
              <a:effectLst/>
              <a:uLnTx/>
              <a:uFillTx/>
              <a:ea typeface="+mn-ea"/>
              <a:cs typeface="+mn-cs"/>
            </a:endParaRPr>
          </a:p>
        </p:txBody>
      </p:sp>
      <p:sp>
        <p:nvSpPr>
          <p:cNvPr id="52" name="Rectangle 51">
            <a:extLst>
              <a:ext uri="{FF2B5EF4-FFF2-40B4-BE49-F238E27FC236}">
                <a16:creationId xmlns:a16="http://schemas.microsoft.com/office/drawing/2014/main" id="{0A6D2596-3340-4C0C-946B-3FA9F8973332}"/>
              </a:ext>
            </a:extLst>
          </p:cNvPr>
          <p:cNvSpPr/>
          <p:nvPr/>
        </p:nvSpPr>
        <p:spPr>
          <a:xfrm>
            <a:off x="7426326" y="3633956"/>
            <a:ext cx="1007706" cy="430314"/>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sysClr val="windowText" lastClr="000000"/>
                </a:solidFill>
              </a:rPr>
              <a:t>Rooming</a:t>
            </a:r>
            <a:endParaRPr kumimoji="0" lang="en-US" sz="1400" b="0" i="0" u="none" strike="noStrike" kern="0" cap="none" spc="0" normalizeH="0" baseline="0" noProof="0" dirty="0">
              <a:ln>
                <a:noFill/>
              </a:ln>
              <a:solidFill>
                <a:sysClr val="windowText" lastClr="000000"/>
              </a:solidFill>
              <a:effectLst/>
              <a:uLnTx/>
              <a:uFillTx/>
              <a:ea typeface="+mn-ea"/>
              <a:cs typeface="+mn-cs"/>
            </a:endParaRPr>
          </a:p>
        </p:txBody>
      </p:sp>
      <p:sp>
        <p:nvSpPr>
          <p:cNvPr id="53" name="Rectangle 52">
            <a:extLst>
              <a:ext uri="{FF2B5EF4-FFF2-40B4-BE49-F238E27FC236}">
                <a16:creationId xmlns:a16="http://schemas.microsoft.com/office/drawing/2014/main" id="{00AF45BA-5B65-4655-879E-7FC2E4C9DD03}"/>
              </a:ext>
            </a:extLst>
          </p:cNvPr>
          <p:cNvSpPr/>
          <p:nvPr/>
        </p:nvSpPr>
        <p:spPr>
          <a:xfrm>
            <a:off x="7426326" y="4273874"/>
            <a:ext cx="1007706" cy="430314"/>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ea typeface="+mn-ea"/>
                <a:cs typeface="+mn-cs"/>
              </a:rPr>
              <a:t>Procedure</a:t>
            </a:r>
          </a:p>
        </p:txBody>
      </p:sp>
      <p:sp>
        <p:nvSpPr>
          <p:cNvPr id="56" name="Rectangle 55">
            <a:extLst>
              <a:ext uri="{FF2B5EF4-FFF2-40B4-BE49-F238E27FC236}">
                <a16:creationId xmlns:a16="http://schemas.microsoft.com/office/drawing/2014/main" id="{D34B9005-4043-4D43-88FF-E344764572EA}"/>
              </a:ext>
            </a:extLst>
          </p:cNvPr>
          <p:cNvSpPr/>
          <p:nvPr/>
        </p:nvSpPr>
        <p:spPr>
          <a:xfrm>
            <a:off x="5033800" y="2999008"/>
            <a:ext cx="1436914" cy="1260456"/>
          </a:xfrm>
          <a:prstGeom prst="rect">
            <a:avLst/>
          </a:prstGeom>
          <a:solidFill>
            <a:srgbClr val="FF6699"/>
          </a:solidFill>
          <a:ln w="25400" cap="flat" cmpd="sng" algn="ctr">
            <a:solidFill>
              <a:srgbClr val="C0504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err="1">
                <a:solidFill>
                  <a:schemeClr val="tx1"/>
                </a:solidFill>
              </a:rPr>
              <a:t>Repetative</a:t>
            </a:r>
            <a:r>
              <a:rPr lang="en-US" sz="1200" kern="0" dirty="0">
                <a:solidFill>
                  <a:schemeClr val="tx1"/>
                </a:solidFill>
              </a:rPr>
              <a:t> consultation</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Waiting/delays</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Paper processes</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Not properly using staff</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Dying heart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tx1"/>
              </a:solidFill>
              <a:effectLst/>
              <a:uLnTx/>
              <a:uFillTx/>
              <a:ea typeface="+mn-ea"/>
              <a:cs typeface="+mn-cs"/>
            </a:endParaRPr>
          </a:p>
        </p:txBody>
      </p:sp>
      <p:sp>
        <p:nvSpPr>
          <p:cNvPr id="57" name="Rectangle 56">
            <a:extLst>
              <a:ext uri="{FF2B5EF4-FFF2-40B4-BE49-F238E27FC236}">
                <a16:creationId xmlns:a16="http://schemas.microsoft.com/office/drawing/2014/main" id="{397AE778-8DFD-4002-97DA-3F73EC37FC2E}"/>
              </a:ext>
            </a:extLst>
          </p:cNvPr>
          <p:cNvSpPr/>
          <p:nvPr/>
        </p:nvSpPr>
        <p:spPr>
          <a:xfrm>
            <a:off x="6470714" y="4551730"/>
            <a:ext cx="1436914" cy="1260456"/>
          </a:xfrm>
          <a:prstGeom prst="rect">
            <a:avLst/>
          </a:prstGeom>
          <a:solidFill>
            <a:srgbClr val="FF6699"/>
          </a:solidFill>
          <a:ln w="25400" cap="flat" cmpd="sng" algn="ctr">
            <a:solidFill>
              <a:srgbClr val="C0504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Unnecessary movement</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Unprepped staff</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Unavailable rooms</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Dying heart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chemeClr val="tx1"/>
              </a:solidFill>
              <a:effectLst/>
              <a:uLnTx/>
              <a:uFillTx/>
              <a:ea typeface="+mn-ea"/>
              <a:cs typeface="+mn-cs"/>
            </a:endParaRPr>
          </a:p>
        </p:txBody>
      </p:sp>
      <p:sp>
        <p:nvSpPr>
          <p:cNvPr id="58" name="Rectangle 57">
            <a:extLst>
              <a:ext uri="{FF2B5EF4-FFF2-40B4-BE49-F238E27FC236}">
                <a16:creationId xmlns:a16="http://schemas.microsoft.com/office/drawing/2014/main" id="{EE395A0C-36A7-4A4C-869D-721F5A52AC59}"/>
              </a:ext>
            </a:extLst>
          </p:cNvPr>
          <p:cNvSpPr/>
          <p:nvPr/>
        </p:nvSpPr>
        <p:spPr>
          <a:xfrm>
            <a:off x="8244305" y="5591706"/>
            <a:ext cx="877744" cy="608011"/>
          </a:xfrm>
          <a:prstGeom prst="rect">
            <a:avLst/>
          </a:prstGeom>
          <a:solidFill>
            <a:srgbClr val="9966FF"/>
          </a:solidFill>
          <a:ln w="25400" cap="flat" cmpd="sng" algn="ctr">
            <a:solidFill>
              <a:srgbClr val="7030A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rPr>
              <a:t>Repaired heart</a:t>
            </a:r>
            <a:endParaRPr kumimoji="0" lang="en-US" sz="1200" b="0" i="0" u="none" strike="noStrike" kern="0" cap="none" spc="0" normalizeH="0" baseline="0" noProof="0" dirty="0">
              <a:ln>
                <a:noFill/>
              </a:ln>
              <a:solidFill>
                <a:sysClr val="windowText" lastClr="000000"/>
              </a:solidFill>
              <a:effectLst/>
              <a:uLnTx/>
              <a:uFillTx/>
              <a:ea typeface="+mn-ea"/>
              <a:cs typeface="+mn-cs"/>
            </a:endParaRPr>
          </a:p>
        </p:txBody>
      </p:sp>
      <p:sp>
        <p:nvSpPr>
          <p:cNvPr id="60" name="Rectangle 59">
            <a:extLst>
              <a:ext uri="{FF2B5EF4-FFF2-40B4-BE49-F238E27FC236}">
                <a16:creationId xmlns:a16="http://schemas.microsoft.com/office/drawing/2014/main" id="{E39583F3-2D83-4771-B47C-E55F09A44163}"/>
              </a:ext>
            </a:extLst>
          </p:cNvPr>
          <p:cNvSpPr/>
          <p:nvPr/>
        </p:nvSpPr>
        <p:spPr>
          <a:xfrm>
            <a:off x="6807391" y="5609359"/>
            <a:ext cx="647446" cy="590358"/>
          </a:xfrm>
          <a:prstGeom prst="rect">
            <a:avLst/>
          </a:prstGeom>
          <a:solidFill>
            <a:srgbClr val="1F497D">
              <a:lumMod val="20000"/>
              <a:lumOff val="80000"/>
            </a:srgbClr>
          </a:solidFill>
          <a:ln w="25400" cap="flat" cmpd="sng" algn="ctr">
            <a:solidFill>
              <a:srgbClr val="2C3DBA"/>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rPr>
              <a:t>Sick </a:t>
            </a:r>
            <a:r>
              <a:rPr lang="en-US" sz="1200" kern="0" dirty="0" err="1">
                <a:solidFill>
                  <a:sysClr val="windowText" lastClr="000000"/>
                </a:solidFill>
              </a:rPr>
              <a:t>pt</a:t>
            </a:r>
            <a:endParaRPr kumimoji="0" lang="en-US" sz="1200" b="0" i="0" u="none" strike="noStrike" kern="0" cap="none" spc="0" normalizeH="0" baseline="0" noProof="0" dirty="0">
              <a:ln>
                <a:noFill/>
              </a:ln>
              <a:solidFill>
                <a:sysClr val="windowText" lastClr="000000"/>
              </a:solidFill>
              <a:effectLst/>
              <a:uLnTx/>
              <a:uFillTx/>
              <a:ea typeface="+mn-ea"/>
              <a:cs typeface="+mn-cs"/>
            </a:endParaRPr>
          </a:p>
        </p:txBody>
      </p:sp>
      <p:grpSp>
        <p:nvGrpSpPr>
          <p:cNvPr id="62" name="Group 34">
            <a:extLst>
              <a:ext uri="{FF2B5EF4-FFF2-40B4-BE49-F238E27FC236}">
                <a16:creationId xmlns:a16="http://schemas.microsoft.com/office/drawing/2014/main" id="{22209895-CAC0-4C7A-83B2-1284C3310E3C}"/>
              </a:ext>
            </a:extLst>
          </p:cNvPr>
          <p:cNvGrpSpPr>
            <a:grpSpLocks/>
          </p:cNvGrpSpPr>
          <p:nvPr/>
        </p:nvGrpSpPr>
        <p:grpSpPr bwMode="auto">
          <a:xfrm rot="12408434">
            <a:off x="6231232" y="1276747"/>
            <a:ext cx="1524000" cy="228600"/>
            <a:chOff x="3936" y="1757"/>
            <a:chExt cx="960" cy="144"/>
          </a:xfrm>
        </p:grpSpPr>
        <p:sp>
          <p:nvSpPr>
            <p:cNvPr id="63" name="Line 35">
              <a:extLst>
                <a:ext uri="{FF2B5EF4-FFF2-40B4-BE49-F238E27FC236}">
                  <a16:creationId xmlns:a16="http://schemas.microsoft.com/office/drawing/2014/main" id="{C85CE794-72E4-4331-B093-D789989F24E9}"/>
                </a:ext>
              </a:extLst>
            </p:cNvPr>
            <p:cNvSpPr>
              <a:spLocks noChangeShapeType="1"/>
            </p:cNvSpPr>
            <p:nvPr/>
          </p:nvSpPr>
          <p:spPr bwMode="auto">
            <a:xfrm>
              <a:off x="3936" y="1757"/>
              <a:ext cx="480" cy="0"/>
            </a:xfrm>
            <a:prstGeom prst="line">
              <a:avLst/>
            </a:prstGeom>
            <a:noFill/>
            <a:ln w="28575">
              <a:solidFill>
                <a:schemeClr val="tx1"/>
              </a:solidFill>
              <a:round/>
              <a:headEnd/>
              <a:tailEnd/>
            </a:ln>
          </p:spPr>
          <p:txBody>
            <a:bodyPr/>
            <a:lstStyle/>
            <a:p>
              <a:endParaRPr lang="en-US"/>
            </a:p>
          </p:txBody>
        </p:sp>
        <p:sp>
          <p:nvSpPr>
            <p:cNvPr id="64" name="Line 36">
              <a:extLst>
                <a:ext uri="{FF2B5EF4-FFF2-40B4-BE49-F238E27FC236}">
                  <a16:creationId xmlns:a16="http://schemas.microsoft.com/office/drawing/2014/main" id="{1F2BB25B-AA9F-435F-94FB-736699849754}"/>
                </a:ext>
              </a:extLst>
            </p:cNvPr>
            <p:cNvSpPr>
              <a:spLocks noChangeShapeType="1"/>
            </p:cNvSpPr>
            <p:nvPr/>
          </p:nvSpPr>
          <p:spPr bwMode="auto">
            <a:xfrm>
              <a:off x="4272" y="1901"/>
              <a:ext cx="624" cy="0"/>
            </a:xfrm>
            <a:prstGeom prst="line">
              <a:avLst/>
            </a:prstGeom>
            <a:noFill/>
            <a:ln w="28575">
              <a:solidFill>
                <a:schemeClr val="tx1"/>
              </a:solidFill>
              <a:round/>
              <a:headEnd/>
              <a:tailEnd type="triangle" w="med" len="lg"/>
            </a:ln>
          </p:spPr>
          <p:txBody>
            <a:bodyPr/>
            <a:lstStyle/>
            <a:p>
              <a:endParaRPr lang="en-US"/>
            </a:p>
          </p:txBody>
        </p:sp>
        <p:sp>
          <p:nvSpPr>
            <p:cNvPr id="65" name="Line 37">
              <a:extLst>
                <a:ext uri="{FF2B5EF4-FFF2-40B4-BE49-F238E27FC236}">
                  <a16:creationId xmlns:a16="http://schemas.microsoft.com/office/drawing/2014/main" id="{12163679-319A-41B9-BF1A-8E6573B7AC4D}"/>
                </a:ext>
              </a:extLst>
            </p:cNvPr>
            <p:cNvSpPr>
              <a:spLocks noChangeShapeType="1"/>
            </p:cNvSpPr>
            <p:nvPr/>
          </p:nvSpPr>
          <p:spPr bwMode="auto">
            <a:xfrm flipH="1">
              <a:off x="4272" y="1757"/>
              <a:ext cx="144" cy="144"/>
            </a:xfrm>
            <a:prstGeom prst="line">
              <a:avLst/>
            </a:prstGeom>
            <a:noFill/>
            <a:ln w="285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227133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5387-6E6B-487F-B658-C6C92BFF38B7}"/>
              </a:ext>
            </a:extLst>
          </p:cNvPr>
          <p:cNvSpPr>
            <a:spLocks noGrp="1"/>
          </p:cNvSpPr>
          <p:nvPr>
            <p:ph type="title"/>
          </p:nvPr>
        </p:nvSpPr>
        <p:spPr>
          <a:xfrm>
            <a:off x="609600" y="480219"/>
            <a:ext cx="7924800" cy="685800"/>
          </a:xfrm>
        </p:spPr>
        <p:txBody>
          <a:bodyPr/>
          <a:lstStyle/>
          <a:p>
            <a:r>
              <a:rPr lang="en-US" dirty="0"/>
              <a:t>Process Maps</a:t>
            </a:r>
          </a:p>
        </p:txBody>
      </p:sp>
      <p:sp>
        <p:nvSpPr>
          <p:cNvPr id="4" name="Footer Placeholder 3">
            <a:extLst>
              <a:ext uri="{FF2B5EF4-FFF2-40B4-BE49-F238E27FC236}">
                <a16:creationId xmlns:a16="http://schemas.microsoft.com/office/drawing/2014/main" id="{FD36DD79-84B4-43C8-A30D-4271624D558D}"/>
              </a:ext>
            </a:extLst>
          </p:cNvPr>
          <p:cNvSpPr>
            <a:spLocks noGrp="1"/>
          </p:cNvSpPr>
          <p:nvPr>
            <p:ph type="ftr" sz="quarter" idx="10"/>
          </p:nvPr>
        </p:nvSpPr>
        <p:spPr>
          <a:xfrm>
            <a:off x="625475" y="0"/>
            <a:ext cx="5105400" cy="304800"/>
          </a:xfrm>
        </p:spPr>
        <p:txBody>
          <a:bodyPr/>
          <a:lstStyle/>
          <a:p>
            <a:r>
              <a:rPr lang="en-US" altLang="en-US"/>
              <a:t>PHX Institute</a:t>
            </a:r>
          </a:p>
        </p:txBody>
      </p:sp>
      <p:sp>
        <p:nvSpPr>
          <p:cNvPr id="5" name="Slide Number Placeholder 4">
            <a:extLst>
              <a:ext uri="{FF2B5EF4-FFF2-40B4-BE49-F238E27FC236}">
                <a16:creationId xmlns:a16="http://schemas.microsoft.com/office/drawing/2014/main" id="{5F6FEA07-25C2-4962-85D1-354597DE38D7}"/>
              </a:ext>
            </a:extLst>
          </p:cNvPr>
          <p:cNvSpPr>
            <a:spLocks noGrp="1"/>
          </p:cNvSpPr>
          <p:nvPr>
            <p:ph type="sldNum" sz="quarter" idx="12"/>
          </p:nvPr>
        </p:nvSpPr>
        <p:spPr>
          <a:xfrm>
            <a:off x="8289925" y="0"/>
            <a:ext cx="854075" cy="304800"/>
          </a:xfrm>
        </p:spPr>
        <p:txBody>
          <a:bodyPr/>
          <a:lstStyle/>
          <a:p>
            <a:fld id="{909ED1F4-8724-4CB0-854F-41CA9E1557CC}" type="slidenum">
              <a:rPr lang="en-US" altLang="en-US" smtClean="0"/>
              <a:pPr/>
              <a:t>158</a:t>
            </a:fld>
            <a:endParaRPr lang="en-US" altLang="en-US"/>
          </a:p>
        </p:txBody>
      </p:sp>
      <p:pic>
        <p:nvPicPr>
          <p:cNvPr id="17" name="Picture 16">
            <a:extLst>
              <a:ext uri="{FF2B5EF4-FFF2-40B4-BE49-F238E27FC236}">
                <a16:creationId xmlns:a16="http://schemas.microsoft.com/office/drawing/2014/main" id="{5272B2DE-9425-47B5-A59E-10B22F3D6FCE}"/>
              </a:ext>
            </a:extLst>
          </p:cNvPr>
          <p:cNvPicPr>
            <a:picLocks noChangeAspect="1"/>
          </p:cNvPicPr>
          <p:nvPr/>
        </p:nvPicPr>
        <p:blipFill>
          <a:blip r:embed="rId2"/>
          <a:stretch>
            <a:fillRect/>
          </a:stretch>
        </p:blipFill>
        <p:spPr>
          <a:xfrm>
            <a:off x="96495" y="1334131"/>
            <a:ext cx="4512792" cy="3111304"/>
          </a:xfrm>
          <a:prstGeom prst="rect">
            <a:avLst/>
          </a:prstGeom>
        </p:spPr>
      </p:pic>
      <p:pic>
        <p:nvPicPr>
          <p:cNvPr id="18" name="Picture 17">
            <a:extLst>
              <a:ext uri="{FF2B5EF4-FFF2-40B4-BE49-F238E27FC236}">
                <a16:creationId xmlns:a16="http://schemas.microsoft.com/office/drawing/2014/main" id="{8948BE9F-8ECE-45E6-97E1-3816BB683428}"/>
              </a:ext>
            </a:extLst>
          </p:cNvPr>
          <p:cNvPicPr>
            <a:picLocks noChangeAspect="1"/>
          </p:cNvPicPr>
          <p:nvPr/>
        </p:nvPicPr>
        <p:blipFill>
          <a:blip r:embed="rId3"/>
          <a:stretch>
            <a:fillRect/>
          </a:stretch>
        </p:blipFill>
        <p:spPr>
          <a:xfrm>
            <a:off x="4631208" y="2841242"/>
            <a:ext cx="4512792" cy="3281348"/>
          </a:xfrm>
          <a:prstGeom prst="rect">
            <a:avLst/>
          </a:prstGeom>
        </p:spPr>
      </p:pic>
      <p:sp>
        <p:nvSpPr>
          <p:cNvPr id="19" name="Rectangle 18">
            <a:extLst>
              <a:ext uri="{FF2B5EF4-FFF2-40B4-BE49-F238E27FC236}">
                <a16:creationId xmlns:a16="http://schemas.microsoft.com/office/drawing/2014/main" id="{BBB23029-165A-425E-A781-3CC9CE67533D}"/>
              </a:ext>
            </a:extLst>
          </p:cNvPr>
          <p:cNvSpPr/>
          <p:nvPr/>
        </p:nvSpPr>
        <p:spPr>
          <a:xfrm>
            <a:off x="-37286" y="5860980"/>
            <a:ext cx="4572000" cy="276999"/>
          </a:xfrm>
          <a:prstGeom prst="rect">
            <a:avLst/>
          </a:prstGeom>
        </p:spPr>
        <p:txBody>
          <a:bodyPr>
            <a:spAutoFit/>
          </a:bodyPr>
          <a:lstStyle/>
          <a:p>
            <a:r>
              <a:rPr lang="en-US" sz="1200" dirty="0"/>
              <a:t>https://www.ncbi.nlm.nih.gov/pmc/articles/PMC4645801/</a:t>
            </a:r>
          </a:p>
        </p:txBody>
      </p:sp>
    </p:spTree>
    <p:extLst>
      <p:ext uri="{BB962C8B-B14F-4D97-AF65-F5344CB8AC3E}">
        <p14:creationId xmlns:p14="http://schemas.microsoft.com/office/powerpoint/2010/main" val="302660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6, Lesson 3</a:t>
            </a:r>
          </a:p>
          <a:p>
            <a:pPr eaLnBrk="1" hangingPunct="1">
              <a:buFont typeface="Wingdings" panose="05000000000000000000" pitchFamily="2" charset="2"/>
              <a:buNone/>
            </a:pPr>
            <a:r>
              <a:rPr lang="en-US" altLang="en-US" dirty="0">
                <a:solidFill>
                  <a:srgbClr val="1B7384"/>
                </a:solidFill>
              </a:rPr>
              <a:t>The Ideal State</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223581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r>
              <a:rPr lang="en-US" altLang="en-US" dirty="0">
                <a:solidFill>
                  <a:srgbClr val="1B7384"/>
                </a:solidFill>
              </a:rPr>
              <a:t>Session 1, Lesson 3</a:t>
            </a:r>
          </a:p>
          <a:p>
            <a:pPr eaLnBrk="1" hangingPunct="1">
              <a:buFont typeface="Wingdings" panose="05000000000000000000" pitchFamily="2" charset="2"/>
              <a:buNone/>
            </a:pPr>
            <a:r>
              <a:rPr lang="en-US" altLang="en-US" dirty="0">
                <a:solidFill>
                  <a:srgbClr val="1B7384"/>
                </a:solidFill>
              </a:rPr>
              <a:t>The Value Definition	</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17481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4F7446-7301-47D6-BAEE-1D5DB038D417}"/>
              </a:ext>
            </a:extLst>
          </p:cNvPr>
          <p:cNvSpPr>
            <a:spLocks noGrp="1"/>
          </p:cNvSpPr>
          <p:nvPr>
            <p:ph type="title"/>
          </p:nvPr>
        </p:nvSpPr>
        <p:spPr/>
        <p:txBody>
          <a:bodyPr/>
          <a:lstStyle/>
          <a:p>
            <a:r>
              <a:rPr lang="en-US" dirty="0"/>
              <a:t>The Ideal State Vision</a:t>
            </a:r>
          </a:p>
        </p:txBody>
      </p:sp>
      <p:sp>
        <p:nvSpPr>
          <p:cNvPr id="4" name="Footer Placeholder 3">
            <a:extLst>
              <a:ext uri="{FF2B5EF4-FFF2-40B4-BE49-F238E27FC236}">
                <a16:creationId xmlns:a16="http://schemas.microsoft.com/office/drawing/2014/main" id="{0B3731DD-D43A-441D-89CA-3FB9AC8208B9}"/>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0E1CA64-CA36-4D05-A241-5C722CA54CCA}"/>
              </a:ext>
            </a:extLst>
          </p:cNvPr>
          <p:cNvSpPr>
            <a:spLocks noGrp="1"/>
          </p:cNvSpPr>
          <p:nvPr>
            <p:ph type="sldNum" sz="quarter" idx="12"/>
          </p:nvPr>
        </p:nvSpPr>
        <p:spPr/>
        <p:txBody>
          <a:bodyPr/>
          <a:lstStyle/>
          <a:p>
            <a:fld id="{8F2CD3F4-D062-4BEC-A0F5-7B06FC5B2BE6}" type="slidenum">
              <a:rPr lang="en-US" altLang="en-US" smtClean="0"/>
              <a:pPr/>
              <a:t>160</a:t>
            </a:fld>
            <a:endParaRPr lang="en-US" altLang="en-US"/>
          </a:p>
        </p:txBody>
      </p:sp>
      <p:sp>
        <p:nvSpPr>
          <p:cNvPr id="8" name="Content Placeholder 4">
            <a:extLst>
              <a:ext uri="{FF2B5EF4-FFF2-40B4-BE49-F238E27FC236}">
                <a16:creationId xmlns:a16="http://schemas.microsoft.com/office/drawing/2014/main" id="{F79AA287-BC5B-40B0-9431-BA03F5E72D11}"/>
              </a:ext>
            </a:extLst>
          </p:cNvPr>
          <p:cNvSpPr>
            <a:spLocks noGrp="1"/>
          </p:cNvSpPr>
          <p:nvPr>
            <p:ph idx="1"/>
          </p:nvPr>
        </p:nvSpPr>
        <p:spPr>
          <a:xfrm>
            <a:off x="533400" y="1066800"/>
            <a:ext cx="8229600" cy="5257799"/>
          </a:xfrm>
        </p:spPr>
        <p:txBody>
          <a:bodyPr>
            <a:normAutofit/>
          </a:bodyPr>
          <a:lstStyle/>
          <a:p>
            <a:pPr>
              <a:buNone/>
            </a:pPr>
            <a:r>
              <a:rPr lang="en-US" sz="2200" dirty="0">
                <a:cs typeface="Arial" charset="0"/>
              </a:rPr>
              <a:t>Definition</a:t>
            </a:r>
          </a:p>
          <a:p>
            <a:pPr lvl="1"/>
            <a:r>
              <a:rPr lang="en-US" sz="1900" dirty="0">
                <a:cs typeface="Arial" charset="0"/>
              </a:rPr>
              <a:t>An exercise to envision the perfect process</a:t>
            </a:r>
          </a:p>
          <a:p>
            <a:pPr lvl="1"/>
            <a:r>
              <a:rPr lang="en-US" sz="1900" dirty="0">
                <a:cs typeface="Arial" charset="0"/>
              </a:rPr>
              <a:t>Imagine a “World without waste”</a:t>
            </a:r>
          </a:p>
          <a:p>
            <a:pPr lvl="1"/>
            <a:r>
              <a:rPr lang="en-US" sz="1900" dirty="0">
                <a:cs typeface="Arial" charset="0"/>
              </a:rPr>
              <a:t>No constraints or limits and 20 years down the line</a:t>
            </a:r>
          </a:p>
          <a:p>
            <a:pPr lvl="1"/>
            <a:r>
              <a:rPr lang="en-US" sz="1900" dirty="0">
                <a:cs typeface="Arial" charset="0"/>
              </a:rPr>
              <a:t>Focus on patient or internal customer satisfaction</a:t>
            </a:r>
          </a:p>
          <a:p>
            <a:pPr>
              <a:buNone/>
            </a:pPr>
            <a:r>
              <a:rPr lang="en-US" sz="2200" dirty="0">
                <a:cs typeface="Arial" charset="0"/>
              </a:rPr>
              <a:t>Purpose</a:t>
            </a:r>
            <a:r>
              <a:rPr lang="en-US" sz="2000" dirty="0">
                <a:cs typeface="Arial" charset="0"/>
              </a:rPr>
              <a:t> </a:t>
            </a:r>
          </a:p>
          <a:p>
            <a:pPr lvl="1"/>
            <a:r>
              <a:rPr lang="en-US" sz="1900" dirty="0">
                <a:cs typeface="Arial" charset="0"/>
              </a:rPr>
              <a:t>Opens minds and eliminates bias brought on by current state conditions</a:t>
            </a:r>
          </a:p>
          <a:p>
            <a:pPr lvl="1"/>
            <a:r>
              <a:rPr lang="en-US" sz="1900" dirty="0">
                <a:cs typeface="Arial" charset="0"/>
              </a:rPr>
              <a:t>Precedes development of future state (12 month redesign)</a:t>
            </a:r>
          </a:p>
          <a:p>
            <a:pPr lvl="1"/>
            <a:r>
              <a:rPr lang="en-US" sz="1900" dirty="0">
                <a:cs typeface="Arial" charset="0"/>
              </a:rPr>
              <a:t>In the next step, when we design the future state, we are taking steps towards this ideal state</a:t>
            </a:r>
          </a:p>
          <a:p>
            <a:pPr>
              <a:buNone/>
            </a:pPr>
            <a:r>
              <a:rPr lang="en-US" sz="2200" dirty="0">
                <a:cs typeface="Arial" charset="0"/>
              </a:rPr>
              <a:t>Logistics of exercise</a:t>
            </a:r>
          </a:p>
          <a:p>
            <a:pPr lvl="1"/>
            <a:r>
              <a:rPr lang="en-US" sz="1900" dirty="0">
                <a:cs typeface="Arial" charset="0"/>
              </a:rPr>
              <a:t>Bullet list of ideal state conditions</a:t>
            </a:r>
          </a:p>
          <a:p>
            <a:pPr lvl="1"/>
            <a:r>
              <a:rPr lang="en-US" sz="1900" dirty="0">
                <a:cs typeface="Arial" charset="0"/>
              </a:rPr>
              <a:t>Develop list in ~15 minutes</a:t>
            </a:r>
          </a:p>
          <a:p>
            <a:endParaRPr lang="en-US" sz="2400" dirty="0">
              <a:latin typeface="Calibri" pitchFamily="34" charset="0"/>
              <a:cs typeface="Arial" charset="0"/>
            </a:endParaRPr>
          </a:p>
        </p:txBody>
      </p:sp>
    </p:spTree>
    <p:extLst>
      <p:ext uri="{BB962C8B-B14F-4D97-AF65-F5344CB8AC3E}">
        <p14:creationId xmlns:p14="http://schemas.microsoft.com/office/powerpoint/2010/main" val="122885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F8D-5494-4063-BAC6-6216F13F033D}"/>
              </a:ext>
            </a:extLst>
          </p:cNvPr>
          <p:cNvSpPr>
            <a:spLocks noGrp="1"/>
          </p:cNvSpPr>
          <p:nvPr>
            <p:ph type="title"/>
          </p:nvPr>
        </p:nvSpPr>
        <p:spPr/>
        <p:txBody>
          <a:bodyPr/>
          <a:lstStyle/>
          <a:p>
            <a:r>
              <a:rPr lang="en-US" dirty="0"/>
              <a:t>Creating an Ideal State</a:t>
            </a:r>
          </a:p>
        </p:txBody>
      </p:sp>
      <p:sp>
        <p:nvSpPr>
          <p:cNvPr id="4" name="Footer Placeholder 3">
            <a:extLst>
              <a:ext uri="{FF2B5EF4-FFF2-40B4-BE49-F238E27FC236}">
                <a16:creationId xmlns:a16="http://schemas.microsoft.com/office/drawing/2014/main" id="{897979AE-28BC-4D10-88CC-7EB5E0B638B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2EAC5D1-D3B0-4EB4-9C05-757D0644D378}"/>
              </a:ext>
            </a:extLst>
          </p:cNvPr>
          <p:cNvSpPr>
            <a:spLocks noGrp="1"/>
          </p:cNvSpPr>
          <p:nvPr>
            <p:ph type="sldNum" sz="quarter" idx="12"/>
          </p:nvPr>
        </p:nvSpPr>
        <p:spPr/>
        <p:txBody>
          <a:bodyPr/>
          <a:lstStyle/>
          <a:p>
            <a:fld id="{909ED1F4-8724-4CB0-854F-41CA9E1557CC}" type="slidenum">
              <a:rPr lang="en-US" altLang="en-US" smtClean="0"/>
              <a:pPr/>
              <a:t>161</a:t>
            </a:fld>
            <a:endParaRPr lang="en-US" altLang="en-US"/>
          </a:p>
        </p:txBody>
      </p:sp>
      <p:sp>
        <p:nvSpPr>
          <p:cNvPr id="6" name="Content Placeholder 2">
            <a:extLst>
              <a:ext uri="{FF2B5EF4-FFF2-40B4-BE49-F238E27FC236}">
                <a16:creationId xmlns:a16="http://schemas.microsoft.com/office/drawing/2014/main" id="{CA4658C7-F6B0-45A2-B26F-EC06CFC655D6}"/>
              </a:ext>
            </a:extLst>
          </p:cNvPr>
          <p:cNvSpPr>
            <a:spLocks noGrp="1"/>
          </p:cNvSpPr>
          <p:nvPr>
            <p:ph idx="1"/>
          </p:nvPr>
        </p:nvSpPr>
        <p:spPr>
          <a:xfrm>
            <a:off x="533400" y="1066800"/>
            <a:ext cx="8229600" cy="4525963"/>
          </a:xfrm>
        </p:spPr>
        <p:txBody>
          <a:bodyPr/>
          <a:lstStyle/>
          <a:p>
            <a:r>
              <a:rPr lang="en-US" sz="2200" dirty="0"/>
              <a:t>Problem: Japanese grocery stores are much smaller than those in the U.S. and could not fit large round watermelons into their stores</a:t>
            </a:r>
          </a:p>
          <a:p>
            <a:r>
              <a:rPr lang="en-US" sz="2200" dirty="0"/>
              <a:t>Solution: Square Watermelons!</a:t>
            </a:r>
          </a:p>
          <a:p>
            <a:endParaRPr lang="en-US" sz="2200" dirty="0"/>
          </a:p>
          <a:p>
            <a:endParaRPr lang="en-US" sz="2200" dirty="0"/>
          </a:p>
          <a:p>
            <a:endParaRPr lang="en-US" sz="2200" dirty="0"/>
          </a:p>
          <a:p>
            <a:endParaRPr lang="en-US" sz="2200" dirty="0"/>
          </a:p>
          <a:p>
            <a:r>
              <a:rPr lang="en-US" sz="2200" dirty="0"/>
              <a:t>Lessons learned?</a:t>
            </a:r>
          </a:p>
          <a:p>
            <a:pPr lvl="1"/>
            <a:r>
              <a:rPr lang="en-US" sz="2000" dirty="0"/>
              <a:t>Don’t Assume</a:t>
            </a:r>
          </a:p>
          <a:p>
            <a:pPr lvl="1"/>
            <a:r>
              <a:rPr lang="en-US" sz="2000" dirty="0"/>
              <a:t>Question the norm</a:t>
            </a:r>
          </a:p>
          <a:p>
            <a:pPr lvl="1"/>
            <a:r>
              <a:rPr lang="en-US" sz="2000" dirty="0"/>
              <a:t>Be create, DO SOMETHING DIFFERENT</a:t>
            </a:r>
          </a:p>
          <a:p>
            <a:pPr lvl="1"/>
            <a:r>
              <a:rPr lang="en-US" sz="2000" dirty="0"/>
              <a:t>Impossibilities often aren’t</a:t>
            </a:r>
          </a:p>
          <a:p>
            <a:endParaRPr lang="en-US" sz="2000" dirty="0"/>
          </a:p>
          <a:p>
            <a:endParaRPr lang="en-US" sz="2000" dirty="0"/>
          </a:p>
          <a:p>
            <a:endParaRPr lang="en-US" sz="2000" dirty="0"/>
          </a:p>
          <a:p>
            <a:pPr>
              <a:buFont typeface="Wingdings" pitchFamily="2" charset="2"/>
              <a:buNone/>
            </a:pPr>
            <a:endParaRPr lang="en-US" sz="2000" dirty="0"/>
          </a:p>
          <a:p>
            <a:endParaRPr lang="en-US" sz="2000" dirty="0"/>
          </a:p>
        </p:txBody>
      </p:sp>
      <p:pic>
        <p:nvPicPr>
          <p:cNvPr id="7" name="Picture 2" descr="Description: ATT00227.jpg">
            <a:extLst>
              <a:ext uri="{FF2B5EF4-FFF2-40B4-BE49-F238E27FC236}">
                <a16:creationId xmlns:a16="http://schemas.microsoft.com/office/drawing/2014/main" id="{B3A20792-55CE-4492-95D4-14A8535C4B53}"/>
              </a:ext>
            </a:extLst>
          </p:cNvPr>
          <p:cNvPicPr>
            <a:picLocks noChangeAspect="1" noChangeArrowheads="1"/>
          </p:cNvPicPr>
          <p:nvPr/>
        </p:nvPicPr>
        <p:blipFill>
          <a:blip r:embed="rId3" cstate="print"/>
          <a:srcRect/>
          <a:stretch>
            <a:fillRect/>
          </a:stretch>
        </p:blipFill>
        <p:spPr bwMode="auto">
          <a:xfrm>
            <a:off x="990600" y="2662237"/>
            <a:ext cx="1581150" cy="1533525"/>
          </a:xfrm>
          <a:prstGeom prst="rect">
            <a:avLst/>
          </a:prstGeom>
          <a:noFill/>
          <a:ln w="9525">
            <a:noFill/>
            <a:miter lim="800000"/>
            <a:headEnd/>
            <a:tailEnd/>
          </a:ln>
        </p:spPr>
      </p:pic>
      <p:pic>
        <p:nvPicPr>
          <p:cNvPr id="8" name="Picture 3" descr="Description: ATT00233.jpg">
            <a:extLst>
              <a:ext uri="{FF2B5EF4-FFF2-40B4-BE49-F238E27FC236}">
                <a16:creationId xmlns:a16="http://schemas.microsoft.com/office/drawing/2014/main" id="{BD65D312-A0F2-45D1-9563-66764556F2D8}"/>
              </a:ext>
            </a:extLst>
          </p:cNvPr>
          <p:cNvPicPr>
            <a:picLocks noChangeAspect="1" noChangeArrowheads="1"/>
          </p:cNvPicPr>
          <p:nvPr/>
        </p:nvPicPr>
        <p:blipFill>
          <a:blip r:embed="rId4" cstate="print"/>
          <a:srcRect/>
          <a:stretch>
            <a:fillRect/>
          </a:stretch>
        </p:blipFill>
        <p:spPr bwMode="auto">
          <a:xfrm>
            <a:off x="6572250" y="2149093"/>
            <a:ext cx="1581150" cy="2066925"/>
          </a:xfrm>
          <a:prstGeom prst="rect">
            <a:avLst/>
          </a:prstGeom>
          <a:noFill/>
          <a:ln w="9525">
            <a:noFill/>
            <a:miter lim="800000"/>
            <a:headEnd/>
            <a:tailEnd/>
          </a:ln>
        </p:spPr>
      </p:pic>
      <p:pic>
        <p:nvPicPr>
          <p:cNvPr id="9" name="Picture 4" descr="Description: ATT00230.jpg">
            <a:extLst>
              <a:ext uri="{FF2B5EF4-FFF2-40B4-BE49-F238E27FC236}">
                <a16:creationId xmlns:a16="http://schemas.microsoft.com/office/drawing/2014/main" id="{910B82D1-2B4A-4AB5-A518-BA48C2459C53}"/>
              </a:ext>
            </a:extLst>
          </p:cNvPr>
          <p:cNvPicPr>
            <a:picLocks noChangeAspect="1" noChangeArrowheads="1"/>
          </p:cNvPicPr>
          <p:nvPr/>
        </p:nvPicPr>
        <p:blipFill>
          <a:blip r:embed="rId5" cstate="print"/>
          <a:srcRect/>
          <a:stretch>
            <a:fillRect/>
          </a:stretch>
        </p:blipFill>
        <p:spPr bwMode="auto">
          <a:xfrm>
            <a:off x="3476625" y="2643186"/>
            <a:ext cx="2190750" cy="1571625"/>
          </a:xfrm>
          <a:prstGeom prst="rect">
            <a:avLst/>
          </a:prstGeom>
          <a:noFill/>
          <a:ln w="9525">
            <a:noFill/>
            <a:miter lim="800000"/>
            <a:headEnd/>
            <a:tailEnd/>
          </a:ln>
        </p:spPr>
      </p:pic>
    </p:spTree>
    <p:extLst>
      <p:ext uri="{BB962C8B-B14F-4D97-AF65-F5344CB8AC3E}">
        <p14:creationId xmlns:p14="http://schemas.microsoft.com/office/powerpoint/2010/main" val="165204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4E64-51A6-4819-97B9-CCB98DCF385B}"/>
              </a:ext>
            </a:extLst>
          </p:cNvPr>
          <p:cNvSpPr>
            <a:spLocks noGrp="1"/>
          </p:cNvSpPr>
          <p:nvPr>
            <p:ph type="title"/>
          </p:nvPr>
        </p:nvSpPr>
        <p:spPr/>
        <p:txBody>
          <a:bodyPr/>
          <a:lstStyle/>
          <a:p>
            <a:r>
              <a:rPr lang="en-US" dirty="0"/>
              <a:t>Ideal State: Patient Access to Urology</a:t>
            </a:r>
          </a:p>
        </p:txBody>
      </p:sp>
      <p:sp>
        <p:nvSpPr>
          <p:cNvPr id="3" name="Content Placeholder 2">
            <a:extLst>
              <a:ext uri="{FF2B5EF4-FFF2-40B4-BE49-F238E27FC236}">
                <a16:creationId xmlns:a16="http://schemas.microsoft.com/office/drawing/2014/main" id="{7C7BD99D-4F60-4FA6-9E24-C31AFFFD8384}"/>
              </a:ext>
            </a:extLst>
          </p:cNvPr>
          <p:cNvSpPr>
            <a:spLocks noGrp="1"/>
          </p:cNvSpPr>
          <p:nvPr>
            <p:ph idx="1"/>
          </p:nvPr>
        </p:nvSpPr>
        <p:spPr>
          <a:xfrm>
            <a:off x="609600" y="1341438"/>
            <a:ext cx="7924800" cy="4373562"/>
          </a:xfrm>
        </p:spPr>
        <p:txBody>
          <a:bodyPr/>
          <a:lstStyle/>
          <a:p>
            <a:r>
              <a:rPr lang="en-US" dirty="0"/>
              <a:t>Someone always available to answer the phone when a patient calls</a:t>
            </a:r>
          </a:p>
          <a:p>
            <a:r>
              <a:rPr lang="en-US" dirty="0"/>
              <a:t>Appointment always available for a patient within 14 days</a:t>
            </a:r>
          </a:p>
          <a:p>
            <a:r>
              <a:rPr lang="en-US" dirty="0"/>
              <a:t>Clinical complications/urgent issues quickly identified</a:t>
            </a:r>
          </a:p>
          <a:p>
            <a:pPr lvl="1"/>
            <a:r>
              <a:rPr lang="en-US" sz="2200" dirty="0"/>
              <a:t>Triage clinician available as necessary</a:t>
            </a:r>
          </a:p>
          <a:p>
            <a:r>
              <a:rPr lang="en-US" dirty="0"/>
              <a:t>Medications quickly refilled when needed</a:t>
            </a:r>
          </a:p>
          <a:p>
            <a:r>
              <a:rPr lang="en-US" dirty="0"/>
              <a:t>Information about patient calls/needs readily available</a:t>
            </a:r>
          </a:p>
          <a:p>
            <a:pPr lvl="1"/>
            <a:r>
              <a:rPr lang="en-US" sz="2200" dirty="0"/>
              <a:t>Uniform/global information access</a:t>
            </a:r>
          </a:p>
          <a:p>
            <a:r>
              <a:rPr lang="en-US" dirty="0"/>
              <a:t>All patients registered and active on Patient Gateway</a:t>
            </a:r>
          </a:p>
          <a:p>
            <a:r>
              <a:rPr lang="en-US" dirty="0"/>
              <a:t>No waste</a:t>
            </a:r>
          </a:p>
          <a:p>
            <a:endParaRPr lang="en-US" dirty="0"/>
          </a:p>
        </p:txBody>
      </p:sp>
      <p:sp>
        <p:nvSpPr>
          <p:cNvPr id="4" name="Footer Placeholder 3">
            <a:extLst>
              <a:ext uri="{FF2B5EF4-FFF2-40B4-BE49-F238E27FC236}">
                <a16:creationId xmlns:a16="http://schemas.microsoft.com/office/drawing/2014/main" id="{567632C9-6F94-49F0-9E41-D9D41A3091C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A6AC6145-B1F8-49DB-A946-E0E27B8D06C9}"/>
              </a:ext>
            </a:extLst>
          </p:cNvPr>
          <p:cNvSpPr>
            <a:spLocks noGrp="1"/>
          </p:cNvSpPr>
          <p:nvPr>
            <p:ph type="sldNum" sz="quarter" idx="12"/>
          </p:nvPr>
        </p:nvSpPr>
        <p:spPr/>
        <p:txBody>
          <a:bodyPr/>
          <a:lstStyle/>
          <a:p>
            <a:fld id="{909ED1F4-8724-4CB0-854F-41CA9E1557CC}" type="slidenum">
              <a:rPr lang="en-US" altLang="en-US" smtClean="0"/>
              <a:pPr/>
              <a:t>162</a:t>
            </a:fld>
            <a:endParaRPr lang="en-US" altLang="en-US"/>
          </a:p>
        </p:txBody>
      </p:sp>
    </p:spTree>
    <p:extLst>
      <p:ext uri="{BB962C8B-B14F-4D97-AF65-F5344CB8AC3E}">
        <p14:creationId xmlns:p14="http://schemas.microsoft.com/office/powerpoint/2010/main" val="320811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675A-7FAB-4704-A83E-766224C2AEB3}"/>
              </a:ext>
            </a:extLst>
          </p:cNvPr>
          <p:cNvSpPr>
            <a:spLocks noGrp="1"/>
          </p:cNvSpPr>
          <p:nvPr>
            <p:ph type="title"/>
          </p:nvPr>
        </p:nvSpPr>
        <p:spPr/>
        <p:txBody>
          <a:bodyPr/>
          <a:lstStyle/>
          <a:p>
            <a:r>
              <a:rPr lang="en-US" dirty="0"/>
              <a:t>Future State VSM</a:t>
            </a:r>
          </a:p>
        </p:txBody>
      </p:sp>
      <p:sp>
        <p:nvSpPr>
          <p:cNvPr id="4" name="Footer Placeholder 3">
            <a:extLst>
              <a:ext uri="{FF2B5EF4-FFF2-40B4-BE49-F238E27FC236}">
                <a16:creationId xmlns:a16="http://schemas.microsoft.com/office/drawing/2014/main" id="{32F497D3-EC49-46FA-AF69-647E81157A8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9AA9C85-0663-4DE9-A3CA-6BFFC4E40886}"/>
              </a:ext>
            </a:extLst>
          </p:cNvPr>
          <p:cNvSpPr>
            <a:spLocks noGrp="1"/>
          </p:cNvSpPr>
          <p:nvPr>
            <p:ph type="sldNum" sz="quarter" idx="12"/>
          </p:nvPr>
        </p:nvSpPr>
        <p:spPr/>
        <p:txBody>
          <a:bodyPr/>
          <a:lstStyle/>
          <a:p>
            <a:fld id="{909ED1F4-8724-4CB0-854F-41CA9E1557CC}" type="slidenum">
              <a:rPr lang="en-US" altLang="en-US" smtClean="0"/>
              <a:pPr/>
              <a:t>163</a:t>
            </a:fld>
            <a:endParaRPr lang="en-US" altLang="en-US"/>
          </a:p>
        </p:txBody>
      </p:sp>
      <p:sp>
        <p:nvSpPr>
          <p:cNvPr id="6" name="Content Placeholder 4">
            <a:extLst>
              <a:ext uri="{FF2B5EF4-FFF2-40B4-BE49-F238E27FC236}">
                <a16:creationId xmlns:a16="http://schemas.microsoft.com/office/drawing/2014/main" id="{85D5A925-FD4A-4FFF-9940-2C444F57B9B6}"/>
              </a:ext>
            </a:extLst>
          </p:cNvPr>
          <p:cNvSpPr>
            <a:spLocks noGrp="1"/>
          </p:cNvSpPr>
          <p:nvPr>
            <p:ph idx="1"/>
          </p:nvPr>
        </p:nvSpPr>
        <p:spPr>
          <a:xfrm>
            <a:off x="533400" y="1417637"/>
            <a:ext cx="4114800" cy="4525963"/>
          </a:xfrm>
        </p:spPr>
        <p:txBody>
          <a:bodyPr/>
          <a:lstStyle/>
          <a:p>
            <a:pPr>
              <a:lnSpc>
                <a:spcPct val="150000"/>
              </a:lnSpc>
            </a:pPr>
            <a:r>
              <a:rPr lang="en-US" sz="2000" dirty="0"/>
              <a:t>A future state map bridges the gap between the current and ideal states. It incorporates the realities of technical limits, budgets and time.</a:t>
            </a:r>
          </a:p>
          <a:p>
            <a:pPr>
              <a:lnSpc>
                <a:spcPct val="150000"/>
              </a:lnSpc>
            </a:pPr>
            <a:r>
              <a:rPr lang="en-US" sz="2000" dirty="0"/>
              <a:t>Draw new process steps </a:t>
            </a:r>
          </a:p>
          <a:p>
            <a:pPr>
              <a:lnSpc>
                <a:spcPct val="150000"/>
              </a:lnSpc>
            </a:pPr>
            <a:r>
              <a:rPr lang="en-US" sz="2000" dirty="0"/>
              <a:t>Identify things that need to change to get there</a:t>
            </a:r>
          </a:p>
          <a:p>
            <a:pPr lvl="1"/>
            <a:endParaRPr lang="en-US" sz="2400" dirty="0"/>
          </a:p>
        </p:txBody>
      </p:sp>
      <p:grpSp>
        <p:nvGrpSpPr>
          <p:cNvPr id="8" name="Group 3">
            <a:extLst>
              <a:ext uri="{FF2B5EF4-FFF2-40B4-BE49-F238E27FC236}">
                <a16:creationId xmlns:a16="http://schemas.microsoft.com/office/drawing/2014/main" id="{063A233D-C4F8-4099-A262-92CF5F7D7720}"/>
              </a:ext>
            </a:extLst>
          </p:cNvPr>
          <p:cNvGrpSpPr>
            <a:grpSpLocks/>
          </p:cNvGrpSpPr>
          <p:nvPr/>
        </p:nvGrpSpPr>
        <p:grpSpPr bwMode="auto">
          <a:xfrm>
            <a:off x="5490991" y="407741"/>
            <a:ext cx="2743200" cy="4223200"/>
            <a:chOff x="5573031" y="1299190"/>
            <a:chExt cx="2743200" cy="4223200"/>
          </a:xfrm>
          <a:solidFill>
            <a:schemeClr val="accent6">
              <a:lumMod val="60000"/>
              <a:lumOff val="40000"/>
            </a:schemeClr>
          </a:solidFill>
        </p:grpSpPr>
        <p:sp>
          <p:nvSpPr>
            <p:cNvPr id="17" name="Oval 3">
              <a:extLst>
                <a:ext uri="{FF2B5EF4-FFF2-40B4-BE49-F238E27FC236}">
                  <a16:creationId xmlns:a16="http://schemas.microsoft.com/office/drawing/2014/main" id="{A91BB2AE-07CA-4185-B823-B95D5AE7B638}"/>
                </a:ext>
              </a:extLst>
            </p:cNvPr>
            <p:cNvSpPr>
              <a:spLocks noChangeArrowheads="1"/>
            </p:cNvSpPr>
            <p:nvPr/>
          </p:nvSpPr>
          <p:spPr bwMode="auto">
            <a:xfrm>
              <a:off x="6023881" y="1299190"/>
              <a:ext cx="1828800" cy="682830"/>
            </a:xfrm>
            <a:prstGeom prst="ellipse">
              <a:avLst/>
            </a:prstGeom>
            <a:solidFill>
              <a:schemeClr val="bg1"/>
            </a:solidFill>
            <a:ln w="9525">
              <a:solidFill>
                <a:schemeClr val="tx1"/>
              </a:solidFill>
              <a:round/>
              <a:headEnd/>
              <a:tailEnd/>
            </a:ln>
          </p:spPr>
          <p:txBody>
            <a:bodyPr wrap="none" anchor="ctr"/>
            <a:lstStyle/>
            <a:p>
              <a:pPr algn="ctr" eaLnBrk="0" hangingPunct="0">
                <a:defRPr/>
              </a:pPr>
              <a:endParaRPr lang="es-ES_tradnl" sz="3600"/>
            </a:p>
          </p:txBody>
        </p:sp>
        <p:sp>
          <p:nvSpPr>
            <p:cNvPr id="18" name="Text Box 4">
              <a:extLst>
                <a:ext uri="{FF2B5EF4-FFF2-40B4-BE49-F238E27FC236}">
                  <a16:creationId xmlns:a16="http://schemas.microsoft.com/office/drawing/2014/main" id="{DC6C7879-B469-41B8-97EC-7E3730BA5DC5}"/>
                </a:ext>
              </a:extLst>
            </p:cNvPr>
            <p:cNvSpPr txBox="1">
              <a:spLocks noChangeArrowheads="1"/>
            </p:cNvSpPr>
            <p:nvPr/>
          </p:nvSpPr>
          <p:spPr bwMode="auto">
            <a:xfrm>
              <a:off x="6495182" y="1455406"/>
              <a:ext cx="947000" cy="338554"/>
            </a:xfrm>
            <a:prstGeom prst="rect">
              <a:avLst/>
            </a:prstGeom>
            <a:noFill/>
            <a:ln w="9525">
              <a:noFill/>
              <a:miter lim="800000"/>
              <a:headEnd/>
              <a:tailEnd/>
            </a:ln>
          </p:spPr>
          <p:txBody>
            <a:bodyPr>
              <a:spAutoFit/>
            </a:bodyPr>
            <a:lstStyle/>
            <a:p>
              <a:pPr algn="ctr" eaLnBrk="0" hangingPunct="0">
                <a:defRPr/>
              </a:pPr>
              <a:r>
                <a:rPr lang="es-ES_tradnl" sz="1600" b="1" dirty="0">
                  <a:latin typeface="+mn-lt"/>
                </a:rPr>
                <a:t>Scope</a:t>
              </a:r>
            </a:p>
          </p:txBody>
        </p:sp>
        <p:sp>
          <p:nvSpPr>
            <p:cNvPr id="20" name="Rectangle 6">
              <a:extLst>
                <a:ext uri="{FF2B5EF4-FFF2-40B4-BE49-F238E27FC236}">
                  <a16:creationId xmlns:a16="http://schemas.microsoft.com/office/drawing/2014/main" id="{05964230-8D65-4F9E-8F61-3C8EA182B166}"/>
                </a:ext>
              </a:extLst>
            </p:cNvPr>
            <p:cNvSpPr>
              <a:spLocks noChangeArrowheads="1"/>
            </p:cNvSpPr>
            <p:nvPr/>
          </p:nvSpPr>
          <p:spPr bwMode="auto">
            <a:xfrm>
              <a:off x="6023881" y="2439220"/>
              <a:ext cx="1828800" cy="685800"/>
            </a:xfrm>
            <a:prstGeom prst="rect">
              <a:avLst/>
            </a:prstGeom>
            <a:solidFill>
              <a:schemeClr val="bg1"/>
            </a:solidFill>
            <a:ln w="9525">
              <a:solidFill>
                <a:schemeClr val="tx1"/>
              </a:solidFill>
              <a:miter lim="800000"/>
              <a:headEnd/>
              <a:tailEnd/>
            </a:ln>
          </p:spPr>
          <p:txBody>
            <a:bodyPr anchor="ctr"/>
            <a:lstStyle/>
            <a:p>
              <a:pPr algn="ctr" eaLnBrk="0" hangingPunct="0">
                <a:defRPr/>
              </a:pPr>
              <a:r>
                <a:rPr lang="en-US" sz="1600" b="1" dirty="0">
                  <a:latin typeface="+mn-lt"/>
                </a:rPr>
                <a:t>Current State Drawing</a:t>
              </a:r>
            </a:p>
          </p:txBody>
        </p:sp>
        <p:sp>
          <p:nvSpPr>
            <p:cNvPr id="22" name="AutoShape 8">
              <a:extLst>
                <a:ext uri="{FF2B5EF4-FFF2-40B4-BE49-F238E27FC236}">
                  <a16:creationId xmlns:a16="http://schemas.microsoft.com/office/drawing/2014/main" id="{0BFEDADE-F4AD-4230-B860-697C9F5C0A5C}"/>
                </a:ext>
              </a:extLst>
            </p:cNvPr>
            <p:cNvSpPr>
              <a:spLocks noChangeArrowheads="1"/>
            </p:cNvSpPr>
            <p:nvPr/>
          </p:nvSpPr>
          <p:spPr bwMode="auto">
            <a:xfrm>
              <a:off x="5573031" y="4607990"/>
              <a:ext cx="2743200" cy="914400"/>
            </a:xfrm>
            <a:prstGeom prst="star16">
              <a:avLst>
                <a:gd name="adj" fmla="val 37500"/>
              </a:avLst>
            </a:prstGeom>
            <a:solidFill>
              <a:schemeClr val="bg1"/>
            </a:solidFill>
            <a:ln w="9525">
              <a:solidFill>
                <a:schemeClr val="tx1"/>
              </a:solidFill>
              <a:miter lim="800000"/>
              <a:headEnd/>
              <a:tailEnd/>
            </a:ln>
          </p:spPr>
          <p:txBody>
            <a:bodyPr wrap="none" anchor="ctr"/>
            <a:lstStyle/>
            <a:p>
              <a:pPr eaLnBrk="0" hangingPunct="0">
                <a:defRPr/>
              </a:pPr>
              <a:endParaRPr lang="en-US" dirty="0"/>
            </a:p>
          </p:txBody>
        </p:sp>
        <p:sp>
          <p:nvSpPr>
            <p:cNvPr id="23" name="Text Box 9">
              <a:extLst>
                <a:ext uri="{FF2B5EF4-FFF2-40B4-BE49-F238E27FC236}">
                  <a16:creationId xmlns:a16="http://schemas.microsoft.com/office/drawing/2014/main" id="{5CAD76B1-7F20-43D8-9EA6-A175FA9C0873}"/>
                </a:ext>
              </a:extLst>
            </p:cNvPr>
            <p:cNvSpPr txBox="1">
              <a:spLocks noChangeArrowheads="1"/>
            </p:cNvSpPr>
            <p:nvPr/>
          </p:nvSpPr>
          <p:spPr bwMode="auto">
            <a:xfrm>
              <a:off x="5932082" y="4862298"/>
              <a:ext cx="2044149" cy="535531"/>
            </a:xfrm>
            <a:prstGeom prst="rect">
              <a:avLst/>
            </a:prstGeom>
            <a:noFill/>
            <a:ln w="9525">
              <a:noFill/>
              <a:miter lim="800000"/>
              <a:headEnd/>
              <a:tailEnd/>
            </a:ln>
          </p:spPr>
          <p:txBody>
            <a:bodyPr wrap="none">
              <a:spAutoFit/>
            </a:bodyPr>
            <a:lstStyle/>
            <a:p>
              <a:pPr algn="ctr" eaLnBrk="0" hangingPunct="0">
                <a:lnSpc>
                  <a:spcPct val="90000"/>
                </a:lnSpc>
                <a:defRPr/>
              </a:pPr>
              <a:r>
                <a:rPr lang="es-ES_tradnl" sz="1600" b="1" dirty="0">
                  <a:latin typeface="+mn-lt"/>
                </a:rPr>
                <a:t>Implementation</a:t>
              </a:r>
            </a:p>
            <a:p>
              <a:pPr algn="ctr" eaLnBrk="0" hangingPunct="0">
                <a:lnSpc>
                  <a:spcPct val="90000"/>
                </a:lnSpc>
                <a:defRPr/>
              </a:pPr>
              <a:r>
                <a:rPr lang="es-ES_tradnl" sz="1600" b="1" dirty="0">
                  <a:latin typeface="+mn-lt"/>
                </a:rPr>
                <a:t>Plan</a:t>
              </a:r>
            </a:p>
          </p:txBody>
        </p:sp>
        <p:sp>
          <p:nvSpPr>
            <p:cNvPr id="24" name="Line 10">
              <a:extLst>
                <a:ext uri="{FF2B5EF4-FFF2-40B4-BE49-F238E27FC236}">
                  <a16:creationId xmlns:a16="http://schemas.microsoft.com/office/drawing/2014/main" id="{44D9112F-2BF5-436C-B9FE-0C6A7E382B35}"/>
                </a:ext>
              </a:extLst>
            </p:cNvPr>
            <p:cNvSpPr>
              <a:spLocks noChangeShapeType="1"/>
            </p:cNvSpPr>
            <p:nvPr/>
          </p:nvSpPr>
          <p:spPr bwMode="auto">
            <a:xfrm>
              <a:off x="6938281" y="1982020"/>
              <a:ext cx="0" cy="457200"/>
            </a:xfrm>
            <a:prstGeom prst="line">
              <a:avLst/>
            </a:prstGeom>
            <a:grpFill/>
            <a:ln w="19050">
              <a:solidFill>
                <a:schemeClr val="tx1"/>
              </a:solidFill>
              <a:round/>
              <a:headEnd/>
              <a:tailEnd type="triangle" w="med" len="med"/>
            </a:ln>
          </p:spPr>
          <p:txBody>
            <a:bodyPr wrap="none" anchor="ctr"/>
            <a:lstStyle/>
            <a:p>
              <a:pPr>
                <a:defRPr/>
              </a:pPr>
              <a:endParaRPr lang="en-US"/>
            </a:p>
          </p:txBody>
        </p:sp>
        <p:sp>
          <p:nvSpPr>
            <p:cNvPr id="25" name="Line 11">
              <a:extLst>
                <a:ext uri="{FF2B5EF4-FFF2-40B4-BE49-F238E27FC236}">
                  <a16:creationId xmlns:a16="http://schemas.microsoft.com/office/drawing/2014/main" id="{11A8C446-EF66-41CC-9A39-636F6CE28B3B}"/>
                </a:ext>
              </a:extLst>
            </p:cNvPr>
            <p:cNvSpPr>
              <a:spLocks noChangeShapeType="1"/>
            </p:cNvSpPr>
            <p:nvPr/>
          </p:nvSpPr>
          <p:spPr bwMode="auto">
            <a:xfrm>
              <a:off x="7244840" y="4244249"/>
              <a:ext cx="0" cy="457200"/>
            </a:xfrm>
            <a:prstGeom prst="line">
              <a:avLst/>
            </a:prstGeom>
            <a:grpFill/>
            <a:ln w="19050">
              <a:solidFill>
                <a:schemeClr val="tx1"/>
              </a:solidFill>
              <a:round/>
              <a:headEnd/>
              <a:tailEnd type="triangle" w="med" len="med"/>
            </a:ln>
          </p:spPr>
          <p:txBody>
            <a:bodyPr wrap="none" anchor="ctr"/>
            <a:lstStyle/>
            <a:p>
              <a:pPr>
                <a:defRPr/>
              </a:pPr>
              <a:endParaRPr lang="en-US"/>
            </a:p>
          </p:txBody>
        </p:sp>
        <p:sp>
          <p:nvSpPr>
            <p:cNvPr id="26" name="Line 12">
              <a:extLst>
                <a:ext uri="{FF2B5EF4-FFF2-40B4-BE49-F238E27FC236}">
                  <a16:creationId xmlns:a16="http://schemas.microsoft.com/office/drawing/2014/main" id="{F1683088-562F-4DA2-8A80-301240E73B7D}"/>
                </a:ext>
              </a:extLst>
            </p:cNvPr>
            <p:cNvSpPr>
              <a:spLocks noChangeShapeType="1"/>
            </p:cNvSpPr>
            <p:nvPr/>
          </p:nvSpPr>
          <p:spPr bwMode="auto">
            <a:xfrm flipV="1">
              <a:off x="6635240" y="4244249"/>
              <a:ext cx="0" cy="457200"/>
            </a:xfrm>
            <a:prstGeom prst="line">
              <a:avLst/>
            </a:prstGeom>
            <a:grpFill/>
            <a:ln w="19050">
              <a:solidFill>
                <a:schemeClr val="tx1"/>
              </a:solidFill>
              <a:round/>
              <a:headEnd/>
              <a:tailEnd type="triangle" w="med" len="med"/>
            </a:ln>
          </p:spPr>
          <p:txBody>
            <a:bodyPr wrap="none" anchor="ctr"/>
            <a:lstStyle/>
            <a:p>
              <a:pPr>
                <a:defRPr/>
              </a:pPr>
              <a:endParaRPr lang="en-US"/>
            </a:p>
          </p:txBody>
        </p:sp>
        <p:sp>
          <p:nvSpPr>
            <p:cNvPr id="27" name="Line 13">
              <a:extLst>
                <a:ext uri="{FF2B5EF4-FFF2-40B4-BE49-F238E27FC236}">
                  <a16:creationId xmlns:a16="http://schemas.microsoft.com/office/drawing/2014/main" id="{4D4C001F-A66C-40C0-8AC7-6FE57AF8B3BD}"/>
                </a:ext>
              </a:extLst>
            </p:cNvPr>
            <p:cNvSpPr>
              <a:spLocks noChangeShapeType="1"/>
            </p:cNvSpPr>
            <p:nvPr/>
          </p:nvSpPr>
          <p:spPr bwMode="auto">
            <a:xfrm>
              <a:off x="6938281" y="4268021"/>
              <a:ext cx="4763" cy="330926"/>
            </a:xfrm>
            <a:prstGeom prst="line">
              <a:avLst/>
            </a:prstGeom>
            <a:grpFill/>
            <a:ln w="19050">
              <a:solidFill>
                <a:schemeClr val="tx1"/>
              </a:solidFill>
              <a:round/>
              <a:headEnd/>
              <a:tailEnd type="triangle" w="med" len="med"/>
            </a:ln>
          </p:spPr>
          <p:txBody>
            <a:bodyPr wrap="none" anchor="ctr"/>
            <a:lstStyle/>
            <a:p>
              <a:pPr>
                <a:defRPr/>
              </a:pPr>
              <a:endParaRPr lang="en-US"/>
            </a:p>
          </p:txBody>
        </p:sp>
        <p:sp>
          <p:nvSpPr>
            <p:cNvPr id="28" name="Text Box 14">
              <a:extLst>
                <a:ext uri="{FF2B5EF4-FFF2-40B4-BE49-F238E27FC236}">
                  <a16:creationId xmlns:a16="http://schemas.microsoft.com/office/drawing/2014/main" id="{6468E175-AB6E-4F4D-BEBF-B3965575CE06}"/>
                </a:ext>
              </a:extLst>
            </p:cNvPr>
            <p:cNvSpPr txBox="1">
              <a:spLocks noChangeArrowheads="1"/>
            </p:cNvSpPr>
            <p:nvPr/>
          </p:nvSpPr>
          <p:spPr bwMode="auto">
            <a:xfrm>
              <a:off x="6129405" y="3625247"/>
              <a:ext cx="1617751" cy="535531"/>
            </a:xfrm>
            <a:prstGeom prst="rect">
              <a:avLst/>
            </a:prstGeom>
            <a:solidFill>
              <a:srgbClr val="C00000"/>
            </a:solidFill>
            <a:ln w="9525">
              <a:noFill/>
              <a:miter lim="800000"/>
              <a:headEnd/>
              <a:tailEnd/>
            </a:ln>
          </p:spPr>
          <p:txBody>
            <a:bodyPr wrap="none">
              <a:spAutoFit/>
            </a:bodyPr>
            <a:lstStyle/>
            <a:p>
              <a:pPr algn="ctr" eaLnBrk="0" hangingPunct="0">
                <a:lnSpc>
                  <a:spcPct val="90000"/>
                </a:lnSpc>
                <a:defRPr/>
              </a:pPr>
              <a:r>
                <a:rPr lang="es-ES_tradnl" sz="1600" b="1" dirty="0">
                  <a:latin typeface="+mn-lt"/>
                </a:rPr>
                <a:t>Future State</a:t>
              </a:r>
            </a:p>
            <a:p>
              <a:pPr algn="ctr" eaLnBrk="0" hangingPunct="0">
                <a:lnSpc>
                  <a:spcPct val="90000"/>
                </a:lnSpc>
                <a:defRPr/>
              </a:pPr>
              <a:r>
                <a:rPr lang="es-ES_tradnl" sz="1600" b="1" dirty="0">
                  <a:latin typeface="+mn-lt"/>
                </a:rPr>
                <a:t>Drawing</a:t>
              </a:r>
            </a:p>
          </p:txBody>
        </p:sp>
      </p:grpSp>
      <p:sp>
        <p:nvSpPr>
          <p:cNvPr id="9" name="AutoShape 8">
            <a:extLst>
              <a:ext uri="{FF2B5EF4-FFF2-40B4-BE49-F238E27FC236}">
                <a16:creationId xmlns:a16="http://schemas.microsoft.com/office/drawing/2014/main" id="{FD0F4161-4EE5-4CA4-80AB-381417766F88}"/>
              </a:ext>
            </a:extLst>
          </p:cNvPr>
          <p:cNvSpPr>
            <a:spLocks noChangeArrowheads="1"/>
          </p:cNvSpPr>
          <p:nvPr/>
        </p:nvSpPr>
        <p:spPr bwMode="auto">
          <a:xfrm>
            <a:off x="5348116" y="2189977"/>
            <a:ext cx="1054100" cy="525462"/>
          </a:xfrm>
          <a:prstGeom prst="star16">
            <a:avLst>
              <a:gd name="adj" fmla="val 37500"/>
            </a:avLst>
          </a:prstGeom>
          <a:solidFill>
            <a:schemeClr val="bg1"/>
          </a:solidFill>
          <a:ln w="9525">
            <a:solidFill>
              <a:schemeClr val="tx1"/>
            </a:solidFill>
            <a:miter lim="800000"/>
            <a:headEnd/>
            <a:tailEnd/>
          </a:ln>
        </p:spPr>
        <p:txBody>
          <a:bodyPr wrap="none" anchor="ctr"/>
          <a:lstStyle/>
          <a:p>
            <a:pPr algn="ctr" eaLnBrk="0" hangingPunct="0">
              <a:defRPr/>
            </a:pPr>
            <a:r>
              <a:rPr lang="en-US" sz="1100" dirty="0">
                <a:latin typeface="+mn-lt"/>
              </a:rPr>
              <a:t>Ideal State</a:t>
            </a:r>
          </a:p>
        </p:txBody>
      </p:sp>
      <p:grpSp>
        <p:nvGrpSpPr>
          <p:cNvPr id="10" name="Group 38">
            <a:extLst>
              <a:ext uri="{FF2B5EF4-FFF2-40B4-BE49-F238E27FC236}">
                <a16:creationId xmlns:a16="http://schemas.microsoft.com/office/drawing/2014/main" id="{4F665600-970A-4191-A180-5BC25C1B7808}"/>
              </a:ext>
            </a:extLst>
          </p:cNvPr>
          <p:cNvGrpSpPr/>
          <p:nvPr/>
        </p:nvGrpSpPr>
        <p:grpSpPr>
          <a:xfrm>
            <a:off x="5718042" y="4953000"/>
            <a:ext cx="2443297" cy="1072738"/>
            <a:chOff x="3240133" y="2848784"/>
            <a:chExt cx="2443297" cy="1072738"/>
          </a:xfrm>
        </p:grpSpPr>
        <p:sp>
          <p:nvSpPr>
            <p:cNvPr id="12" name="AutoShape 9">
              <a:extLst>
                <a:ext uri="{FF2B5EF4-FFF2-40B4-BE49-F238E27FC236}">
                  <a16:creationId xmlns:a16="http://schemas.microsoft.com/office/drawing/2014/main" id="{4C55F35F-9126-41A0-80E5-F801D61DAB0D}"/>
                </a:ext>
              </a:extLst>
            </p:cNvPr>
            <p:cNvSpPr>
              <a:spLocks noChangeArrowheads="1"/>
            </p:cNvSpPr>
            <p:nvPr/>
          </p:nvSpPr>
          <p:spPr bwMode="auto">
            <a:xfrm rot="10800000">
              <a:off x="4504789" y="3534584"/>
              <a:ext cx="360597" cy="3869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anchor="ctr"/>
            <a:lstStyle/>
            <a:p>
              <a:pPr algn="ctr" eaLnBrk="0" hangingPunct="0">
                <a:defRPr/>
              </a:pPr>
              <a:endParaRPr lang="en-US" b="1"/>
            </a:p>
          </p:txBody>
        </p:sp>
        <p:sp>
          <p:nvSpPr>
            <p:cNvPr id="13" name="AutoShape 10">
              <a:extLst>
                <a:ext uri="{FF2B5EF4-FFF2-40B4-BE49-F238E27FC236}">
                  <a16:creationId xmlns:a16="http://schemas.microsoft.com/office/drawing/2014/main" id="{62659026-3379-4D9F-91B0-0958498DB0F0}"/>
                </a:ext>
              </a:extLst>
            </p:cNvPr>
            <p:cNvSpPr>
              <a:spLocks noChangeArrowheads="1"/>
            </p:cNvSpPr>
            <p:nvPr/>
          </p:nvSpPr>
          <p:spPr bwMode="auto">
            <a:xfrm rot="16200000">
              <a:off x="3894254" y="3529860"/>
              <a:ext cx="351762" cy="39665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anchor="ctr"/>
            <a:lstStyle/>
            <a:p>
              <a:pPr algn="ctr" eaLnBrk="0" hangingPunct="0">
                <a:defRPr/>
              </a:pPr>
              <a:endParaRPr lang="en-US" b="1"/>
            </a:p>
          </p:txBody>
        </p:sp>
        <p:sp>
          <p:nvSpPr>
            <p:cNvPr id="14" name="AutoShape 11">
              <a:extLst>
                <a:ext uri="{FF2B5EF4-FFF2-40B4-BE49-F238E27FC236}">
                  <a16:creationId xmlns:a16="http://schemas.microsoft.com/office/drawing/2014/main" id="{1F1ABF60-0B87-4BAE-AEAD-FDF6A0EF554E}"/>
                </a:ext>
              </a:extLst>
            </p:cNvPr>
            <p:cNvSpPr>
              <a:spLocks noChangeArrowheads="1"/>
            </p:cNvSpPr>
            <p:nvPr/>
          </p:nvSpPr>
          <p:spPr bwMode="auto">
            <a:xfrm>
              <a:off x="3922891" y="2848784"/>
              <a:ext cx="360597" cy="3869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anchor="ctr"/>
            <a:lstStyle/>
            <a:p>
              <a:pPr algn="ctr" eaLnBrk="0" hangingPunct="0">
                <a:defRPr/>
              </a:pPr>
              <a:endParaRPr lang="en-US" b="1"/>
            </a:p>
          </p:txBody>
        </p:sp>
        <p:sp>
          <p:nvSpPr>
            <p:cNvPr id="15" name="AutoShape 12">
              <a:extLst>
                <a:ext uri="{FF2B5EF4-FFF2-40B4-BE49-F238E27FC236}">
                  <a16:creationId xmlns:a16="http://schemas.microsoft.com/office/drawing/2014/main" id="{DB910F7C-F9E7-431C-BE0C-AE14CE18A96A}"/>
                </a:ext>
              </a:extLst>
            </p:cNvPr>
            <p:cNvSpPr>
              <a:spLocks noChangeArrowheads="1"/>
            </p:cNvSpPr>
            <p:nvPr/>
          </p:nvSpPr>
          <p:spPr bwMode="auto">
            <a:xfrm rot="5400000">
              <a:off x="4542262" y="2873027"/>
              <a:ext cx="351762" cy="396656"/>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anchor="ctr"/>
            <a:lstStyle/>
            <a:p>
              <a:pPr algn="ctr" eaLnBrk="0" hangingPunct="0">
                <a:defRPr/>
              </a:pPr>
              <a:endParaRPr lang="en-US" b="1"/>
            </a:p>
          </p:txBody>
        </p:sp>
        <p:sp>
          <p:nvSpPr>
            <p:cNvPr id="16" name="Text Box 13">
              <a:extLst>
                <a:ext uri="{FF2B5EF4-FFF2-40B4-BE49-F238E27FC236}">
                  <a16:creationId xmlns:a16="http://schemas.microsoft.com/office/drawing/2014/main" id="{57980D68-6104-478D-9C8A-58D51663B523}"/>
                </a:ext>
              </a:extLst>
            </p:cNvPr>
            <p:cNvSpPr txBox="1">
              <a:spLocks noChangeArrowheads="1"/>
            </p:cNvSpPr>
            <p:nvPr/>
          </p:nvSpPr>
          <p:spPr bwMode="auto">
            <a:xfrm>
              <a:off x="3240133" y="3241452"/>
              <a:ext cx="2443297" cy="338554"/>
            </a:xfrm>
            <a:prstGeom prst="rect">
              <a:avLst/>
            </a:prstGeom>
            <a:noFill/>
            <a:ln w="9525">
              <a:noFill/>
              <a:miter lim="800000"/>
              <a:headEnd/>
              <a:tailEnd/>
            </a:ln>
          </p:spPr>
          <p:txBody>
            <a:bodyPr wrap="none">
              <a:spAutoFit/>
            </a:bodyPr>
            <a:lstStyle/>
            <a:p>
              <a:pPr algn="ctr" eaLnBrk="0" hangingPunct="0"/>
              <a:r>
                <a:rPr lang="en-US" sz="1600" b="1" dirty="0">
                  <a:latin typeface="+mn-lt"/>
                </a:rPr>
                <a:t>A3 Problem Solving</a:t>
              </a:r>
            </a:p>
          </p:txBody>
        </p:sp>
      </p:grpSp>
      <p:sp>
        <p:nvSpPr>
          <p:cNvPr id="11" name="Line 13">
            <a:extLst>
              <a:ext uri="{FF2B5EF4-FFF2-40B4-BE49-F238E27FC236}">
                <a16:creationId xmlns:a16="http://schemas.microsoft.com/office/drawing/2014/main" id="{AF90A80D-6EE7-4F5B-9E43-EF48B765FCF1}"/>
              </a:ext>
            </a:extLst>
          </p:cNvPr>
          <p:cNvSpPr>
            <a:spLocks noChangeShapeType="1"/>
          </p:cNvSpPr>
          <p:nvPr/>
        </p:nvSpPr>
        <p:spPr bwMode="auto">
          <a:xfrm flipH="1">
            <a:off x="6862103" y="4607494"/>
            <a:ext cx="5861" cy="363166"/>
          </a:xfrm>
          <a:prstGeom prst="line">
            <a:avLst/>
          </a:prstGeom>
          <a:solidFill>
            <a:schemeClr val="accent6">
              <a:lumMod val="60000"/>
              <a:lumOff val="40000"/>
            </a:schemeClr>
          </a:solidFill>
          <a:ln w="19050">
            <a:solidFill>
              <a:schemeClr val="tx1"/>
            </a:solidFill>
            <a:round/>
            <a:headEnd/>
            <a:tailEnd type="triangle" w="med" len="med"/>
          </a:ln>
        </p:spPr>
        <p:txBody>
          <a:bodyPr wrap="none" anchor="ctr"/>
          <a:lstStyle/>
          <a:p>
            <a:pPr>
              <a:defRPr/>
            </a:pPr>
            <a:endParaRPr lang="en-US"/>
          </a:p>
        </p:txBody>
      </p:sp>
    </p:spTree>
    <p:extLst>
      <p:ext uri="{BB962C8B-B14F-4D97-AF65-F5344CB8AC3E}">
        <p14:creationId xmlns:p14="http://schemas.microsoft.com/office/powerpoint/2010/main" val="305795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B34D-C377-4B3B-B3DA-751C30E8BE30}"/>
              </a:ext>
            </a:extLst>
          </p:cNvPr>
          <p:cNvSpPr>
            <a:spLocks noGrp="1"/>
          </p:cNvSpPr>
          <p:nvPr>
            <p:ph type="title"/>
          </p:nvPr>
        </p:nvSpPr>
        <p:spPr/>
        <p:txBody>
          <a:bodyPr/>
          <a:lstStyle/>
          <a:p>
            <a:r>
              <a:rPr lang="en-US" dirty="0"/>
              <a:t>Creating the Future State VSM</a:t>
            </a:r>
          </a:p>
        </p:txBody>
      </p:sp>
      <p:sp>
        <p:nvSpPr>
          <p:cNvPr id="4" name="Footer Placeholder 3">
            <a:extLst>
              <a:ext uri="{FF2B5EF4-FFF2-40B4-BE49-F238E27FC236}">
                <a16:creationId xmlns:a16="http://schemas.microsoft.com/office/drawing/2014/main" id="{E73D336E-D4B3-49F6-BFC8-85A23FA52B2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DD5ECB41-6611-4369-85CD-28BA6A537DD2}"/>
              </a:ext>
            </a:extLst>
          </p:cNvPr>
          <p:cNvSpPr>
            <a:spLocks noGrp="1"/>
          </p:cNvSpPr>
          <p:nvPr>
            <p:ph type="sldNum" sz="quarter" idx="12"/>
          </p:nvPr>
        </p:nvSpPr>
        <p:spPr/>
        <p:txBody>
          <a:bodyPr/>
          <a:lstStyle/>
          <a:p>
            <a:fld id="{909ED1F4-8724-4CB0-854F-41CA9E1557CC}" type="slidenum">
              <a:rPr lang="en-US" altLang="en-US" smtClean="0"/>
              <a:pPr/>
              <a:t>164</a:t>
            </a:fld>
            <a:endParaRPr lang="en-US" altLang="en-US"/>
          </a:p>
        </p:txBody>
      </p:sp>
      <p:sp>
        <p:nvSpPr>
          <p:cNvPr id="6" name="Content Placeholder 4">
            <a:extLst>
              <a:ext uri="{FF2B5EF4-FFF2-40B4-BE49-F238E27FC236}">
                <a16:creationId xmlns:a16="http://schemas.microsoft.com/office/drawing/2014/main" id="{3861CFBC-B736-4AF4-92D8-6C5BA77998C3}"/>
              </a:ext>
            </a:extLst>
          </p:cNvPr>
          <p:cNvSpPr>
            <a:spLocks noGrp="1"/>
          </p:cNvSpPr>
          <p:nvPr>
            <p:ph idx="1"/>
          </p:nvPr>
        </p:nvSpPr>
        <p:spPr>
          <a:xfrm>
            <a:off x="533400" y="1417637"/>
            <a:ext cx="8229600" cy="4525963"/>
          </a:xfrm>
        </p:spPr>
        <p:txBody>
          <a:bodyPr>
            <a:normAutofit lnSpcReduction="10000"/>
          </a:bodyPr>
          <a:lstStyle/>
          <a:p>
            <a:pPr>
              <a:defRPr/>
            </a:pPr>
            <a:r>
              <a:rPr lang="en-US" sz="2200" dirty="0"/>
              <a:t>Meet the goals set forth in the charter</a:t>
            </a:r>
          </a:p>
          <a:p>
            <a:pPr>
              <a:defRPr/>
            </a:pPr>
            <a:r>
              <a:rPr lang="en-US" sz="2200" dirty="0"/>
              <a:t>Review the CS map and study how the process fails. The FS should reduce or eliminate the possibility of process break down</a:t>
            </a:r>
          </a:p>
          <a:p>
            <a:pPr lvl="2">
              <a:defRPr/>
            </a:pPr>
            <a:r>
              <a:rPr lang="en-US" sz="1900" dirty="0"/>
              <a:t>Start with discussing the 3-5 transformational changes</a:t>
            </a:r>
          </a:p>
          <a:p>
            <a:pPr lvl="2">
              <a:defRPr/>
            </a:pPr>
            <a:r>
              <a:rPr lang="en-US" sz="1900" dirty="0"/>
              <a:t>Does each process step make only what the next step requires?</a:t>
            </a:r>
          </a:p>
          <a:p>
            <a:pPr>
              <a:defRPr/>
            </a:pPr>
            <a:r>
              <a:rPr lang="en-US" sz="2200" dirty="0"/>
              <a:t>Begin to build the FS map</a:t>
            </a:r>
          </a:p>
          <a:p>
            <a:pPr lvl="2">
              <a:defRPr/>
            </a:pPr>
            <a:r>
              <a:rPr lang="en-US" sz="1900" dirty="0"/>
              <a:t>Is this step needed and value added?</a:t>
            </a:r>
          </a:p>
          <a:p>
            <a:pPr lvl="2">
              <a:defRPr/>
            </a:pPr>
            <a:r>
              <a:rPr lang="en-US" sz="1900" dirty="0"/>
              <a:t>Can it be simplified?</a:t>
            </a:r>
          </a:p>
          <a:p>
            <a:pPr lvl="2">
              <a:defRPr/>
            </a:pPr>
            <a:r>
              <a:rPr lang="en-US" sz="1900" dirty="0"/>
              <a:t>Should steps be rearranged or done in parallel?</a:t>
            </a:r>
          </a:p>
          <a:p>
            <a:pPr>
              <a:defRPr/>
            </a:pPr>
            <a:r>
              <a:rPr lang="en-US" sz="2200" dirty="0"/>
              <a:t>Capture action items(rapid improvements) at each step as an A3 or a PDSA. Group together the UDEs addressed by each action item.</a:t>
            </a:r>
          </a:p>
          <a:p>
            <a:pPr lvl="1">
              <a:defRPr/>
            </a:pPr>
            <a:endParaRPr lang="en-US" sz="1800" dirty="0"/>
          </a:p>
          <a:p>
            <a:pPr lvl="2">
              <a:defRPr/>
            </a:pPr>
            <a:endParaRPr lang="en-US" sz="1900" dirty="0"/>
          </a:p>
        </p:txBody>
      </p:sp>
    </p:spTree>
    <p:extLst>
      <p:ext uri="{BB962C8B-B14F-4D97-AF65-F5344CB8AC3E}">
        <p14:creationId xmlns:p14="http://schemas.microsoft.com/office/powerpoint/2010/main" val="29472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00EE-4CD1-4977-987E-06BCDD92581E}"/>
              </a:ext>
            </a:extLst>
          </p:cNvPr>
          <p:cNvSpPr>
            <a:spLocks noGrp="1"/>
          </p:cNvSpPr>
          <p:nvPr>
            <p:ph type="title"/>
          </p:nvPr>
        </p:nvSpPr>
        <p:spPr/>
        <p:txBody>
          <a:bodyPr/>
          <a:lstStyle/>
          <a:p>
            <a:r>
              <a:rPr lang="en-US" dirty="0"/>
              <a:t>Future State VSM Symbols</a:t>
            </a:r>
          </a:p>
        </p:txBody>
      </p:sp>
      <p:sp>
        <p:nvSpPr>
          <p:cNvPr id="4" name="Footer Placeholder 3">
            <a:extLst>
              <a:ext uri="{FF2B5EF4-FFF2-40B4-BE49-F238E27FC236}">
                <a16:creationId xmlns:a16="http://schemas.microsoft.com/office/drawing/2014/main" id="{5A418D20-0EC4-4F1D-A979-46DD1C237FA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CAED87A-DC8C-426C-BB96-CAE2A90E1E39}"/>
              </a:ext>
            </a:extLst>
          </p:cNvPr>
          <p:cNvSpPr>
            <a:spLocks noGrp="1"/>
          </p:cNvSpPr>
          <p:nvPr>
            <p:ph type="sldNum" sz="quarter" idx="12"/>
          </p:nvPr>
        </p:nvSpPr>
        <p:spPr/>
        <p:txBody>
          <a:bodyPr/>
          <a:lstStyle/>
          <a:p>
            <a:fld id="{909ED1F4-8724-4CB0-854F-41CA9E1557CC}" type="slidenum">
              <a:rPr lang="en-US" altLang="en-US" smtClean="0"/>
              <a:pPr/>
              <a:t>165</a:t>
            </a:fld>
            <a:endParaRPr lang="en-US" altLang="en-US"/>
          </a:p>
        </p:txBody>
      </p:sp>
      <p:sp>
        <p:nvSpPr>
          <p:cNvPr id="6" name="Rectangle 2">
            <a:extLst>
              <a:ext uri="{FF2B5EF4-FFF2-40B4-BE49-F238E27FC236}">
                <a16:creationId xmlns:a16="http://schemas.microsoft.com/office/drawing/2014/main" id="{EBB102D2-1FCD-466E-B1A1-651C8EFB07D2}"/>
              </a:ext>
            </a:extLst>
          </p:cNvPr>
          <p:cNvSpPr>
            <a:spLocks noChangeArrowheads="1"/>
          </p:cNvSpPr>
          <p:nvPr/>
        </p:nvSpPr>
        <p:spPr bwMode="auto">
          <a:xfrm>
            <a:off x="7435689" y="1677955"/>
            <a:ext cx="1143000" cy="685800"/>
          </a:xfrm>
          <a:prstGeom prst="rect">
            <a:avLst/>
          </a:prstGeom>
          <a:noFill/>
          <a:ln w="9525">
            <a:solidFill>
              <a:schemeClr val="tx1"/>
            </a:solidFill>
            <a:miter lim="800000"/>
            <a:headEnd/>
            <a:tailEnd/>
          </a:ln>
        </p:spPr>
        <p:txBody>
          <a:bodyPr wrap="none" anchor="ctr"/>
          <a:lstStyle/>
          <a:p>
            <a:pPr eaLnBrk="0" hangingPunct="0"/>
            <a:endParaRPr lang="en-US"/>
          </a:p>
        </p:txBody>
      </p:sp>
      <p:sp>
        <p:nvSpPr>
          <p:cNvPr id="7" name="Line 3">
            <a:extLst>
              <a:ext uri="{FF2B5EF4-FFF2-40B4-BE49-F238E27FC236}">
                <a16:creationId xmlns:a16="http://schemas.microsoft.com/office/drawing/2014/main" id="{F48711B8-702B-43D7-8F96-0C3C6C46378D}"/>
              </a:ext>
            </a:extLst>
          </p:cNvPr>
          <p:cNvSpPr>
            <a:spLocks noChangeShapeType="1"/>
          </p:cNvSpPr>
          <p:nvPr/>
        </p:nvSpPr>
        <p:spPr bwMode="auto">
          <a:xfrm flipV="1">
            <a:off x="7437862" y="1915692"/>
            <a:ext cx="1125805" cy="2318"/>
          </a:xfrm>
          <a:prstGeom prst="line">
            <a:avLst/>
          </a:prstGeom>
          <a:noFill/>
          <a:ln w="9525">
            <a:solidFill>
              <a:schemeClr val="tx1"/>
            </a:solidFill>
            <a:round/>
            <a:headEnd/>
            <a:tailEnd/>
          </a:ln>
        </p:spPr>
        <p:txBody>
          <a:bodyPr/>
          <a:lstStyle/>
          <a:p>
            <a:endParaRPr lang="en-US"/>
          </a:p>
        </p:txBody>
      </p:sp>
      <p:sp>
        <p:nvSpPr>
          <p:cNvPr id="8" name="Text Box 17">
            <a:extLst>
              <a:ext uri="{FF2B5EF4-FFF2-40B4-BE49-F238E27FC236}">
                <a16:creationId xmlns:a16="http://schemas.microsoft.com/office/drawing/2014/main" id="{A8C897A6-A072-4973-829B-C979E35F06C9}"/>
              </a:ext>
            </a:extLst>
          </p:cNvPr>
          <p:cNvSpPr txBox="1">
            <a:spLocks noChangeArrowheads="1"/>
          </p:cNvSpPr>
          <p:nvPr/>
        </p:nvSpPr>
        <p:spPr bwMode="auto">
          <a:xfrm>
            <a:off x="6346729" y="2283601"/>
            <a:ext cx="762000" cy="276999"/>
          </a:xfrm>
          <a:prstGeom prst="rect">
            <a:avLst/>
          </a:prstGeom>
          <a:noFill/>
          <a:ln w="9525">
            <a:noFill/>
            <a:miter lim="800000"/>
            <a:headEnd/>
            <a:tailEnd/>
          </a:ln>
        </p:spPr>
        <p:txBody>
          <a:bodyPr>
            <a:spAutoFit/>
          </a:bodyPr>
          <a:lstStyle/>
          <a:p>
            <a:pPr>
              <a:spcBef>
                <a:spcPct val="50000"/>
              </a:spcBef>
            </a:pPr>
            <a:r>
              <a:rPr lang="en-US" sz="1200" dirty="0">
                <a:latin typeface="+mn-lt"/>
              </a:rPr>
              <a:t>Patient</a:t>
            </a:r>
          </a:p>
        </p:txBody>
      </p:sp>
      <p:grpSp>
        <p:nvGrpSpPr>
          <p:cNvPr id="9" name="Group 79">
            <a:extLst>
              <a:ext uri="{FF2B5EF4-FFF2-40B4-BE49-F238E27FC236}">
                <a16:creationId xmlns:a16="http://schemas.microsoft.com/office/drawing/2014/main" id="{574C63FD-D9A9-4CBB-88A2-72EA67588D70}"/>
              </a:ext>
            </a:extLst>
          </p:cNvPr>
          <p:cNvGrpSpPr>
            <a:grpSpLocks/>
          </p:cNvGrpSpPr>
          <p:nvPr/>
        </p:nvGrpSpPr>
        <p:grpSpPr bwMode="auto">
          <a:xfrm>
            <a:off x="6451504" y="1486676"/>
            <a:ext cx="442912" cy="715963"/>
            <a:chOff x="1977" y="768"/>
            <a:chExt cx="466" cy="691"/>
          </a:xfrm>
        </p:grpSpPr>
        <p:sp>
          <p:nvSpPr>
            <p:cNvPr id="10" name="Oval 80">
              <a:extLst>
                <a:ext uri="{FF2B5EF4-FFF2-40B4-BE49-F238E27FC236}">
                  <a16:creationId xmlns:a16="http://schemas.microsoft.com/office/drawing/2014/main" id="{95FCF085-4E87-4D50-B081-9939A6822EC0}"/>
                </a:ext>
              </a:extLst>
            </p:cNvPr>
            <p:cNvSpPr>
              <a:spLocks noChangeArrowheads="1"/>
            </p:cNvSpPr>
            <p:nvPr/>
          </p:nvSpPr>
          <p:spPr bwMode="auto">
            <a:xfrm rot="810861">
              <a:off x="2304" y="768"/>
              <a:ext cx="96" cy="192"/>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1" name="Line 81">
              <a:extLst>
                <a:ext uri="{FF2B5EF4-FFF2-40B4-BE49-F238E27FC236}">
                  <a16:creationId xmlns:a16="http://schemas.microsoft.com/office/drawing/2014/main" id="{0A2DA61D-CF52-417C-BA09-19B1848869BA}"/>
                </a:ext>
              </a:extLst>
            </p:cNvPr>
            <p:cNvSpPr>
              <a:spLocks noChangeShapeType="1"/>
            </p:cNvSpPr>
            <p:nvPr/>
          </p:nvSpPr>
          <p:spPr bwMode="auto">
            <a:xfrm rot="21296369" flipH="1">
              <a:off x="2223" y="884"/>
              <a:ext cx="144" cy="336"/>
            </a:xfrm>
            <a:prstGeom prst="line">
              <a:avLst/>
            </a:prstGeom>
            <a:noFill/>
            <a:ln w="28575">
              <a:solidFill>
                <a:schemeClr val="tx1"/>
              </a:solidFill>
              <a:round/>
              <a:headEnd/>
              <a:tailEnd/>
            </a:ln>
          </p:spPr>
          <p:txBody>
            <a:bodyPr/>
            <a:lstStyle/>
            <a:p>
              <a:endParaRPr lang="en-US"/>
            </a:p>
          </p:txBody>
        </p:sp>
        <p:sp>
          <p:nvSpPr>
            <p:cNvPr id="12" name="Freeform 82">
              <a:extLst>
                <a:ext uri="{FF2B5EF4-FFF2-40B4-BE49-F238E27FC236}">
                  <a16:creationId xmlns:a16="http://schemas.microsoft.com/office/drawing/2014/main" id="{EAAD3B28-5005-48A7-A53C-6EC10625563B}"/>
                </a:ext>
              </a:extLst>
            </p:cNvPr>
            <p:cNvSpPr>
              <a:spLocks/>
            </p:cNvSpPr>
            <p:nvPr/>
          </p:nvSpPr>
          <p:spPr bwMode="auto">
            <a:xfrm>
              <a:off x="2299" y="1036"/>
              <a:ext cx="144" cy="168"/>
            </a:xfrm>
            <a:custGeom>
              <a:avLst/>
              <a:gdLst>
                <a:gd name="T0" fmla="*/ 0 w 144"/>
                <a:gd name="T1" fmla="*/ 0 h 168"/>
                <a:gd name="T2" fmla="*/ 48 w 144"/>
                <a:gd name="T3" fmla="*/ 144 h 168"/>
                <a:gd name="T4" fmla="*/ 144 w 144"/>
                <a:gd name="T5" fmla="*/ 144 h 168"/>
                <a:gd name="T6" fmla="*/ 0 60000 65536"/>
                <a:gd name="T7" fmla="*/ 0 60000 65536"/>
                <a:gd name="T8" fmla="*/ 0 60000 65536"/>
                <a:gd name="T9" fmla="*/ 0 w 144"/>
                <a:gd name="T10" fmla="*/ 0 h 168"/>
                <a:gd name="T11" fmla="*/ 144 w 144"/>
                <a:gd name="T12" fmla="*/ 168 h 168"/>
              </a:gdLst>
              <a:ahLst/>
              <a:cxnLst>
                <a:cxn ang="T6">
                  <a:pos x="T0" y="T1"/>
                </a:cxn>
                <a:cxn ang="T7">
                  <a:pos x="T2" y="T3"/>
                </a:cxn>
                <a:cxn ang="T8">
                  <a:pos x="T4" y="T5"/>
                </a:cxn>
              </a:cxnLst>
              <a:rect l="T9" t="T10" r="T11" b="T12"/>
              <a:pathLst>
                <a:path w="144" h="168">
                  <a:moveTo>
                    <a:pt x="0" y="0"/>
                  </a:moveTo>
                  <a:cubicBezTo>
                    <a:pt x="12" y="60"/>
                    <a:pt x="24" y="120"/>
                    <a:pt x="48" y="144"/>
                  </a:cubicBezTo>
                  <a:cubicBezTo>
                    <a:pt x="72" y="168"/>
                    <a:pt x="108" y="156"/>
                    <a:pt x="144" y="144"/>
                  </a:cubicBezTo>
                </a:path>
              </a:pathLst>
            </a:custGeom>
            <a:noFill/>
            <a:ln w="28575">
              <a:solidFill>
                <a:schemeClr val="tx1"/>
              </a:solidFill>
              <a:round/>
              <a:headEnd/>
              <a:tailEnd/>
            </a:ln>
          </p:spPr>
          <p:txBody>
            <a:bodyPr/>
            <a:lstStyle/>
            <a:p>
              <a:endParaRPr lang="en-US"/>
            </a:p>
          </p:txBody>
        </p:sp>
        <p:sp>
          <p:nvSpPr>
            <p:cNvPr id="13" name="Freeform 83">
              <a:extLst>
                <a:ext uri="{FF2B5EF4-FFF2-40B4-BE49-F238E27FC236}">
                  <a16:creationId xmlns:a16="http://schemas.microsoft.com/office/drawing/2014/main" id="{B68CA433-911B-4C19-BC5D-DBA0F599411C}"/>
                </a:ext>
              </a:extLst>
            </p:cNvPr>
            <p:cNvSpPr>
              <a:spLocks/>
            </p:cNvSpPr>
            <p:nvPr/>
          </p:nvSpPr>
          <p:spPr bwMode="auto">
            <a:xfrm>
              <a:off x="2064" y="1040"/>
              <a:ext cx="240" cy="112"/>
            </a:xfrm>
            <a:custGeom>
              <a:avLst/>
              <a:gdLst>
                <a:gd name="T0" fmla="*/ 240 w 240"/>
                <a:gd name="T1" fmla="*/ 16 h 112"/>
                <a:gd name="T2" fmla="*/ 96 w 240"/>
                <a:gd name="T3" fmla="*/ 16 h 112"/>
                <a:gd name="T4" fmla="*/ 0 w 240"/>
                <a:gd name="T5" fmla="*/ 112 h 112"/>
                <a:gd name="T6" fmla="*/ 0 60000 65536"/>
                <a:gd name="T7" fmla="*/ 0 60000 65536"/>
                <a:gd name="T8" fmla="*/ 0 60000 65536"/>
                <a:gd name="T9" fmla="*/ 0 w 240"/>
                <a:gd name="T10" fmla="*/ 0 h 112"/>
                <a:gd name="T11" fmla="*/ 240 w 240"/>
                <a:gd name="T12" fmla="*/ 112 h 112"/>
              </a:gdLst>
              <a:ahLst/>
              <a:cxnLst>
                <a:cxn ang="T6">
                  <a:pos x="T0" y="T1"/>
                </a:cxn>
                <a:cxn ang="T7">
                  <a:pos x="T2" y="T3"/>
                </a:cxn>
                <a:cxn ang="T8">
                  <a:pos x="T4" y="T5"/>
                </a:cxn>
              </a:cxnLst>
              <a:rect l="T9" t="T10" r="T11" b="T12"/>
              <a:pathLst>
                <a:path w="240" h="112">
                  <a:moveTo>
                    <a:pt x="240" y="16"/>
                  </a:moveTo>
                  <a:cubicBezTo>
                    <a:pt x="188" y="8"/>
                    <a:pt x="136" y="0"/>
                    <a:pt x="96" y="16"/>
                  </a:cubicBezTo>
                  <a:cubicBezTo>
                    <a:pt x="56" y="32"/>
                    <a:pt x="28" y="72"/>
                    <a:pt x="0" y="112"/>
                  </a:cubicBezTo>
                </a:path>
              </a:pathLst>
            </a:custGeom>
            <a:noFill/>
            <a:ln w="28575">
              <a:solidFill>
                <a:schemeClr val="tx1"/>
              </a:solidFill>
              <a:round/>
              <a:headEnd/>
              <a:tailEnd/>
            </a:ln>
          </p:spPr>
          <p:txBody>
            <a:bodyPr/>
            <a:lstStyle/>
            <a:p>
              <a:endParaRPr lang="en-US"/>
            </a:p>
          </p:txBody>
        </p:sp>
        <p:sp>
          <p:nvSpPr>
            <p:cNvPr id="14" name="Freeform 84">
              <a:extLst>
                <a:ext uri="{FF2B5EF4-FFF2-40B4-BE49-F238E27FC236}">
                  <a16:creationId xmlns:a16="http://schemas.microsoft.com/office/drawing/2014/main" id="{180B4C84-1307-4F1C-A2D9-0679BE3E39E7}"/>
                </a:ext>
              </a:extLst>
            </p:cNvPr>
            <p:cNvSpPr>
              <a:spLocks/>
            </p:cNvSpPr>
            <p:nvPr/>
          </p:nvSpPr>
          <p:spPr bwMode="auto">
            <a:xfrm>
              <a:off x="2241" y="1243"/>
              <a:ext cx="96" cy="216"/>
            </a:xfrm>
            <a:custGeom>
              <a:avLst/>
              <a:gdLst>
                <a:gd name="T0" fmla="*/ 0 w 96"/>
                <a:gd name="T1" fmla="*/ 0 h 216"/>
                <a:gd name="T2" fmla="*/ 96 w 96"/>
                <a:gd name="T3" fmla="*/ 48 h 216"/>
                <a:gd name="T4" fmla="*/ 0 w 96"/>
                <a:gd name="T5" fmla="*/ 192 h 216"/>
                <a:gd name="T6" fmla="*/ 96 w 96"/>
                <a:gd name="T7" fmla="*/ 192 h 216"/>
                <a:gd name="T8" fmla="*/ 0 60000 65536"/>
                <a:gd name="T9" fmla="*/ 0 60000 65536"/>
                <a:gd name="T10" fmla="*/ 0 60000 65536"/>
                <a:gd name="T11" fmla="*/ 0 60000 65536"/>
                <a:gd name="T12" fmla="*/ 0 w 96"/>
                <a:gd name="T13" fmla="*/ 0 h 216"/>
                <a:gd name="T14" fmla="*/ 96 w 96"/>
                <a:gd name="T15" fmla="*/ 216 h 216"/>
              </a:gdLst>
              <a:ahLst/>
              <a:cxnLst>
                <a:cxn ang="T8">
                  <a:pos x="T0" y="T1"/>
                </a:cxn>
                <a:cxn ang="T9">
                  <a:pos x="T2" y="T3"/>
                </a:cxn>
                <a:cxn ang="T10">
                  <a:pos x="T4" y="T5"/>
                </a:cxn>
                <a:cxn ang="T11">
                  <a:pos x="T6" y="T7"/>
                </a:cxn>
              </a:cxnLst>
              <a:rect l="T12" t="T13" r="T14" b="T15"/>
              <a:pathLst>
                <a:path w="96" h="216">
                  <a:moveTo>
                    <a:pt x="0" y="0"/>
                  </a:moveTo>
                  <a:cubicBezTo>
                    <a:pt x="48" y="8"/>
                    <a:pt x="96" y="16"/>
                    <a:pt x="96" y="48"/>
                  </a:cubicBezTo>
                  <a:cubicBezTo>
                    <a:pt x="96" y="80"/>
                    <a:pt x="0" y="168"/>
                    <a:pt x="0" y="192"/>
                  </a:cubicBezTo>
                  <a:cubicBezTo>
                    <a:pt x="0" y="216"/>
                    <a:pt x="48" y="204"/>
                    <a:pt x="96" y="192"/>
                  </a:cubicBezTo>
                </a:path>
              </a:pathLst>
            </a:custGeom>
            <a:noFill/>
            <a:ln w="28575">
              <a:solidFill>
                <a:schemeClr val="tx1"/>
              </a:solidFill>
              <a:round/>
              <a:headEnd/>
              <a:tailEnd/>
            </a:ln>
          </p:spPr>
          <p:txBody>
            <a:bodyPr/>
            <a:lstStyle/>
            <a:p>
              <a:endParaRPr lang="en-US"/>
            </a:p>
          </p:txBody>
        </p:sp>
        <p:sp>
          <p:nvSpPr>
            <p:cNvPr id="15" name="Freeform 85">
              <a:extLst>
                <a:ext uri="{FF2B5EF4-FFF2-40B4-BE49-F238E27FC236}">
                  <a16:creationId xmlns:a16="http://schemas.microsoft.com/office/drawing/2014/main" id="{8FBB9E96-C230-448B-9385-7BBA730CB1A6}"/>
                </a:ext>
              </a:extLst>
            </p:cNvPr>
            <p:cNvSpPr>
              <a:spLocks/>
            </p:cNvSpPr>
            <p:nvPr/>
          </p:nvSpPr>
          <p:spPr bwMode="auto">
            <a:xfrm>
              <a:off x="1977" y="1218"/>
              <a:ext cx="264" cy="208"/>
            </a:xfrm>
            <a:custGeom>
              <a:avLst/>
              <a:gdLst>
                <a:gd name="T0" fmla="*/ 264 w 264"/>
                <a:gd name="T1" fmla="*/ 0 h 208"/>
                <a:gd name="T2" fmla="*/ 168 w 264"/>
                <a:gd name="T3" fmla="*/ 192 h 208"/>
                <a:gd name="T4" fmla="*/ 24 w 264"/>
                <a:gd name="T5" fmla="*/ 96 h 208"/>
                <a:gd name="T6" fmla="*/ 24 w 264"/>
                <a:gd name="T7" fmla="*/ 192 h 208"/>
                <a:gd name="T8" fmla="*/ 0 60000 65536"/>
                <a:gd name="T9" fmla="*/ 0 60000 65536"/>
                <a:gd name="T10" fmla="*/ 0 60000 65536"/>
                <a:gd name="T11" fmla="*/ 0 60000 65536"/>
                <a:gd name="T12" fmla="*/ 0 w 264"/>
                <a:gd name="T13" fmla="*/ 0 h 208"/>
                <a:gd name="T14" fmla="*/ 264 w 264"/>
                <a:gd name="T15" fmla="*/ 208 h 208"/>
              </a:gdLst>
              <a:ahLst/>
              <a:cxnLst>
                <a:cxn ang="T8">
                  <a:pos x="T0" y="T1"/>
                </a:cxn>
                <a:cxn ang="T9">
                  <a:pos x="T2" y="T3"/>
                </a:cxn>
                <a:cxn ang="T10">
                  <a:pos x="T4" y="T5"/>
                </a:cxn>
                <a:cxn ang="T11">
                  <a:pos x="T6" y="T7"/>
                </a:cxn>
              </a:cxnLst>
              <a:rect l="T12" t="T13" r="T14" b="T15"/>
              <a:pathLst>
                <a:path w="264" h="208">
                  <a:moveTo>
                    <a:pt x="264" y="0"/>
                  </a:moveTo>
                  <a:cubicBezTo>
                    <a:pt x="236" y="88"/>
                    <a:pt x="208" y="176"/>
                    <a:pt x="168" y="192"/>
                  </a:cubicBezTo>
                  <a:cubicBezTo>
                    <a:pt x="128" y="208"/>
                    <a:pt x="48" y="96"/>
                    <a:pt x="24" y="96"/>
                  </a:cubicBezTo>
                  <a:cubicBezTo>
                    <a:pt x="0" y="96"/>
                    <a:pt x="24" y="176"/>
                    <a:pt x="24" y="192"/>
                  </a:cubicBezTo>
                </a:path>
              </a:pathLst>
            </a:custGeom>
            <a:noFill/>
            <a:ln w="28575">
              <a:solidFill>
                <a:schemeClr val="tx1"/>
              </a:solidFill>
              <a:round/>
              <a:headEnd/>
              <a:tailEnd/>
            </a:ln>
          </p:spPr>
          <p:txBody>
            <a:bodyPr/>
            <a:lstStyle/>
            <a:p>
              <a:endParaRPr lang="en-US"/>
            </a:p>
          </p:txBody>
        </p:sp>
      </p:grpSp>
      <p:sp>
        <p:nvSpPr>
          <p:cNvPr id="16" name="Line 15">
            <a:extLst>
              <a:ext uri="{FF2B5EF4-FFF2-40B4-BE49-F238E27FC236}">
                <a16:creationId xmlns:a16="http://schemas.microsoft.com/office/drawing/2014/main" id="{15AD834F-2D25-4692-A1D7-6F3F9B5FA845}"/>
              </a:ext>
            </a:extLst>
          </p:cNvPr>
          <p:cNvSpPr>
            <a:spLocks noChangeShapeType="1"/>
          </p:cNvSpPr>
          <p:nvPr/>
        </p:nvSpPr>
        <p:spPr bwMode="auto">
          <a:xfrm>
            <a:off x="6961253" y="4230588"/>
            <a:ext cx="1371600" cy="0"/>
          </a:xfrm>
          <a:prstGeom prst="line">
            <a:avLst/>
          </a:prstGeom>
          <a:noFill/>
          <a:ln w="28575">
            <a:solidFill>
              <a:schemeClr val="tx1"/>
            </a:solidFill>
            <a:prstDash val="dash"/>
            <a:round/>
            <a:headEnd/>
            <a:tailEnd type="triangle" w="lg" len="lg"/>
          </a:ln>
        </p:spPr>
        <p:txBody>
          <a:bodyPr/>
          <a:lstStyle/>
          <a:p>
            <a:endParaRPr lang="en-US"/>
          </a:p>
        </p:txBody>
      </p:sp>
      <p:sp>
        <p:nvSpPr>
          <p:cNvPr id="17" name="Line 22">
            <a:extLst>
              <a:ext uri="{FF2B5EF4-FFF2-40B4-BE49-F238E27FC236}">
                <a16:creationId xmlns:a16="http://schemas.microsoft.com/office/drawing/2014/main" id="{32A2341D-A791-4DD7-BBA7-F7FA87A0276B}"/>
              </a:ext>
            </a:extLst>
          </p:cNvPr>
          <p:cNvSpPr>
            <a:spLocks noChangeShapeType="1"/>
          </p:cNvSpPr>
          <p:nvPr/>
        </p:nvSpPr>
        <p:spPr bwMode="auto">
          <a:xfrm>
            <a:off x="6957525" y="2632044"/>
            <a:ext cx="1371600" cy="0"/>
          </a:xfrm>
          <a:prstGeom prst="line">
            <a:avLst/>
          </a:prstGeom>
          <a:noFill/>
          <a:ln w="28575">
            <a:solidFill>
              <a:schemeClr val="tx1"/>
            </a:solidFill>
            <a:round/>
            <a:headEnd/>
            <a:tailEnd type="triangle" w="lg" len="lg"/>
          </a:ln>
        </p:spPr>
        <p:txBody>
          <a:bodyPr/>
          <a:lstStyle/>
          <a:p>
            <a:endParaRPr lang="en-US"/>
          </a:p>
        </p:txBody>
      </p:sp>
      <p:sp>
        <p:nvSpPr>
          <p:cNvPr id="18" name="Text Box 23">
            <a:extLst>
              <a:ext uri="{FF2B5EF4-FFF2-40B4-BE49-F238E27FC236}">
                <a16:creationId xmlns:a16="http://schemas.microsoft.com/office/drawing/2014/main" id="{FA9B5D7C-FADF-4295-B416-E273AF95E9B8}"/>
              </a:ext>
            </a:extLst>
          </p:cNvPr>
          <p:cNvSpPr txBox="1">
            <a:spLocks noChangeArrowheads="1"/>
          </p:cNvSpPr>
          <p:nvPr/>
        </p:nvSpPr>
        <p:spPr bwMode="auto">
          <a:xfrm>
            <a:off x="7000939" y="4376362"/>
            <a:ext cx="1815548" cy="461665"/>
          </a:xfrm>
          <a:prstGeom prst="rect">
            <a:avLst/>
          </a:prstGeom>
          <a:noFill/>
          <a:ln w="9525">
            <a:noFill/>
            <a:miter lim="800000"/>
            <a:headEnd/>
            <a:tailEnd/>
          </a:ln>
        </p:spPr>
        <p:txBody>
          <a:bodyPr wrap="square">
            <a:spAutoFit/>
          </a:bodyPr>
          <a:lstStyle/>
          <a:p>
            <a:pPr>
              <a:spcBef>
                <a:spcPct val="50000"/>
              </a:spcBef>
            </a:pPr>
            <a:r>
              <a:rPr lang="en-US" sz="1200" dirty="0">
                <a:latin typeface="+mn-lt"/>
              </a:rPr>
              <a:t>Conversation Information Flow</a:t>
            </a:r>
          </a:p>
        </p:txBody>
      </p:sp>
      <p:grpSp>
        <p:nvGrpSpPr>
          <p:cNvPr id="19" name="Group 34">
            <a:extLst>
              <a:ext uri="{FF2B5EF4-FFF2-40B4-BE49-F238E27FC236}">
                <a16:creationId xmlns:a16="http://schemas.microsoft.com/office/drawing/2014/main" id="{7072D854-F64B-43AB-9A66-1139D2216D4E}"/>
              </a:ext>
            </a:extLst>
          </p:cNvPr>
          <p:cNvGrpSpPr>
            <a:grpSpLocks/>
          </p:cNvGrpSpPr>
          <p:nvPr/>
        </p:nvGrpSpPr>
        <p:grpSpPr bwMode="auto">
          <a:xfrm>
            <a:off x="6811475" y="3333719"/>
            <a:ext cx="1524000" cy="228600"/>
            <a:chOff x="3936" y="1757"/>
            <a:chExt cx="960" cy="144"/>
          </a:xfrm>
        </p:grpSpPr>
        <p:sp>
          <p:nvSpPr>
            <p:cNvPr id="20" name="Line 35">
              <a:extLst>
                <a:ext uri="{FF2B5EF4-FFF2-40B4-BE49-F238E27FC236}">
                  <a16:creationId xmlns:a16="http://schemas.microsoft.com/office/drawing/2014/main" id="{12271448-5CE8-4292-A4F5-EEC175F01CB5}"/>
                </a:ext>
              </a:extLst>
            </p:cNvPr>
            <p:cNvSpPr>
              <a:spLocks noChangeShapeType="1"/>
            </p:cNvSpPr>
            <p:nvPr/>
          </p:nvSpPr>
          <p:spPr bwMode="auto">
            <a:xfrm>
              <a:off x="3936" y="1757"/>
              <a:ext cx="480" cy="0"/>
            </a:xfrm>
            <a:prstGeom prst="line">
              <a:avLst/>
            </a:prstGeom>
            <a:noFill/>
            <a:ln w="28575">
              <a:solidFill>
                <a:schemeClr val="tx1"/>
              </a:solidFill>
              <a:round/>
              <a:headEnd/>
              <a:tailEnd/>
            </a:ln>
          </p:spPr>
          <p:txBody>
            <a:bodyPr/>
            <a:lstStyle/>
            <a:p>
              <a:endParaRPr lang="en-US"/>
            </a:p>
          </p:txBody>
        </p:sp>
        <p:sp>
          <p:nvSpPr>
            <p:cNvPr id="21" name="Line 36">
              <a:extLst>
                <a:ext uri="{FF2B5EF4-FFF2-40B4-BE49-F238E27FC236}">
                  <a16:creationId xmlns:a16="http://schemas.microsoft.com/office/drawing/2014/main" id="{2B3012B2-F513-49D2-82C5-9F20AFE7B1D3}"/>
                </a:ext>
              </a:extLst>
            </p:cNvPr>
            <p:cNvSpPr>
              <a:spLocks noChangeShapeType="1"/>
            </p:cNvSpPr>
            <p:nvPr/>
          </p:nvSpPr>
          <p:spPr bwMode="auto">
            <a:xfrm>
              <a:off x="4272" y="1901"/>
              <a:ext cx="624" cy="0"/>
            </a:xfrm>
            <a:prstGeom prst="line">
              <a:avLst/>
            </a:prstGeom>
            <a:noFill/>
            <a:ln w="28575">
              <a:solidFill>
                <a:schemeClr val="tx1"/>
              </a:solidFill>
              <a:round/>
              <a:headEnd/>
              <a:tailEnd type="triangle" w="med" len="lg"/>
            </a:ln>
          </p:spPr>
          <p:txBody>
            <a:bodyPr/>
            <a:lstStyle/>
            <a:p>
              <a:endParaRPr lang="en-US"/>
            </a:p>
          </p:txBody>
        </p:sp>
        <p:sp>
          <p:nvSpPr>
            <p:cNvPr id="22" name="Line 37">
              <a:extLst>
                <a:ext uri="{FF2B5EF4-FFF2-40B4-BE49-F238E27FC236}">
                  <a16:creationId xmlns:a16="http://schemas.microsoft.com/office/drawing/2014/main" id="{3129C9A3-A22C-4FCE-95FB-40204A5DD68E}"/>
                </a:ext>
              </a:extLst>
            </p:cNvPr>
            <p:cNvSpPr>
              <a:spLocks noChangeShapeType="1"/>
            </p:cNvSpPr>
            <p:nvPr/>
          </p:nvSpPr>
          <p:spPr bwMode="auto">
            <a:xfrm flipH="1">
              <a:off x="4272" y="1757"/>
              <a:ext cx="144" cy="144"/>
            </a:xfrm>
            <a:prstGeom prst="line">
              <a:avLst/>
            </a:prstGeom>
            <a:noFill/>
            <a:ln w="28575">
              <a:solidFill>
                <a:schemeClr val="tx1"/>
              </a:solidFill>
              <a:round/>
              <a:headEnd/>
              <a:tailEnd/>
            </a:ln>
          </p:spPr>
          <p:txBody>
            <a:bodyPr/>
            <a:lstStyle/>
            <a:p>
              <a:endParaRPr lang="en-US"/>
            </a:p>
          </p:txBody>
        </p:sp>
      </p:grpSp>
      <p:sp>
        <p:nvSpPr>
          <p:cNvPr id="23" name="Text Box 52">
            <a:extLst>
              <a:ext uri="{FF2B5EF4-FFF2-40B4-BE49-F238E27FC236}">
                <a16:creationId xmlns:a16="http://schemas.microsoft.com/office/drawing/2014/main" id="{BF7AED9A-3F04-4066-B294-355DA37B637D}"/>
              </a:ext>
            </a:extLst>
          </p:cNvPr>
          <p:cNvSpPr txBox="1">
            <a:spLocks noChangeArrowheads="1"/>
          </p:cNvSpPr>
          <p:nvPr/>
        </p:nvSpPr>
        <p:spPr bwMode="auto">
          <a:xfrm>
            <a:off x="6881325" y="2724119"/>
            <a:ext cx="1847850" cy="276999"/>
          </a:xfrm>
          <a:prstGeom prst="rect">
            <a:avLst/>
          </a:prstGeom>
          <a:noFill/>
          <a:ln w="9525">
            <a:noFill/>
            <a:miter lim="800000"/>
            <a:headEnd/>
            <a:tailEnd/>
          </a:ln>
        </p:spPr>
        <p:txBody>
          <a:bodyPr>
            <a:spAutoFit/>
          </a:bodyPr>
          <a:lstStyle/>
          <a:p>
            <a:pPr>
              <a:spcBef>
                <a:spcPct val="50000"/>
              </a:spcBef>
            </a:pPr>
            <a:r>
              <a:rPr lang="en-US" sz="1200" dirty="0">
                <a:latin typeface="+mn-lt"/>
              </a:rPr>
              <a:t>Material or patient Flow</a:t>
            </a:r>
          </a:p>
        </p:txBody>
      </p:sp>
      <p:cxnSp>
        <p:nvCxnSpPr>
          <p:cNvPr id="24" name="Elbow Connector 49">
            <a:extLst>
              <a:ext uri="{FF2B5EF4-FFF2-40B4-BE49-F238E27FC236}">
                <a16:creationId xmlns:a16="http://schemas.microsoft.com/office/drawing/2014/main" id="{CBB0CA95-A27A-4633-8C0F-921F2D3693D1}"/>
              </a:ext>
            </a:extLst>
          </p:cNvPr>
          <p:cNvCxnSpPr>
            <a:cxnSpLocks noChangeShapeType="1"/>
          </p:cNvCxnSpPr>
          <p:nvPr/>
        </p:nvCxnSpPr>
        <p:spPr bwMode="auto">
          <a:xfrm flipV="1">
            <a:off x="2371979" y="5689029"/>
            <a:ext cx="1447800" cy="457200"/>
          </a:xfrm>
          <a:prstGeom prst="bentConnector3">
            <a:avLst>
              <a:gd name="adj1" fmla="val 50000"/>
            </a:avLst>
          </a:prstGeom>
          <a:noFill/>
          <a:ln w="9525" algn="ctr">
            <a:solidFill>
              <a:schemeClr val="tx1"/>
            </a:solidFill>
            <a:round/>
            <a:headEnd/>
            <a:tailEnd/>
          </a:ln>
        </p:spPr>
      </p:cxnSp>
      <p:cxnSp>
        <p:nvCxnSpPr>
          <p:cNvPr id="25" name="Elbow Connector 50">
            <a:extLst>
              <a:ext uri="{FF2B5EF4-FFF2-40B4-BE49-F238E27FC236}">
                <a16:creationId xmlns:a16="http://schemas.microsoft.com/office/drawing/2014/main" id="{09855B17-924A-46D4-91B8-B4A1C70E9E4D}"/>
              </a:ext>
            </a:extLst>
          </p:cNvPr>
          <p:cNvCxnSpPr>
            <a:cxnSpLocks noChangeShapeType="1"/>
          </p:cNvCxnSpPr>
          <p:nvPr/>
        </p:nvCxnSpPr>
        <p:spPr bwMode="auto">
          <a:xfrm rot="10800000">
            <a:off x="3838440" y="5689029"/>
            <a:ext cx="685800" cy="457200"/>
          </a:xfrm>
          <a:prstGeom prst="bentConnector3">
            <a:avLst>
              <a:gd name="adj1" fmla="val 50000"/>
            </a:avLst>
          </a:prstGeom>
          <a:noFill/>
          <a:ln w="9525" algn="ctr">
            <a:solidFill>
              <a:schemeClr val="tx1"/>
            </a:solidFill>
            <a:round/>
            <a:headEnd/>
            <a:tailEnd/>
          </a:ln>
        </p:spPr>
      </p:cxnSp>
      <p:cxnSp>
        <p:nvCxnSpPr>
          <p:cNvPr id="26" name="Elbow Connector 52">
            <a:extLst>
              <a:ext uri="{FF2B5EF4-FFF2-40B4-BE49-F238E27FC236}">
                <a16:creationId xmlns:a16="http://schemas.microsoft.com/office/drawing/2014/main" id="{0D990B3B-5DA5-4777-B08C-1ECB272F2F34}"/>
              </a:ext>
            </a:extLst>
          </p:cNvPr>
          <p:cNvCxnSpPr>
            <a:cxnSpLocks noChangeShapeType="1"/>
          </p:cNvCxnSpPr>
          <p:nvPr/>
        </p:nvCxnSpPr>
        <p:spPr bwMode="auto">
          <a:xfrm flipV="1">
            <a:off x="4200779" y="5689029"/>
            <a:ext cx="1447800" cy="457200"/>
          </a:xfrm>
          <a:prstGeom prst="bentConnector3">
            <a:avLst>
              <a:gd name="adj1" fmla="val 50000"/>
            </a:avLst>
          </a:prstGeom>
          <a:noFill/>
          <a:ln w="9525" algn="ctr">
            <a:solidFill>
              <a:schemeClr val="tx1"/>
            </a:solidFill>
            <a:round/>
            <a:headEnd/>
            <a:tailEnd/>
          </a:ln>
        </p:spPr>
      </p:cxnSp>
      <p:cxnSp>
        <p:nvCxnSpPr>
          <p:cNvPr id="27" name="Elbow Connector 53">
            <a:extLst>
              <a:ext uri="{FF2B5EF4-FFF2-40B4-BE49-F238E27FC236}">
                <a16:creationId xmlns:a16="http://schemas.microsoft.com/office/drawing/2014/main" id="{E9A1292B-A02D-4AE7-B103-9FA18056BF56}"/>
              </a:ext>
            </a:extLst>
          </p:cNvPr>
          <p:cNvCxnSpPr>
            <a:cxnSpLocks noChangeShapeType="1"/>
          </p:cNvCxnSpPr>
          <p:nvPr/>
        </p:nvCxnSpPr>
        <p:spPr bwMode="auto">
          <a:xfrm rot="10800000">
            <a:off x="5343779" y="5689029"/>
            <a:ext cx="685800" cy="457200"/>
          </a:xfrm>
          <a:prstGeom prst="bentConnector3">
            <a:avLst>
              <a:gd name="adj1" fmla="val 50000"/>
            </a:avLst>
          </a:prstGeom>
          <a:noFill/>
          <a:ln w="9525" algn="ctr">
            <a:solidFill>
              <a:schemeClr val="tx1"/>
            </a:solidFill>
            <a:round/>
            <a:headEnd/>
            <a:tailEnd/>
          </a:ln>
        </p:spPr>
      </p:cxnSp>
      <p:sp>
        <p:nvSpPr>
          <p:cNvPr id="28" name="Rectangle 27">
            <a:extLst>
              <a:ext uri="{FF2B5EF4-FFF2-40B4-BE49-F238E27FC236}">
                <a16:creationId xmlns:a16="http://schemas.microsoft.com/office/drawing/2014/main" id="{5607DB3B-0C24-4F5D-9B2B-35DE8F38DE6D}"/>
              </a:ext>
            </a:extLst>
          </p:cNvPr>
          <p:cNvSpPr/>
          <p:nvPr/>
        </p:nvSpPr>
        <p:spPr>
          <a:xfrm>
            <a:off x="3097764" y="1496397"/>
            <a:ext cx="1175657" cy="739452"/>
          </a:xfrm>
          <a:prstGeom prst="rect">
            <a:avLst/>
          </a:prstGeom>
          <a:solidFill>
            <a:srgbClr val="FFFF00"/>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ea typeface="+mn-ea"/>
                <a:cs typeface="+mn-cs"/>
              </a:rPr>
              <a:t> Process Step</a:t>
            </a:r>
          </a:p>
        </p:txBody>
      </p:sp>
      <p:sp>
        <p:nvSpPr>
          <p:cNvPr id="29" name="Rectangle 28">
            <a:extLst>
              <a:ext uri="{FF2B5EF4-FFF2-40B4-BE49-F238E27FC236}">
                <a16:creationId xmlns:a16="http://schemas.microsoft.com/office/drawing/2014/main" id="{145A2341-E3EC-411C-A5BC-A55F3C7D4206}"/>
              </a:ext>
            </a:extLst>
          </p:cNvPr>
          <p:cNvSpPr/>
          <p:nvPr/>
        </p:nvSpPr>
        <p:spPr>
          <a:xfrm>
            <a:off x="1383845" y="4702627"/>
            <a:ext cx="818179" cy="615821"/>
          </a:xfrm>
          <a:prstGeom prst="rect">
            <a:avLst/>
          </a:prstGeom>
          <a:solidFill>
            <a:srgbClr val="92D050"/>
          </a:solidFill>
          <a:ln w="25400" cap="flat" cmpd="sng" algn="ctr">
            <a:solidFill>
              <a:srgbClr val="00B05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ea typeface="+mn-ea"/>
                <a:cs typeface="+mn-cs"/>
              </a:rPr>
              <a:t>Action Items</a:t>
            </a:r>
          </a:p>
        </p:txBody>
      </p:sp>
      <p:sp>
        <p:nvSpPr>
          <p:cNvPr id="30" name="Rectangle 29">
            <a:extLst>
              <a:ext uri="{FF2B5EF4-FFF2-40B4-BE49-F238E27FC236}">
                <a16:creationId xmlns:a16="http://schemas.microsoft.com/office/drawing/2014/main" id="{A9A3D60E-2ECF-49FC-8904-892D0E8DD0DC}"/>
              </a:ext>
            </a:extLst>
          </p:cNvPr>
          <p:cNvSpPr/>
          <p:nvPr/>
        </p:nvSpPr>
        <p:spPr>
          <a:xfrm>
            <a:off x="4108384" y="2351314"/>
            <a:ext cx="1042114" cy="1268964"/>
          </a:xfrm>
          <a:prstGeom prst="rect">
            <a:avLst/>
          </a:prstGeom>
          <a:solidFill>
            <a:srgbClr val="F79646"/>
          </a:solidFill>
          <a:ln w="25400" cap="flat" cmpd="sng" algn="ctr">
            <a:solidFill>
              <a:srgbClr val="F79646">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chemeClr val="tx1"/>
                </a:solidFill>
              </a:rPr>
              <a:t>Who:</a:t>
            </a: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chemeClr val="tx1"/>
                </a:solidFill>
              </a:rPr>
              <a:t>When: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ea typeface="+mn-ea"/>
                <a:cs typeface="+mn-cs"/>
              </a:rPr>
              <a:t>Where:</a:t>
            </a: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chemeClr val="tx1"/>
                </a:solidFill>
              </a:rPr>
              <a:t>How:</a:t>
            </a:r>
            <a:endParaRPr kumimoji="0" lang="en-US" sz="1400" b="0" i="0" u="none" strike="noStrike" kern="0" cap="none" spc="0" normalizeH="0" baseline="0" noProof="0" dirty="0">
              <a:ln>
                <a:noFill/>
              </a:ln>
              <a:solidFill>
                <a:schemeClr val="tx1"/>
              </a:solidFill>
              <a:effectLst/>
              <a:uLnTx/>
              <a:uFillTx/>
              <a:ea typeface="+mn-ea"/>
              <a:cs typeface="+mn-cs"/>
            </a:endParaRPr>
          </a:p>
        </p:txBody>
      </p:sp>
      <p:sp>
        <p:nvSpPr>
          <p:cNvPr id="31" name="Rectangle 30">
            <a:extLst>
              <a:ext uri="{FF2B5EF4-FFF2-40B4-BE49-F238E27FC236}">
                <a16:creationId xmlns:a16="http://schemas.microsoft.com/office/drawing/2014/main" id="{33585B04-273A-4A18-82D3-BAA11B4ECCAF}"/>
              </a:ext>
            </a:extLst>
          </p:cNvPr>
          <p:cNvSpPr/>
          <p:nvPr/>
        </p:nvSpPr>
        <p:spPr>
          <a:xfrm>
            <a:off x="3172408" y="3786382"/>
            <a:ext cx="1007706" cy="654991"/>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ea typeface="+mn-ea"/>
                <a:cs typeface="+mn-cs"/>
              </a:rPr>
              <a:t> </a:t>
            </a:r>
            <a:r>
              <a:rPr kumimoji="0" lang="en-US" sz="1400" b="0" i="0" u="none" strike="noStrike" kern="0" cap="none" spc="0" normalizeH="0" baseline="0" noProof="0" dirty="0">
                <a:ln>
                  <a:noFill/>
                </a:ln>
                <a:solidFill>
                  <a:sysClr val="windowText" lastClr="000000"/>
                </a:solidFill>
                <a:effectLst/>
                <a:uLnTx/>
                <a:uFillTx/>
                <a:ea typeface="+mn-ea"/>
                <a:cs typeface="+mn-cs"/>
              </a:rPr>
              <a:t>Task</a:t>
            </a:r>
          </a:p>
        </p:txBody>
      </p:sp>
      <p:sp>
        <p:nvSpPr>
          <p:cNvPr id="32" name="Rectangle 31">
            <a:extLst>
              <a:ext uri="{FF2B5EF4-FFF2-40B4-BE49-F238E27FC236}">
                <a16:creationId xmlns:a16="http://schemas.microsoft.com/office/drawing/2014/main" id="{9579890A-1652-48DC-86E8-D03376751845}"/>
              </a:ext>
            </a:extLst>
          </p:cNvPr>
          <p:cNvSpPr/>
          <p:nvPr/>
        </p:nvSpPr>
        <p:spPr>
          <a:xfrm>
            <a:off x="4276336" y="3779384"/>
            <a:ext cx="892823" cy="699310"/>
          </a:xfrm>
          <a:prstGeom prst="rect">
            <a:avLst/>
          </a:prstGeom>
          <a:solidFill>
            <a:srgbClr val="9966FF"/>
          </a:solidFill>
          <a:ln w="25400" cap="flat" cmpd="sng" algn="ctr">
            <a:solidFill>
              <a:srgbClr val="7030A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ea typeface="+mn-ea"/>
                <a:cs typeface="+mn-cs"/>
              </a:rPr>
              <a:t> </a:t>
            </a:r>
            <a:r>
              <a:rPr kumimoji="0" lang="en-US" sz="1400" b="0" i="0" u="none" strike="noStrike" kern="0" cap="none" spc="0" normalizeH="0" baseline="0" noProof="0" dirty="0">
                <a:ln>
                  <a:noFill/>
                </a:ln>
                <a:solidFill>
                  <a:sysClr val="windowText" lastClr="000000"/>
                </a:solidFill>
                <a:effectLst/>
                <a:uLnTx/>
                <a:uFillTx/>
                <a:ea typeface="+mn-ea"/>
                <a:cs typeface="+mn-cs"/>
              </a:rPr>
              <a:t>Output</a:t>
            </a:r>
          </a:p>
        </p:txBody>
      </p:sp>
      <p:sp>
        <p:nvSpPr>
          <p:cNvPr id="33" name="Rectangle 32">
            <a:extLst>
              <a:ext uri="{FF2B5EF4-FFF2-40B4-BE49-F238E27FC236}">
                <a16:creationId xmlns:a16="http://schemas.microsoft.com/office/drawing/2014/main" id="{EC0ED554-A3A2-4EDC-9F31-785DE22AD5D9}"/>
              </a:ext>
            </a:extLst>
          </p:cNvPr>
          <p:cNvSpPr/>
          <p:nvPr/>
        </p:nvSpPr>
        <p:spPr>
          <a:xfrm>
            <a:off x="2092973" y="3809707"/>
            <a:ext cx="874162" cy="679165"/>
          </a:xfrm>
          <a:prstGeom prst="rect">
            <a:avLst/>
          </a:prstGeom>
          <a:solidFill>
            <a:srgbClr val="1F497D">
              <a:lumMod val="20000"/>
              <a:lumOff val="80000"/>
            </a:srgbClr>
          </a:solidFill>
          <a:ln w="25400" cap="flat" cmpd="sng" algn="ctr">
            <a:solidFill>
              <a:srgbClr val="0070C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ea typeface="+mn-ea"/>
                <a:cs typeface="+mn-cs"/>
              </a:rPr>
              <a:t> </a:t>
            </a:r>
            <a:r>
              <a:rPr lang="en-US" sz="1400" kern="0" dirty="0">
                <a:solidFill>
                  <a:sysClr val="windowText" lastClr="000000"/>
                </a:solidFill>
              </a:rPr>
              <a:t>In</a:t>
            </a:r>
            <a:r>
              <a:rPr kumimoji="0" lang="en-US" sz="1400" b="0" i="0" u="none" strike="noStrike" kern="0" cap="none" spc="0" normalizeH="0" baseline="0" noProof="0" dirty="0">
                <a:ln>
                  <a:noFill/>
                </a:ln>
                <a:solidFill>
                  <a:sysClr val="windowText" lastClr="000000"/>
                </a:solidFill>
                <a:effectLst/>
                <a:uLnTx/>
                <a:uFillTx/>
                <a:ea typeface="+mn-ea"/>
                <a:cs typeface="+mn-cs"/>
              </a:rPr>
              <a:t>put</a:t>
            </a:r>
          </a:p>
        </p:txBody>
      </p:sp>
      <p:sp>
        <p:nvSpPr>
          <p:cNvPr id="34" name="Rectangle 33">
            <a:extLst>
              <a:ext uri="{FF2B5EF4-FFF2-40B4-BE49-F238E27FC236}">
                <a16:creationId xmlns:a16="http://schemas.microsoft.com/office/drawing/2014/main" id="{3A4FD3EE-40FC-434F-A99D-336A31238FE9}"/>
              </a:ext>
            </a:extLst>
          </p:cNvPr>
          <p:cNvSpPr/>
          <p:nvPr/>
        </p:nvSpPr>
        <p:spPr>
          <a:xfrm>
            <a:off x="3194181" y="4703894"/>
            <a:ext cx="1007706" cy="654991"/>
          </a:xfrm>
          <a:prstGeom prst="rect">
            <a:avLst/>
          </a:prstGeom>
          <a:solidFill>
            <a:srgbClr val="FFFFCC"/>
          </a:solidFill>
          <a:ln w="254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ea typeface="+mn-ea"/>
                <a:cs typeface="+mn-cs"/>
              </a:rPr>
              <a:t> </a:t>
            </a:r>
            <a:r>
              <a:rPr kumimoji="0" lang="en-US" sz="1400" b="0" i="0" u="none" strike="noStrike" kern="0" cap="none" spc="0" normalizeH="0" baseline="0" noProof="0" dirty="0">
                <a:ln>
                  <a:noFill/>
                </a:ln>
                <a:solidFill>
                  <a:sysClr val="windowText" lastClr="000000"/>
                </a:solidFill>
                <a:effectLst/>
                <a:uLnTx/>
                <a:uFillTx/>
                <a:ea typeface="+mn-ea"/>
                <a:cs typeface="+mn-cs"/>
              </a:rPr>
              <a:t>Task</a:t>
            </a:r>
          </a:p>
        </p:txBody>
      </p:sp>
      <p:sp>
        <p:nvSpPr>
          <p:cNvPr id="35" name="TextBox 34">
            <a:extLst>
              <a:ext uri="{FF2B5EF4-FFF2-40B4-BE49-F238E27FC236}">
                <a16:creationId xmlns:a16="http://schemas.microsoft.com/office/drawing/2014/main" id="{5E71B98C-CAAC-46A4-BCF1-2AD9226E92A2}"/>
              </a:ext>
            </a:extLst>
          </p:cNvPr>
          <p:cNvSpPr txBox="1"/>
          <p:nvPr/>
        </p:nvSpPr>
        <p:spPr>
          <a:xfrm>
            <a:off x="1474237" y="1642187"/>
            <a:ext cx="1586204" cy="461665"/>
          </a:xfrm>
          <a:prstGeom prst="rect">
            <a:avLst/>
          </a:prstGeom>
          <a:noFill/>
        </p:spPr>
        <p:txBody>
          <a:bodyPr wrap="square" rtlCol="0">
            <a:spAutoFit/>
          </a:bodyPr>
          <a:lstStyle/>
          <a:p>
            <a:r>
              <a:rPr lang="en-US" sz="2400" b="1" dirty="0"/>
              <a:t>Legend:</a:t>
            </a:r>
          </a:p>
        </p:txBody>
      </p:sp>
      <p:sp>
        <p:nvSpPr>
          <p:cNvPr id="36" name="Rectangle 35">
            <a:extLst>
              <a:ext uri="{FF2B5EF4-FFF2-40B4-BE49-F238E27FC236}">
                <a16:creationId xmlns:a16="http://schemas.microsoft.com/office/drawing/2014/main" id="{536BF4CC-9ECA-47B7-B980-7245D58503C1}"/>
              </a:ext>
            </a:extLst>
          </p:cNvPr>
          <p:cNvSpPr/>
          <p:nvPr/>
        </p:nvSpPr>
        <p:spPr>
          <a:xfrm rot="20034938">
            <a:off x="813091" y="3471619"/>
            <a:ext cx="969214" cy="519195"/>
          </a:xfrm>
          <a:prstGeom prst="rect">
            <a:avLst/>
          </a:prstGeom>
          <a:solidFill>
            <a:srgbClr val="FF6699"/>
          </a:solidFill>
          <a:ln w="25400" cap="flat" cmpd="sng" algn="ctr">
            <a:solidFill>
              <a:srgbClr val="C0504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i="1" kern="0" dirty="0">
                <a:solidFill>
                  <a:schemeClr val="tx1"/>
                </a:solidFill>
              </a:rPr>
              <a:t>FMEA</a:t>
            </a:r>
            <a:endParaRPr kumimoji="0" lang="en-US" sz="1400" b="0" i="1" u="none" strike="noStrike" kern="0" cap="none" spc="0" normalizeH="0" baseline="0" noProof="0" dirty="0">
              <a:ln>
                <a:noFill/>
              </a:ln>
              <a:solidFill>
                <a:schemeClr val="tx1"/>
              </a:solidFill>
              <a:effectLst/>
              <a:uLnTx/>
              <a:uFillTx/>
              <a:ea typeface="+mn-ea"/>
              <a:cs typeface="+mn-cs"/>
            </a:endParaRPr>
          </a:p>
        </p:txBody>
      </p:sp>
      <p:sp>
        <p:nvSpPr>
          <p:cNvPr id="37" name="Rectangle 36">
            <a:extLst>
              <a:ext uri="{FF2B5EF4-FFF2-40B4-BE49-F238E27FC236}">
                <a16:creationId xmlns:a16="http://schemas.microsoft.com/office/drawing/2014/main" id="{FBF14703-5B03-4EF6-922F-B16CBCEACD05}"/>
              </a:ext>
            </a:extLst>
          </p:cNvPr>
          <p:cNvSpPr/>
          <p:nvPr/>
        </p:nvSpPr>
        <p:spPr>
          <a:xfrm rot="20034938">
            <a:off x="5506495" y="3290806"/>
            <a:ext cx="969214" cy="519195"/>
          </a:xfrm>
          <a:prstGeom prst="rect">
            <a:avLst/>
          </a:prstGeom>
          <a:solidFill>
            <a:srgbClr val="FF6699"/>
          </a:solidFill>
          <a:ln w="25400" cap="flat" cmpd="sng" algn="ctr">
            <a:solidFill>
              <a:srgbClr val="C0504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i="1" kern="0" dirty="0">
                <a:solidFill>
                  <a:schemeClr val="tx1"/>
                </a:solidFill>
              </a:rPr>
              <a:t>FMEA</a:t>
            </a:r>
            <a:endParaRPr kumimoji="0" lang="en-US" sz="1400" b="0" i="1" u="none" strike="noStrike" kern="0" cap="none" spc="0" normalizeH="0" baseline="0" noProof="0" dirty="0">
              <a:ln>
                <a:noFill/>
              </a:ln>
              <a:solidFill>
                <a:schemeClr val="tx1"/>
              </a:solidFill>
              <a:effectLst/>
              <a:uLnTx/>
              <a:uFillTx/>
              <a:ea typeface="+mn-ea"/>
              <a:cs typeface="+mn-cs"/>
            </a:endParaRPr>
          </a:p>
        </p:txBody>
      </p:sp>
    </p:spTree>
    <p:extLst>
      <p:ext uri="{BB962C8B-B14F-4D97-AF65-F5344CB8AC3E}">
        <p14:creationId xmlns:p14="http://schemas.microsoft.com/office/powerpoint/2010/main" val="94679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5DCE-9EEF-435D-B1F7-BB87A3E7AB4D}"/>
              </a:ext>
            </a:extLst>
          </p:cNvPr>
          <p:cNvSpPr>
            <a:spLocks noGrp="1"/>
          </p:cNvSpPr>
          <p:nvPr>
            <p:ph type="title"/>
          </p:nvPr>
        </p:nvSpPr>
        <p:spPr/>
        <p:txBody>
          <a:bodyPr/>
          <a:lstStyle/>
          <a:p>
            <a:r>
              <a:rPr lang="en-US" dirty="0"/>
              <a:t>Future State Re-Cap</a:t>
            </a:r>
          </a:p>
        </p:txBody>
      </p:sp>
      <p:sp>
        <p:nvSpPr>
          <p:cNvPr id="4" name="Footer Placeholder 3">
            <a:extLst>
              <a:ext uri="{FF2B5EF4-FFF2-40B4-BE49-F238E27FC236}">
                <a16:creationId xmlns:a16="http://schemas.microsoft.com/office/drawing/2014/main" id="{0D7678D3-4A24-4DB5-9E8E-F08B300E7AB7}"/>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45E03CC-B8F9-4455-A85B-15F732C90878}"/>
              </a:ext>
            </a:extLst>
          </p:cNvPr>
          <p:cNvSpPr>
            <a:spLocks noGrp="1"/>
          </p:cNvSpPr>
          <p:nvPr>
            <p:ph type="sldNum" sz="quarter" idx="12"/>
          </p:nvPr>
        </p:nvSpPr>
        <p:spPr/>
        <p:txBody>
          <a:bodyPr/>
          <a:lstStyle/>
          <a:p>
            <a:fld id="{909ED1F4-8724-4CB0-854F-41CA9E1557CC}" type="slidenum">
              <a:rPr lang="en-US" altLang="en-US" smtClean="0"/>
              <a:pPr/>
              <a:t>166</a:t>
            </a:fld>
            <a:endParaRPr lang="en-US" altLang="en-US"/>
          </a:p>
        </p:txBody>
      </p:sp>
      <p:sp>
        <p:nvSpPr>
          <p:cNvPr id="6" name="Content Placeholder 4">
            <a:extLst>
              <a:ext uri="{FF2B5EF4-FFF2-40B4-BE49-F238E27FC236}">
                <a16:creationId xmlns:a16="http://schemas.microsoft.com/office/drawing/2014/main" id="{51BE9942-3099-4A49-88BD-50C0B2761513}"/>
              </a:ext>
            </a:extLst>
          </p:cNvPr>
          <p:cNvSpPr>
            <a:spLocks noGrp="1"/>
          </p:cNvSpPr>
          <p:nvPr>
            <p:ph idx="1"/>
          </p:nvPr>
        </p:nvSpPr>
        <p:spPr>
          <a:xfrm>
            <a:off x="605589" y="1190082"/>
            <a:ext cx="8229600" cy="4876800"/>
          </a:xfrm>
        </p:spPr>
        <p:txBody>
          <a:bodyPr>
            <a:normAutofit/>
          </a:bodyPr>
          <a:lstStyle/>
          <a:p>
            <a:pPr>
              <a:spcBef>
                <a:spcPts val="0"/>
              </a:spcBef>
              <a:spcAft>
                <a:spcPts val="1200"/>
              </a:spcAft>
            </a:pPr>
            <a:r>
              <a:rPr lang="en-US" dirty="0"/>
              <a:t>Make sure the future state map solves the root causes of problems…not just the symptoms of those root causes</a:t>
            </a:r>
          </a:p>
          <a:p>
            <a:pPr>
              <a:spcBef>
                <a:spcPts val="0"/>
              </a:spcBef>
              <a:spcAft>
                <a:spcPts val="1200"/>
              </a:spcAft>
            </a:pPr>
            <a:r>
              <a:rPr lang="en-US" dirty="0"/>
              <a:t>Only solve problems if all the right people are in the room. The people responsible for the work must are key to solving the problem.</a:t>
            </a:r>
          </a:p>
          <a:p>
            <a:pPr>
              <a:spcBef>
                <a:spcPts val="0"/>
              </a:spcBef>
              <a:spcAft>
                <a:spcPts val="1200"/>
              </a:spcAft>
            </a:pPr>
            <a:r>
              <a:rPr lang="en-US" dirty="0"/>
              <a:t>Always ask what could go wrong if we make this change. Which areas do we need to do an FMEA?</a:t>
            </a:r>
          </a:p>
          <a:p>
            <a:pPr>
              <a:spcBef>
                <a:spcPts val="0"/>
              </a:spcBef>
              <a:spcAft>
                <a:spcPts val="1200"/>
              </a:spcAft>
            </a:pPr>
            <a:r>
              <a:rPr lang="en-US" dirty="0"/>
              <a:t>Keep in mind the organization’s capacity for change</a:t>
            </a:r>
          </a:p>
          <a:p>
            <a:pPr>
              <a:spcBef>
                <a:spcPts val="0"/>
              </a:spcBef>
              <a:spcAft>
                <a:spcPts val="1200"/>
              </a:spcAft>
            </a:pPr>
            <a:r>
              <a:rPr lang="en-US" dirty="0"/>
              <a:t>Ensure you are capturing clear and crisp problem statements for each A3 or PDSA. Make sure the group is in agreement.</a:t>
            </a:r>
          </a:p>
          <a:p>
            <a:endParaRPr lang="en-US" sz="2000" dirty="0"/>
          </a:p>
        </p:txBody>
      </p:sp>
    </p:spTree>
    <p:extLst>
      <p:ext uri="{BB962C8B-B14F-4D97-AF65-F5344CB8AC3E}">
        <p14:creationId xmlns:p14="http://schemas.microsoft.com/office/powerpoint/2010/main" val="56337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7: Spaghetti Diagrams</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405712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Template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168</a:t>
            </a:fld>
            <a:endParaRPr lang="en-US" altLang="en-US"/>
          </a:p>
        </p:txBody>
      </p:sp>
      <p:graphicFrame>
        <p:nvGraphicFramePr>
          <p:cNvPr id="6" name="object 4"/>
          <p:cNvGraphicFramePr>
            <a:graphicFrameLocks noGrp="1"/>
          </p:cNvGraphicFramePr>
          <p:nvPr/>
        </p:nvGraphicFramePr>
        <p:xfrm>
          <a:off x="304800" y="1036320"/>
          <a:ext cx="8647943" cy="640080"/>
        </p:xfrm>
        <a:graphic>
          <a:graphicData uri="http://schemas.openxmlformats.org/drawingml/2006/table">
            <a:tbl>
              <a:tblPr firstRow="1" bandRow="1">
                <a:tableStyleId>{2D5ABB26-0587-4C30-8999-92F81FD0307C}</a:tableStyleId>
              </a:tblPr>
              <a:tblGrid>
                <a:gridCol w="1557251">
                  <a:extLst>
                    <a:ext uri="{9D8B030D-6E8A-4147-A177-3AD203B41FA5}">
                      <a16:colId xmlns:a16="http://schemas.microsoft.com/office/drawing/2014/main" val="20000"/>
                    </a:ext>
                  </a:extLst>
                </a:gridCol>
                <a:gridCol w="5203496">
                  <a:extLst>
                    <a:ext uri="{9D8B030D-6E8A-4147-A177-3AD203B41FA5}">
                      <a16:colId xmlns:a16="http://schemas.microsoft.com/office/drawing/2014/main" val="20001"/>
                    </a:ext>
                  </a:extLst>
                </a:gridCol>
                <a:gridCol w="1887196">
                  <a:extLst>
                    <a:ext uri="{9D8B030D-6E8A-4147-A177-3AD203B41FA5}">
                      <a16:colId xmlns:a16="http://schemas.microsoft.com/office/drawing/2014/main" val="20002"/>
                    </a:ext>
                  </a:extLst>
                </a:gridCol>
              </a:tblGrid>
              <a:tr h="344589">
                <a:tc>
                  <a:txBody>
                    <a:bodyPr/>
                    <a:lstStyle/>
                    <a:p>
                      <a:pPr marL="187325">
                        <a:lnSpc>
                          <a:spcPct val="100000"/>
                        </a:lnSpc>
                      </a:pPr>
                      <a:r>
                        <a:rPr sz="1400" b="1" dirty="0">
                          <a:solidFill>
                            <a:schemeClr val="tx1"/>
                          </a:solidFill>
                          <a:latin typeface="Arial" pitchFamily="34" charset="0"/>
                          <a:cs typeface="Arial" pitchFamily="34" charset="0"/>
                        </a:rPr>
                        <a:t>PRO</a:t>
                      </a:r>
                      <a:r>
                        <a:rPr sz="1400" b="1" spc="5" dirty="0">
                          <a:solidFill>
                            <a:schemeClr val="tx1"/>
                          </a:solidFill>
                          <a:latin typeface="Arial" pitchFamily="34" charset="0"/>
                          <a:cs typeface="Arial" pitchFamily="34" charset="0"/>
                        </a:rPr>
                        <a:t>B</a:t>
                      </a:r>
                      <a:r>
                        <a:rPr sz="1400" b="1" dirty="0">
                          <a:solidFill>
                            <a:schemeClr val="tx1"/>
                          </a:solidFill>
                          <a:latin typeface="Arial" pitchFamily="34" charset="0"/>
                          <a:cs typeface="Arial" pitchFamily="34" charset="0"/>
                        </a:rPr>
                        <a:t>LEM</a:t>
                      </a:r>
                      <a:r>
                        <a:rPr sz="1400" b="1" spc="-10" dirty="0">
                          <a:solidFill>
                            <a:schemeClr val="tx1"/>
                          </a:solidFill>
                          <a:latin typeface="Arial" pitchFamily="34" charset="0"/>
                          <a:cs typeface="Arial" pitchFamily="34" charset="0"/>
                        </a:rPr>
                        <a:t> </a:t>
                      </a:r>
                      <a:r>
                        <a:rPr sz="1400" b="1" spc="10" dirty="0">
                          <a:solidFill>
                            <a:schemeClr val="tx1"/>
                          </a:solidFill>
                          <a:latin typeface="Arial" pitchFamily="34" charset="0"/>
                          <a:cs typeface="Arial" pitchFamily="34" charset="0"/>
                        </a:rPr>
                        <a:t>S</a:t>
                      </a:r>
                      <a:r>
                        <a:rPr sz="1400" b="1" dirty="0">
                          <a:solidFill>
                            <a:schemeClr val="tx1"/>
                          </a:solidFill>
                          <a:latin typeface="Arial" pitchFamily="34" charset="0"/>
                          <a:cs typeface="Arial" pitchFamily="34" charset="0"/>
                        </a:rPr>
                        <a:t>OL</a:t>
                      </a:r>
                      <a:r>
                        <a:rPr sz="1400" b="1" spc="5" dirty="0">
                          <a:solidFill>
                            <a:schemeClr val="tx1"/>
                          </a:solidFill>
                          <a:latin typeface="Arial" pitchFamily="34" charset="0"/>
                          <a:cs typeface="Arial" pitchFamily="34" charset="0"/>
                        </a:rPr>
                        <a:t>V</a:t>
                      </a:r>
                      <a:r>
                        <a:rPr sz="1400" b="1" dirty="0">
                          <a:solidFill>
                            <a:schemeClr val="tx1"/>
                          </a:solidFill>
                          <a:latin typeface="Arial" pitchFamily="34" charset="0"/>
                          <a:cs typeface="Arial" pitchFamily="34" charset="0"/>
                        </a:rPr>
                        <a:t>ING</a:t>
                      </a:r>
                      <a:r>
                        <a:rPr sz="1400" b="1" spc="10" dirty="0">
                          <a:solidFill>
                            <a:schemeClr val="tx1"/>
                          </a:solidFill>
                          <a:latin typeface="Arial" pitchFamily="34" charset="0"/>
                          <a:cs typeface="Arial" pitchFamily="34" charset="0"/>
                        </a:rPr>
                        <a:t> </a:t>
                      </a:r>
                      <a:r>
                        <a:rPr sz="1400" b="1" spc="-5" dirty="0">
                          <a:solidFill>
                            <a:schemeClr val="tx1"/>
                          </a:solidFill>
                          <a:latin typeface="Arial" pitchFamily="34" charset="0"/>
                          <a:cs typeface="Arial" pitchFamily="34" charset="0"/>
                        </a:rPr>
                        <a:t>A3</a:t>
                      </a:r>
                      <a:endParaRPr sz="1400" b="1" dirty="0">
                        <a:solidFill>
                          <a:schemeClr val="tx1"/>
                        </a:solidFill>
                        <a:latin typeface="Arial" pitchFamily="34" charset="0"/>
                        <a:cs typeface="Arial" pitchFamily="34" charset="0"/>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solidFill>
                      <a:srgbClr val="BEBEBE"/>
                    </a:solidFill>
                  </a:tcPr>
                </a:tc>
                <a:tc>
                  <a:txBody>
                    <a:bodyPr/>
                    <a:lstStyle/>
                    <a:p>
                      <a:pPr marL="65405">
                        <a:lnSpc>
                          <a:spcPct val="100000"/>
                        </a:lnSpc>
                      </a:pPr>
                      <a:r>
                        <a:rPr sz="1600" dirty="0">
                          <a:solidFill>
                            <a:schemeClr val="tx1"/>
                          </a:solidFill>
                          <a:latin typeface="Arial" pitchFamily="34" charset="0"/>
                          <a:cs typeface="Arial" pitchFamily="34" charset="0"/>
                        </a:rPr>
                        <a:t>T</a:t>
                      </a:r>
                      <a:r>
                        <a:rPr sz="1600" spc="-10" dirty="0">
                          <a:solidFill>
                            <a:schemeClr val="tx1"/>
                          </a:solidFill>
                          <a:latin typeface="Arial" pitchFamily="34" charset="0"/>
                          <a:cs typeface="Arial" pitchFamily="34" charset="0"/>
                        </a:rPr>
                        <a:t>I</a:t>
                      </a:r>
                      <a:r>
                        <a:rPr sz="1600" spc="5" dirty="0">
                          <a:solidFill>
                            <a:schemeClr val="tx1"/>
                          </a:solidFill>
                          <a:latin typeface="Arial" pitchFamily="34" charset="0"/>
                          <a:cs typeface="Arial" pitchFamily="34" charset="0"/>
                        </a:rPr>
                        <a:t>T</a:t>
                      </a:r>
                      <a:r>
                        <a:rPr sz="1600" dirty="0">
                          <a:solidFill>
                            <a:schemeClr val="tx1"/>
                          </a:solidFill>
                          <a:latin typeface="Arial" pitchFamily="34" charset="0"/>
                          <a:cs typeface="Arial" pitchFamily="34" charset="0"/>
                        </a:rPr>
                        <a:t>L</a:t>
                      </a:r>
                      <a:r>
                        <a:rPr sz="1600" spc="-10" dirty="0">
                          <a:solidFill>
                            <a:schemeClr val="tx1"/>
                          </a:solidFill>
                          <a:latin typeface="Arial" pitchFamily="34" charset="0"/>
                          <a:cs typeface="Arial" pitchFamily="34" charset="0"/>
                        </a:rPr>
                        <a:t>E</a:t>
                      </a:r>
                      <a:r>
                        <a:rPr sz="1600" dirty="0">
                          <a:solidFill>
                            <a:schemeClr val="tx1"/>
                          </a:solidFill>
                          <a:latin typeface="Arial" pitchFamily="34" charset="0"/>
                          <a:cs typeface="Arial" pitchFamily="34" charset="0"/>
                        </a:rPr>
                        <a:t>:</a:t>
                      </a:r>
                    </a:p>
                  </a:txBody>
                  <a:tcPr marL="0" marR="0" marT="0" marB="0">
                    <a:lnL w="6096">
                      <a:solidFill>
                        <a:srgbClr val="000000"/>
                      </a:solidFill>
                      <a:prstDash val="solid"/>
                    </a:lnL>
                    <a:lnR w="6097" cap="flat" cmpd="sng" algn="ctr">
                      <a:solidFill>
                        <a:srgbClr val="000000"/>
                      </a:solidFill>
                      <a:prstDash val="solid"/>
                      <a:round/>
                      <a:headEnd type="none" w="med" len="med"/>
                      <a:tailEnd type="none" w="med" len="med"/>
                    </a:lnR>
                    <a:lnT w="6096">
                      <a:solidFill>
                        <a:srgbClr val="000000"/>
                      </a:solidFill>
                      <a:prstDash val="solid"/>
                    </a:lnT>
                    <a:lnB w="6096">
                      <a:solidFill>
                        <a:srgbClr val="000000"/>
                      </a:solidFill>
                      <a:prstDash val="solid"/>
                    </a:lnB>
                  </a:tcPr>
                </a:tc>
                <a:tc>
                  <a:txBody>
                    <a:bodyPr/>
                    <a:lstStyle/>
                    <a:p>
                      <a:pPr marL="0" marR="0">
                        <a:lnSpc>
                          <a:spcPct val="115000"/>
                        </a:lnSpc>
                        <a:spcBef>
                          <a:spcPts val="0"/>
                        </a:spcBef>
                        <a:spcAft>
                          <a:spcPts val="0"/>
                        </a:spcAft>
                      </a:pPr>
                      <a:r>
                        <a:rPr lang="en-US" sz="1400" dirty="0">
                          <a:solidFill>
                            <a:schemeClr val="tx1"/>
                          </a:solidFill>
                          <a:latin typeface="Arial" pitchFamily="34" charset="0"/>
                          <a:ea typeface="Calibri"/>
                          <a:cs typeface="Arial" pitchFamily="34" charset="0"/>
                        </a:rPr>
                        <a:t>Last Saved Date:</a:t>
                      </a:r>
                      <a:endParaRPr lang="en-US" sz="1050" dirty="0">
                        <a:solidFill>
                          <a:schemeClr val="tx1"/>
                        </a:solidFill>
                        <a:latin typeface="Arial" pitchFamily="34" charset="0"/>
                        <a:ea typeface="Calibri"/>
                        <a:cs typeface="Arial" pitchFamily="34" charset="0"/>
                      </a:endParaRPr>
                    </a:p>
                  </a:txBody>
                  <a:tcPr marL="68580" marR="68580" marT="0" marB="0">
                    <a:lnL w="6097">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8453">
                <a:tc gridSpan="3">
                  <a:txBody>
                    <a:bodyPr/>
                    <a:lstStyle/>
                    <a:p>
                      <a:pPr marL="65405">
                        <a:lnSpc>
                          <a:spcPct val="100000"/>
                        </a:lnSpc>
                      </a:pPr>
                      <a:r>
                        <a:rPr sz="1400" spc="5" dirty="0">
                          <a:solidFill>
                            <a:schemeClr val="tx1"/>
                          </a:solidFill>
                          <a:latin typeface="Arial" pitchFamily="34" charset="0"/>
                          <a:cs typeface="Arial" pitchFamily="34" charset="0"/>
                        </a:rPr>
                        <a:t>T</a:t>
                      </a:r>
                      <a:r>
                        <a:rPr sz="1400" dirty="0">
                          <a:solidFill>
                            <a:schemeClr val="tx1"/>
                          </a:solidFill>
                          <a:latin typeface="Arial" pitchFamily="34" charset="0"/>
                          <a:cs typeface="Arial" pitchFamily="34" charset="0"/>
                        </a:rPr>
                        <a:t>E</a:t>
                      </a:r>
                      <a:r>
                        <a:rPr sz="1400" spc="-10" dirty="0">
                          <a:solidFill>
                            <a:schemeClr val="tx1"/>
                          </a:solidFill>
                          <a:latin typeface="Arial" pitchFamily="34" charset="0"/>
                          <a:cs typeface="Arial" pitchFamily="34" charset="0"/>
                        </a:rPr>
                        <a:t>A</a:t>
                      </a:r>
                      <a:r>
                        <a:rPr sz="1400" dirty="0">
                          <a:solidFill>
                            <a:schemeClr val="tx1"/>
                          </a:solidFill>
                          <a:latin typeface="Arial" pitchFamily="34" charset="0"/>
                          <a:cs typeface="Arial" pitchFamily="34" charset="0"/>
                        </a:rPr>
                        <a:t>M</a:t>
                      </a:r>
                      <a:r>
                        <a:rPr sz="1400" spc="-10" dirty="0">
                          <a:solidFill>
                            <a:schemeClr val="tx1"/>
                          </a:solidFill>
                          <a:latin typeface="Arial" pitchFamily="34" charset="0"/>
                          <a:cs typeface="Arial" pitchFamily="34" charset="0"/>
                        </a:rPr>
                        <a:t> </a:t>
                      </a:r>
                      <a:r>
                        <a:rPr sz="1400" dirty="0">
                          <a:solidFill>
                            <a:schemeClr val="tx1"/>
                          </a:solidFill>
                          <a:latin typeface="Arial" pitchFamily="34" charset="0"/>
                          <a:cs typeface="Arial" pitchFamily="34" charset="0"/>
                        </a:rPr>
                        <a:t>MEMB</a:t>
                      </a:r>
                      <a:r>
                        <a:rPr sz="1400" spc="-5" dirty="0">
                          <a:solidFill>
                            <a:schemeClr val="tx1"/>
                          </a:solidFill>
                          <a:latin typeface="Arial" pitchFamily="34" charset="0"/>
                          <a:cs typeface="Arial" pitchFamily="34" charset="0"/>
                        </a:rPr>
                        <a:t>ER</a:t>
                      </a:r>
                      <a:r>
                        <a:rPr sz="1400" spc="-15" dirty="0">
                          <a:solidFill>
                            <a:schemeClr val="tx1"/>
                          </a:solidFill>
                          <a:latin typeface="Arial" pitchFamily="34" charset="0"/>
                          <a:cs typeface="Arial" pitchFamily="34" charset="0"/>
                        </a:rPr>
                        <a:t>S</a:t>
                      </a:r>
                      <a:r>
                        <a:rPr sz="1400" dirty="0">
                          <a:solidFill>
                            <a:schemeClr val="tx1"/>
                          </a:solidFill>
                          <a:latin typeface="Arial" pitchFamily="34" charset="0"/>
                          <a:cs typeface="Arial" pitchFamily="34" charset="0"/>
                        </a:rPr>
                        <a:t>:</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7" name="object 5"/>
          <p:cNvGraphicFramePr>
            <a:graphicFrameLocks noGrp="1"/>
          </p:cNvGraphicFramePr>
          <p:nvPr/>
        </p:nvGraphicFramePr>
        <p:xfrm>
          <a:off x="304800" y="1676399"/>
          <a:ext cx="4343400" cy="4648201"/>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20000"/>
                    </a:ext>
                  </a:extLst>
                </a:gridCol>
              </a:tblGrid>
              <a:tr h="930644">
                <a:tc>
                  <a:txBody>
                    <a:bodyPr/>
                    <a:lstStyle/>
                    <a:p>
                      <a:pPr marL="65405">
                        <a:lnSpc>
                          <a:spcPct val="100000"/>
                        </a:lnSpc>
                      </a:pPr>
                      <a:r>
                        <a:rPr sz="1400" b="0" u="sng" spc="5" dirty="0">
                          <a:latin typeface="Arial" pitchFamily="34" charset="0"/>
                          <a:cs typeface="Arial" pitchFamily="34" charset="0"/>
                        </a:rPr>
                        <a:t>P</a:t>
                      </a:r>
                      <a:r>
                        <a:rPr sz="1400" b="0" u="sng" spc="-10" dirty="0">
                          <a:latin typeface="Arial" pitchFamily="34" charset="0"/>
                          <a:cs typeface="Arial" pitchFamily="34" charset="0"/>
                        </a:rPr>
                        <a:t>RO</a:t>
                      </a:r>
                      <a:r>
                        <a:rPr sz="1400" b="0" u="sng" spc="5" dirty="0">
                          <a:latin typeface="Arial" pitchFamily="34" charset="0"/>
                          <a:cs typeface="Arial" pitchFamily="34" charset="0"/>
                        </a:rPr>
                        <a:t>B</a:t>
                      </a:r>
                      <a:r>
                        <a:rPr sz="1400" b="0" u="sng" spc="-5" dirty="0">
                          <a:latin typeface="Arial" pitchFamily="34" charset="0"/>
                          <a:cs typeface="Arial" pitchFamily="34" charset="0"/>
                        </a:rPr>
                        <a:t>L</a:t>
                      </a:r>
                      <a:r>
                        <a:rPr sz="1400" b="0" u="sng" spc="-20" dirty="0">
                          <a:latin typeface="Arial" pitchFamily="34" charset="0"/>
                          <a:cs typeface="Arial" pitchFamily="34" charset="0"/>
                        </a:rPr>
                        <a:t>E</a:t>
                      </a:r>
                      <a:r>
                        <a:rPr sz="1400" b="0" u="sng" dirty="0">
                          <a:latin typeface="Arial" pitchFamily="34" charset="0"/>
                          <a:cs typeface="Arial" pitchFamily="34" charset="0"/>
                        </a:rPr>
                        <a:t>M S</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930846">
                <a:tc>
                  <a:txBody>
                    <a:bodyPr/>
                    <a:lstStyle/>
                    <a:p>
                      <a:pPr marL="65405">
                        <a:lnSpc>
                          <a:spcPct val="100000"/>
                        </a:lnSpc>
                      </a:pPr>
                      <a:r>
                        <a:rPr sz="1400" b="0" u="sng" dirty="0">
                          <a:latin typeface="Arial" pitchFamily="34" charset="0"/>
                          <a:cs typeface="Arial" pitchFamily="34" charset="0"/>
                        </a:rPr>
                        <a:t>S</a:t>
                      </a:r>
                      <a:r>
                        <a:rPr sz="1400" b="0" u="sng" spc="-10" dirty="0">
                          <a:latin typeface="Arial" pitchFamily="34" charset="0"/>
                          <a:cs typeface="Arial" pitchFamily="34" charset="0"/>
                        </a:rPr>
                        <a:t>CO</a:t>
                      </a:r>
                      <a:r>
                        <a:rPr sz="1400" b="0" u="sng" spc="5" dirty="0">
                          <a:latin typeface="Arial" pitchFamily="34" charset="0"/>
                          <a:cs typeface="Arial" pitchFamily="34" charset="0"/>
                        </a:rPr>
                        <a:t>P</a:t>
                      </a:r>
                      <a:r>
                        <a:rPr sz="1400" b="0" u="sng" dirty="0">
                          <a:latin typeface="Arial" pitchFamily="34" charset="0"/>
                          <a:cs typeface="Arial" pitchFamily="34" charset="0"/>
                        </a:rPr>
                        <a:t>E</a:t>
                      </a:r>
                      <a:r>
                        <a:rPr sz="1400" b="0" u="sng" spc="-5" dirty="0">
                          <a:latin typeface="Arial" pitchFamily="34" charset="0"/>
                          <a:cs typeface="Arial" pitchFamily="34" charset="0"/>
                        </a:rPr>
                        <a:t> </a:t>
                      </a:r>
                      <a:r>
                        <a:rPr sz="1400" b="0" u="sng" dirty="0">
                          <a:latin typeface="Arial" pitchFamily="34" charset="0"/>
                          <a:cs typeface="Arial" pitchFamily="34" charset="0"/>
                        </a:rPr>
                        <a:t>(I</a:t>
                      </a:r>
                      <a:r>
                        <a:rPr sz="1400" b="0" u="sng" spc="-15" dirty="0">
                          <a:latin typeface="Arial" pitchFamily="34" charset="0"/>
                          <a:cs typeface="Arial" pitchFamily="34" charset="0"/>
                        </a:rPr>
                        <a:t>N</a:t>
                      </a:r>
                      <a:r>
                        <a:rPr sz="1400" b="0" u="sng" dirty="0">
                          <a:latin typeface="Arial" pitchFamily="34" charset="0"/>
                          <a:cs typeface="Arial" pitchFamily="34" charset="0"/>
                        </a:rPr>
                        <a:t>/O</a:t>
                      </a:r>
                      <a:r>
                        <a:rPr sz="1400" b="0" u="sng" spc="-10" dirty="0">
                          <a:latin typeface="Arial" pitchFamily="34" charset="0"/>
                          <a:cs typeface="Arial" pitchFamily="34" charset="0"/>
                        </a:rPr>
                        <a:t>U</a:t>
                      </a:r>
                      <a:r>
                        <a:rPr sz="1400" b="0" u="sng" spc="-5" dirty="0">
                          <a:latin typeface="Arial" pitchFamily="34" charset="0"/>
                          <a:cs typeface="Arial" pitchFamily="34" charset="0"/>
                        </a:rPr>
                        <a:t>T</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930781">
                <a:tc>
                  <a:txBody>
                    <a:bodyPr/>
                    <a:lstStyle/>
                    <a:p>
                      <a:pPr marL="65405">
                        <a:lnSpc>
                          <a:spcPct val="100000"/>
                        </a:lnSpc>
                      </a:pPr>
                      <a:r>
                        <a:rPr sz="1400" b="0" u="sng" spc="5" dirty="0">
                          <a:latin typeface="Arial" pitchFamily="34" charset="0"/>
                          <a:cs typeface="Arial" pitchFamily="34" charset="0"/>
                        </a:rPr>
                        <a:t>B</a:t>
                      </a:r>
                      <a:r>
                        <a:rPr sz="1400" b="0" u="sng" spc="-10" dirty="0">
                          <a:latin typeface="Arial" pitchFamily="34" charset="0"/>
                          <a:cs typeface="Arial" pitchFamily="34" charset="0"/>
                        </a:rPr>
                        <a:t>AC</a:t>
                      </a:r>
                      <a:r>
                        <a:rPr sz="1400" b="0" u="sng" dirty="0">
                          <a:latin typeface="Arial" pitchFamily="34" charset="0"/>
                          <a:cs typeface="Arial" pitchFamily="34" charset="0"/>
                        </a:rPr>
                        <a:t>K</a:t>
                      </a:r>
                      <a:r>
                        <a:rPr sz="1400" b="0" u="sng" spc="-10" dirty="0">
                          <a:latin typeface="Arial" pitchFamily="34" charset="0"/>
                          <a:cs typeface="Arial" pitchFamily="34" charset="0"/>
                        </a:rPr>
                        <a:t>GR</a:t>
                      </a:r>
                      <a:r>
                        <a:rPr sz="1400" b="0" u="sng" dirty="0">
                          <a:latin typeface="Arial" pitchFamily="34" charset="0"/>
                          <a:cs typeface="Arial" pitchFamily="34" charset="0"/>
                        </a:rPr>
                        <a:t>O</a:t>
                      </a:r>
                      <a:r>
                        <a:rPr sz="1400" b="0" u="sng" spc="-10" dirty="0">
                          <a:latin typeface="Arial" pitchFamily="34" charset="0"/>
                          <a:cs typeface="Arial" pitchFamily="34" charset="0"/>
                        </a:rPr>
                        <a:t>UND</a:t>
                      </a:r>
                      <a:r>
                        <a:rPr sz="1400" b="0" u="sng" dirty="0">
                          <a:latin typeface="Arial" pitchFamily="34" charset="0"/>
                          <a:cs typeface="Arial" pitchFamily="34" charset="0"/>
                        </a:rPr>
                        <a:t>/</a:t>
                      </a:r>
                      <a:r>
                        <a:rPr sz="1400" b="0" u="sng" spc="-10" dirty="0">
                          <a:latin typeface="Arial" pitchFamily="34" charset="0"/>
                          <a:cs typeface="Arial" pitchFamily="34" charset="0"/>
                        </a:rPr>
                        <a:t>CURR</a:t>
                      </a:r>
                      <a:r>
                        <a:rPr sz="1400" b="0" u="sng" spc="-5" dirty="0">
                          <a:latin typeface="Arial" pitchFamily="34" charset="0"/>
                          <a:cs typeface="Arial" pitchFamily="34" charset="0"/>
                        </a:rPr>
                        <a:t>E</a:t>
                      </a:r>
                      <a:r>
                        <a:rPr sz="1400" b="0" u="sng" spc="-10" dirty="0">
                          <a:latin typeface="Arial" pitchFamily="34" charset="0"/>
                          <a:cs typeface="Arial" pitchFamily="34" charset="0"/>
                        </a:rPr>
                        <a:t>N</a:t>
                      </a:r>
                      <a:r>
                        <a:rPr sz="1400" b="0" u="sng" dirty="0">
                          <a:latin typeface="Arial" pitchFamily="34" charset="0"/>
                          <a:cs typeface="Arial" pitchFamily="34" charset="0"/>
                        </a:rPr>
                        <a:t>T</a:t>
                      </a:r>
                      <a:r>
                        <a:rPr sz="1400" b="0" u="sng" spc="5" dirty="0">
                          <a:latin typeface="Arial" pitchFamily="34" charset="0"/>
                          <a:cs typeface="Arial" pitchFamily="34" charset="0"/>
                        </a:rPr>
                        <a:t>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ND</a:t>
                      </a:r>
                      <a:r>
                        <a:rPr sz="1400" b="0" u="sng" dirty="0">
                          <a:latin typeface="Arial" pitchFamily="34" charset="0"/>
                          <a:cs typeface="Arial" pitchFamily="34" charset="0"/>
                        </a:rPr>
                        <a:t>ITIO</a:t>
                      </a:r>
                      <a:r>
                        <a:rPr sz="1400" b="0" u="sng" spc="-10" dirty="0">
                          <a:latin typeface="Arial" pitchFamily="34" charset="0"/>
                          <a:cs typeface="Arial" pitchFamily="34" charset="0"/>
                        </a:rPr>
                        <a:t>N</a:t>
                      </a:r>
                      <a:r>
                        <a:rPr sz="1400" b="0" u="sng" dirty="0">
                          <a:latin typeface="Arial" pitchFamily="34" charset="0"/>
                          <a:cs typeface="Arial" pitchFamily="34" charset="0"/>
                        </a:rPr>
                        <a:t>S:</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930846">
                <a:tc>
                  <a:txBody>
                    <a:bodyPr/>
                    <a:lstStyle/>
                    <a:p>
                      <a:pPr marL="65405">
                        <a:lnSpc>
                          <a:spcPct val="100000"/>
                        </a:lnSpc>
                      </a:pPr>
                      <a:r>
                        <a:rPr sz="1400" b="0" u="sng" spc="-10" dirty="0">
                          <a:latin typeface="Arial" pitchFamily="34" charset="0"/>
                          <a:cs typeface="Arial" pitchFamily="34" charset="0"/>
                        </a:rPr>
                        <a:t>R</a:t>
                      </a:r>
                      <a:r>
                        <a:rPr sz="1400" b="0" u="sng" dirty="0">
                          <a:latin typeface="Arial" pitchFamily="34" charset="0"/>
                          <a:cs typeface="Arial" pitchFamily="34" charset="0"/>
                        </a:rPr>
                        <a:t>OOT</a:t>
                      </a:r>
                      <a:r>
                        <a:rPr sz="1400" b="0" u="sng" spc="-5" dirty="0">
                          <a:latin typeface="Arial" pitchFamily="34" charset="0"/>
                          <a:cs typeface="Arial" pitchFamily="34" charset="0"/>
                        </a:rPr>
                        <a:t> </a:t>
                      </a:r>
                      <a:r>
                        <a:rPr sz="1400" b="0" u="sng" spc="-10" dirty="0">
                          <a:latin typeface="Arial" pitchFamily="34" charset="0"/>
                          <a:cs typeface="Arial" pitchFamily="34" charset="0"/>
                        </a:rPr>
                        <a:t>CAU</a:t>
                      </a:r>
                      <a:r>
                        <a:rPr sz="1400" b="0" u="sng" dirty="0">
                          <a:latin typeface="Arial" pitchFamily="34" charset="0"/>
                          <a:cs typeface="Arial" pitchFamily="34" charset="0"/>
                        </a:rPr>
                        <a:t>SE</a:t>
                      </a:r>
                      <a:r>
                        <a:rPr sz="1400" b="0" u="sng" spc="-10" dirty="0">
                          <a:latin typeface="Arial" pitchFamily="34" charset="0"/>
                          <a:cs typeface="Arial" pitchFamily="34" charset="0"/>
                        </a:rPr>
                        <a:t> ANA</a:t>
                      </a:r>
                      <a:r>
                        <a:rPr sz="1400" b="0" u="sng" spc="-5" dirty="0">
                          <a:latin typeface="Arial" pitchFamily="34" charset="0"/>
                          <a:cs typeface="Arial" pitchFamily="34" charset="0"/>
                        </a:rPr>
                        <a:t>L</a:t>
                      </a:r>
                      <a:r>
                        <a:rPr sz="1400" b="0" u="sng" spc="5" dirty="0">
                          <a:latin typeface="Arial" pitchFamily="34" charset="0"/>
                          <a:cs typeface="Arial" pitchFamily="34" charset="0"/>
                        </a:rPr>
                        <a:t>Y</a:t>
                      </a:r>
                      <a:r>
                        <a:rPr sz="1400" b="0" u="sng" spc="-15" dirty="0">
                          <a:latin typeface="Arial" pitchFamily="34" charset="0"/>
                          <a:cs typeface="Arial" pitchFamily="34" charset="0"/>
                        </a:rPr>
                        <a:t>S</a:t>
                      </a:r>
                      <a:r>
                        <a:rPr sz="1400" b="0" u="sng" dirty="0">
                          <a:latin typeface="Arial" pitchFamily="34" charset="0"/>
                          <a:cs typeface="Arial" pitchFamily="34" charset="0"/>
                        </a:rPr>
                        <a:t>IS:</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3"/>
                  </a:ext>
                </a:extLst>
              </a:tr>
              <a:tr h="925084">
                <a:tc>
                  <a:txBody>
                    <a:bodyPr/>
                    <a:lstStyle/>
                    <a:p>
                      <a:pPr marL="65405">
                        <a:lnSpc>
                          <a:spcPct val="100000"/>
                        </a:lnSpc>
                      </a:pPr>
                      <a:r>
                        <a:rPr sz="1400" b="0" u="sng" spc="-10" dirty="0">
                          <a:latin typeface="Arial" pitchFamily="34" charset="0"/>
                          <a:cs typeface="Arial" pitchFamily="34" charset="0"/>
                        </a:rPr>
                        <a:t>G</a:t>
                      </a:r>
                      <a:r>
                        <a:rPr sz="1400" b="0" u="sng" dirty="0">
                          <a:latin typeface="Arial" pitchFamily="34" charset="0"/>
                          <a:cs typeface="Arial" pitchFamily="34" charset="0"/>
                        </a:rPr>
                        <a:t>O</a:t>
                      </a:r>
                      <a:r>
                        <a:rPr sz="1400" b="0" u="sng" spc="-10" dirty="0">
                          <a:latin typeface="Arial" pitchFamily="34" charset="0"/>
                          <a:cs typeface="Arial" pitchFamily="34" charset="0"/>
                        </a:rPr>
                        <a:t>A</a:t>
                      </a:r>
                      <a:r>
                        <a:rPr sz="1400" b="0" u="sng" spc="-5" dirty="0">
                          <a:latin typeface="Arial" pitchFamily="34" charset="0"/>
                          <a:cs typeface="Arial" pitchFamily="34" charset="0"/>
                        </a:rPr>
                        <a:t>LS</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8" name="object 6"/>
          <p:cNvGraphicFramePr>
            <a:graphicFrameLocks noGrp="1"/>
          </p:cNvGraphicFramePr>
          <p:nvPr/>
        </p:nvGraphicFramePr>
        <p:xfrm>
          <a:off x="4648200" y="1676400"/>
          <a:ext cx="4297680" cy="4648200"/>
        </p:xfrm>
        <a:graphic>
          <a:graphicData uri="http://schemas.openxmlformats.org/drawingml/2006/table">
            <a:tbl>
              <a:tblPr firstRow="1" bandRow="1">
                <a:tableStyleId>{2D5ABB26-0587-4C30-8999-92F81FD0307C}</a:tableStyleId>
              </a:tblPr>
              <a:tblGrid>
                <a:gridCol w="4297680">
                  <a:extLst>
                    <a:ext uri="{9D8B030D-6E8A-4147-A177-3AD203B41FA5}">
                      <a16:colId xmlns:a16="http://schemas.microsoft.com/office/drawing/2014/main" val="20000"/>
                    </a:ext>
                  </a:extLst>
                </a:gridCol>
              </a:tblGrid>
              <a:tr h="1175102">
                <a:tc>
                  <a:txBody>
                    <a:bodyPr/>
                    <a:lstStyle/>
                    <a:p>
                      <a:pPr marL="65405">
                        <a:lnSpc>
                          <a:spcPct val="100000"/>
                        </a:lnSpc>
                      </a:pP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UN</a:t>
                      </a:r>
                      <a:r>
                        <a:rPr sz="1400" b="0" u="sng" spc="-5" dirty="0">
                          <a:latin typeface="Arial" pitchFamily="34" charset="0"/>
                          <a:cs typeface="Arial" pitchFamily="34" charset="0"/>
                        </a:rPr>
                        <a:t>TE</a:t>
                      </a:r>
                      <a:r>
                        <a:rPr sz="1400" b="0" u="sng" spc="-10" dirty="0">
                          <a:latin typeface="Arial" pitchFamily="34" charset="0"/>
                          <a:cs typeface="Arial" pitchFamily="34" charset="0"/>
                        </a:rPr>
                        <a:t>R</a:t>
                      </a:r>
                      <a:r>
                        <a:rPr sz="1400" b="0" u="sng" dirty="0">
                          <a:latin typeface="Arial" pitchFamily="34" charset="0"/>
                          <a:cs typeface="Arial" pitchFamily="34" charset="0"/>
                        </a:rPr>
                        <a:t>ME</a:t>
                      </a:r>
                      <a:r>
                        <a:rPr sz="1400" b="0" u="sng" spc="-10" dirty="0">
                          <a:latin typeface="Arial" pitchFamily="34" charset="0"/>
                          <a:cs typeface="Arial" pitchFamily="34" charset="0"/>
                        </a:rPr>
                        <a:t>A</a:t>
                      </a:r>
                      <a:r>
                        <a:rPr sz="1400" b="0" u="sng" dirty="0">
                          <a:latin typeface="Arial" pitchFamily="34" charset="0"/>
                          <a:cs typeface="Arial" pitchFamily="34" charset="0"/>
                        </a:rPr>
                        <a:t>S</a:t>
                      </a:r>
                      <a:r>
                        <a:rPr sz="1400" b="0" u="sng" spc="-10" dirty="0">
                          <a:latin typeface="Arial" pitchFamily="34" charset="0"/>
                          <a:cs typeface="Arial" pitchFamily="34" charset="0"/>
                        </a:rPr>
                        <a:t>UR</a:t>
                      </a:r>
                      <a:r>
                        <a:rPr sz="1400" b="0" u="sng" spc="-5" dirty="0">
                          <a:latin typeface="Arial" pitchFamily="34" charset="0"/>
                          <a:cs typeface="Arial" pitchFamily="34" charset="0"/>
                        </a:rPr>
                        <a:t>E</a:t>
                      </a:r>
                      <a:r>
                        <a:rPr sz="1400" b="0" u="sng" dirty="0">
                          <a:latin typeface="Arial" pitchFamily="34" charset="0"/>
                          <a:cs typeface="Arial" pitchFamily="34" charset="0"/>
                        </a:rPr>
                        <a:t>S (</a:t>
                      </a:r>
                      <a:r>
                        <a:rPr sz="1400" b="0" u="sng" spc="10" dirty="0">
                          <a:latin typeface="Arial" pitchFamily="34" charset="0"/>
                          <a:cs typeface="Arial" pitchFamily="34" charset="0"/>
                        </a:rPr>
                        <a:t>P</a:t>
                      </a:r>
                      <a:r>
                        <a:rPr sz="1400" b="0" u="sng" spc="-5" dirty="0">
                          <a:latin typeface="Arial" pitchFamily="34" charset="0"/>
                          <a:cs typeface="Arial" pitchFamily="34" charset="0"/>
                        </a:rPr>
                        <a:t>L</a:t>
                      </a:r>
                      <a:r>
                        <a:rPr sz="1400" b="0" u="sng" spc="-10" dirty="0">
                          <a:latin typeface="Arial" pitchFamily="34" charset="0"/>
                          <a:cs typeface="Arial" pitchFamily="34" charset="0"/>
                        </a:rPr>
                        <a:t>AN</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75034">
                <a:tc>
                  <a:txBody>
                    <a:bodyPr/>
                    <a:lstStyle/>
                    <a:p>
                      <a:pPr marL="65405">
                        <a:lnSpc>
                          <a:spcPct val="100000"/>
                        </a:lnSpc>
                      </a:pPr>
                      <a:r>
                        <a:rPr sz="1400" b="0" u="sng" dirty="0">
                          <a:latin typeface="Arial" pitchFamily="34" charset="0"/>
                          <a:cs typeface="Arial" pitchFamily="34" charset="0"/>
                        </a:rPr>
                        <a:t>I</a:t>
                      </a:r>
                      <a:r>
                        <a:rPr sz="1400" b="0" u="sng" spc="-10" dirty="0">
                          <a:latin typeface="Arial" pitchFamily="34" charset="0"/>
                          <a:cs typeface="Arial" pitchFamily="34" charset="0"/>
                        </a:rPr>
                        <a:t>M</a:t>
                      </a:r>
                      <a:r>
                        <a:rPr sz="1400" b="0" u="sng" spc="5" dirty="0">
                          <a:latin typeface="Arial" pitchFamily="34" charset="0"/>
                          <a:cs typeface="Arial" pitchFamily="34" charset="0"/>
                        </a:rPr>
                        <a:t>P</a:t>
                      </a:r>
                      <a:r>
                        <a:rPr sz="1400" b="0" u="sng" spc="-5" dirty="0">
                          <a:latin typeface="Arial" pitchFamily="34" charset="0"/>
                          <a:cs typeface="Arial" pitchFamily="34" charset="0"/>
                        </a:rPr>
                        <a:t>LE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a:t>
                      </a:r>
                      <a:r>
                        <a:rPr sz="1400" b="0" u="sng" dirty="0">
                          <a:latin typeface="Arial" pitchFamily="34" charset="0"/>
                          <a:cs typeface="Arial" pitchFamily="34" charset="0"/>
                        </a:rPr>
                        <a:t>I</a:t>
                      </a:r>
                      <a:r>
                        <a:rPr sz="1400" b="0" u="sng" spc="5" dirty="0">
                          <a:latin typeface="Arial" pitchFamily="34" charset="0"/>
                          <a:cs typeface="Arial" pitchFamily="34" charset="0"/>
                        </a:rPr>
                        <a:t>O</a:t>
                      </a:r>
                      <a:r>
                        <a:rPr sz="1400" b="0" u="sng" dirty="0">
                          <a:latin typeface="Arial" pitchFamily="34" charset="0"/>
                          <a:cs typeface="Arial" pitchFamily="34" charset="0"/>
                        </a:rPr>
                        <a:t>N</a:t>
                      </a:r>
                      <a:r>
                        <a:rPr sz="1400" b="0" u="sng" spc="-20" dirty="0">
                          <a:latin typeface="Arial" pitchFamily="34" charset="0"/>
                          <a:cs typeface="Arial" pitchFamily="34" charset="0"/>
                        </a:rPr>
                        <a:t> </a:t>
                      </a:r>
                      <a:r>
                        <a:rPr sz="1400" b="0" u="sng" dirty="0">
                          <a:latin typeface="Arial" pitchFamily="34" charset="0"/>
                          <a:cs typeface="Arial" pitchFamily="34" charset="0"/>
                        </a:rPr>
                        <a:t>(</a:t>
                      </a:r>
                      <a:r>
                        <a:rPr sz="1400" b="0" u="sng" spc="-10" dirty="0">
                          <a:latin typeface="Arial" pitchFamily="34" charset="0"/>
                          <a:cs typeface="Arial" pitchFamily="34" charset="0"/>
                        </a:rPr>
                        <a:t>D</a:t>
                      </a:r>
                      <a:r>
                        <a:rPr sz="1400" b="0" u="sng" dirty="0">
                          <a:latin typeface="Arial" pitchFamily="34" charset="0"/>
                          <a:cs typeface="Arial" pitchFamily="34" charset="0"/>
                        </a:rPr>
                        <a:t>O</a:t>
                      </a:r>
                      <a:r>
                        <a:rPr sz="1400" b="0" u="sng" spc="-5"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1"/>
                  </a:ext>
                </a:extLst>
              </a:tr>
              <a:tr h="1175102">
                <a:tc>
                  <a:txBody>
                    <a:bodyPr/>
                    <a:lstStyle/>
                    <a:p>
                      <a:pPr marL="65405">
                        <a:lnSpc>
                          <a:spcPct val="100000"/>
                        </a:lnSpc>
                      </a:pPr>
                      <a:r>
                        <a:rPr sz="1400" b="0" u="sng" spc="-10" dirty="0">
                          <a:latin typeface="Arial" pitchFamily="34" charset="0"/>
                          <a:cs typeface="Arial" pitchFamily="34" charset="0"/>
                        </a:rPr>
                        <a:t>R</a:t>
                      </a:r>
                      <a:r>
                        <a:rPr sz="1400" b="0" u="sng" spc="-5" dirty="0">
                          <a:latin typeface="Arial" pitchFamily="34" charset="0"/>
                          <a:cs typeface="Arial" pitchFamily="34" charset="0"/>
                        </a:rPr>
                        <a:t>E</a:t>
                      </a:r>
                      <a:r>
                        <a:rPr sz="1400" b="0" u="sng" dirty="0">
                          <a:latin typeface="Arial" pitchFamily="34" charset="0"/>
                          <a:cs typeface="Arial" pitchFamily="34" charset="0"/>
                        </a:rPr>
                        <a:t>S</a:t>
                      </a:r>
                      <a:r>
                        <a:rPr sz="1400" b="0" u="sng" spc="-10" dirty="0">
                          <a:latin typeface="Arial" pitchFamily="34" charset="0"/>
                          <a:cs typeface="Arial" pitchFamily="34" charset="0"/>
                        </a:rPr>
                        <a:t>U</a:t>
                      </a:r>
                      <a:r>
                        <a:rPr sz="1400" b="0" u="sng" spc="-5" dirty="0">
                          <a:latin typeface="Arial" pitchFamily="34" charset="0"/>
                          <a:cs typeface="Arial" pitchFamily="34" charset="0"/>
                        </a:rPr>
                        <a:t>LT</a:t>
                      </a:r>
                      <a:r>
                        <a:rPr sz="1400" b="0" u="sng" dirty="0">
                          <a:latin typeface="Arial" pitchFamily="34" charset="0"/>
                          <a:cs typeface="Arial" pitchFamily="34" charset="0"/>
                        </a:rPr>
                        <a:t>S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NC</a:t>
                      </a:r>
                      <a:r>
                        <a:rPr sz="1400" b="0" u="sng" spc="-5" dirty="0">
                          <a:latin typeface="Arial" pitchFamily="34" charset="0"/>
                          <a:cs typeface="Arial" pitchFamily="34" charset="0"/>
                        </a:rPr>
                        <a:t>L</a:t>
                      </a:r>
                      <a:r>
                        <a:rPr sz="1400" b="0" u="sng" spc="-10" dirty="0">
                          <a:latin typeface="Arial" pitchFamily="34" charset="0"/>
                          <a:cs typeface="Arial" pitchFamily="34" charset="0"/>
                        </a:rPr>
                        <a:t>U</a:t>
                      </a:r>
                      <a:r>
                        <a:rPr sz="1400" b="0" u="sng" dirty="0">
                          <a:latin typeface="Arial" pitchFamily="34" charset="0"/>
                          <a:cs typeface="Arial" pitchFamily="34" charset="0"/>
                        </a:rPr>
                        <a:t>SI</a:t>
                      </a:r>
                      <a:r>
                        <a:rPr sz="1400" b="0" u="sng" spc="-10" dirty="0">
                          <a:latin typeface="Arial" pitchFamily="34" charset="0"/>
                          <a:cs typeface="Arial" pitchFamily="34" charset="0"/>
                        </a:rPr>
                        <a:t>ON</a:t>
                      </a:r>
                      <a:r>
                        <a:rPr sz="1400" b="0" u="sng" dirty="0">
                          <a:latin typeface="Arial" pitchFamily="34" charset="0"/>
                          <a:cs typeface="Arial" pitchFamily="34" charset="0"/>
                        </a:rPr>
                        <a:t>S (S</a:t>
                      </a:r>
                      <a:r>
                        <a:rPr sz="1400" b="0" u="sng" spc="-10" dirty="0">
                          <a:latin typeface="Arial" pitchFamily="34" charset="0"/>
                          <a:cs typeface="Arial" pitchFamily="34" charset="0"/>
                        </a:rPr>
                        <a:t>TUD</a:t>
                      </a:r>
                      <a:r>
                        <a:rPr sz="1400" b="0" u="sng" spc="5" dirty="0">
                          <a:latin typeface="Arial" pitchFamily="34" charset="0"/>
                          <a:cs typeface="Arial" pitchFamily="34" charset="0"/>
                        </a:rPr>
                        <a:t>Y</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1122962">
                <a:tc>
                  <a:txBody>
                    <a:bodyPr/>
                    <a:lstStyle/>
                    <a:p>
                      <a:pPr marL="65405">
                        <a:lnSpc>
                          <a:spcPct val="100000"/>
                        </a:lnSpc>
                      </a:pPr>
                      <a:r>
                        <a:rPr sz="1400" b="0" u="sng" dirty="0">
                          <a:latin typeface="Arial" pitchFamily="34" charset="0"/>
                          <a:cs typeface="Arial" pitchFamily="34" charset="0"/>
                        </a:rPr>
                        <a:t>FOL</a:t>
                      </a:r>
                      <a:r>
                        <a:rPr sz="1400" b="0" u="sng" spc="-10" dirty="0">
                          <a:latin typeface="Arial" pitchFamily="34" charset="0"/>
                          <a:cs typeface="Arial" pitchFamily="34" charset="0"/>
                        </a:rPr>
                        <a:t>L</a:t>
                      </a:r>
                      <a:r>
                        <a:rPr sz="1400" b="0" u="sng" dirty="0">
                          <a:latin typeface="Arial" pitchFamily="34" charset="0"/>
                          <a:cs typeface="Arial" pitchFamily="34" charset="0"/>
                        </a:rPr>
                        <a:t>O</a:t>
                      </a:r>
                      <a:r>
                        <a:rPr sz="1400" b="0" u="sng" spc="-10" dirty="0">
                          <a:latin typeface="Arial" pitchFamily="34" charset="0"/>
                          <a:cs typeface="Arial" pitchFamily="34" charset="0"/>
                        </a:rPr>
                        <a:t>W</a:t>
                      </a:r>
                      <a:r>
                        <a:rPr sz="1400" b="0" u="sng" dirty="0">
                          <a:latin typeface="Arial" pitchFamily="34" charset="0"/>
                          <a:cs typeface="Arial" pitchFamily="34" charset="0"/>
                        </a:rPr>
                        <a:t>-</a:t>
                      </a:r>
                      <a:r>
                        <a:rPr sz="1400" b="0" u="sng" spc="-20" dirty="0">
                          <a:latin typeface="Arial" pitchFamily="34" charset="0"/>
                          <a:cs typeface="Arial" pitchFamily="34" charset="0"/>
                        </a:rPr>
                        <a:t>U</a:t>
                      </a:r>
                      <a:r>
                        <a:rPr sz="1400" b="0" u="sng" spc="5" dirty="0">
                          <a:latin typeface="Arial" pitchFamily="34" charset="0"/>
                          <a:cs typeface="Arial" pitchFamily="34" charset="0"/>
                        </a:rPr>
                        <a:t>P</a:t>
                      </a:r>
                      <a:r>
                        <a:rPr sz="1400" b="0" u="sng" dirty="0">
                          <a:latin typeface="Arial" pitchFamily="34" charset="0"/>
                          <a:cs typeface="Arial" pitchFamily="34" charset="0"/>
                        </a:rPr>
                        <a:t>/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spc="-10" dirty="0">
                          <a:latin typeface="Arial" pitchFamily="34" charset="0"/>
                          <a:cs typeface="Arial" pitchFamily="34" charset="0"/>
                        </a:rPr>
                        <a:t>I</a:t>
                      </a:r>
                      <a:r>
                        <a:rPr sz="1400" b="0" u="sng" dirty="0">
                          <a:latin typeface="Arial" pitchFamily="34" charset="0"/>
                          <a:cs typeface="Arial" pitchFamily="34" charset="0"/>
                        </a:rPr>
                        <a:t>O</a:t>
                      </a:r>
                      <a:r>
                        <a:rPr sz="1400" b="0" u="sng" spc="-20" dirty="0">
                          <a:latin typeface="Arial" pitchFamily="34" charset="0"/>
                          <a:cs typeface="Arial" pitchFamily="34" charset="0"/>
                        </a:rPr>
                        <a:t>N</a:t>
                      </a:r>
                      <a:r>
                        <a:rPr sz="1400" b="0" u="sng" dirty="0">
                          <a:latin typeface="Arial" pitchFamily="34" charset="0"/>
                          <a:cs typeface="Arial" pitchFamily="34" charset="0"/>
                        </a:rPr>
                        <a:t>S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D49CEE8E-6B8D-401E-851F-83B8E806CD24}"/>
              </a:ext>
            </a:extLst>
          </p:cNvPr>
          <p:cNvSpPr/>
          <p:nvPr/>
        </p:nvSpPr>
        <p:spPr bwMode="auto">
          <a:xfrm>
            <a:off x="264534" y="3505198"/>
            <a:ext cx="4343400" cy="990602"/>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130252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21D9-B6F1-47A7-ACE4-69D950BB062E}"/>
              </a:ext>
            </a:extLst>
          </p:cNvPr>
          <p:cNvSpPr>
            <a:spLocks noGrp="1"/>
          </p:cNvSpPr>
          <p:nvPr>
            <p:ph type="title"/>
          </p:nvPr>
        </p:nvSpPr>
        <p:spPr/>
        <p:txBody>
          <a:bodyPr/>
          <a:lstStyle/>
          <a:p>
            <a:r>
              <a:rPr lang="en-US" dirty="0"/>
              <a:t>Spaghetti Diagram</a:t>
            </a:r>
          </a:p>
        </p:txBody>
      </p:sp>
      <p:sp>
        <p:nvSpPr>
          <p:cNvPr id="3" name="Content Placeholder 2">
            <a:extLst>
              <a:ext uri="{FF2B5EF4-FFF2-40B4-BE49-F238E27FC236}">
                <a16:creationId xmlns:a16="http://schemas.microsoft.com/office/drawing/2014/main" id="{21533260-FC91-47AD-B97C-52ECF37F0F40}"/>
              </a:ext>
            </a:extLst>
          </p:cNvPr>
          <p:cNvSpPr>
            <a:spLocks noGrp="1"/>
          </p:cNvSpPr>
          <p:nvPr>
            <p:ph idx="1"/>
          </p:nvPr>
        </p:nvSpPr>
        <p:spPr>
          <a:xfrm>
            <a:off x="604520" y="1173480"/>
            <a:ext cx="7924800" cy="457200"/>
          </a:xfrm>
        </p:spPr>
        <p:txBody>
          <a:bodyPr/>
          <a:lstStyle/>
          <a:p>
            <a:pPr marL="0" indent="0">
              <a:buNone/>
            </a:pPr>
            <a:r>
              <a:rPr lang="en-US" dirty="0"/>
              <a:t>Not This:</a:t>
            </a:r>
          </a:p>
        </p:txBody>
      </p:sp>
      <p:sp>
        <p:nvSpPr>
          <p:cNvPr id="4" name="Footer Placeholder 3">
            <a:extLst>
              <a:ext uri="{FF2B5EF4-FFF2-40B4-BE49-F238E27FC236}">
                <a16:creationId xmlns:a16="http://schemas.microsoft.com/office/drawing/2014/main" id="{C3A8D1B0-911F-4C95-B32D-F993DE68C37E}"/>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94406B0-2777-49AE-9693-3E83F500F25B}"/>
              </a:ext>
            </a:extLst>
          </p:cNvPr>
          <p:cNvSpPr>
            <a:spLocks noGrp="1"/>
          </p:cNvSpPr>
          <p:nvPr>
            <p:ph type="sldNum" sz="quarter" idx="12"/>
          </p:nvPr>
        </p:nvSpPr>
        <p:spPr/>
        <p:txBody>
          <a:bodyPr/>
          <a:lstStyle/>
          <a:p>
            <a:fld id="{909ED1F4-8724-4CB0-854F-41CA9E1557CC}" type="slidenum">
              <a:rPr lang="en-US" altLang="en-US" smtClean="0"/>
              <a:pPr/>
              <a:t>169</a:t>
            </a:fld>
            <a:endParaRPr lang="en-US" altLang="en-US"/>
          </a:p>
        </p:txBody>
      </p:sp>
      <p:pic>
        <p:nvPicPr>
          <p:cNvPr id="2050" name="Picture 2" descr="Image result for lady and the tramp spaghetti gif">
            <a:extLst>
              <a:ext uri="{FF2B5EF4-FFF2-40B4-BE49-F238E27FC236}">
                <a16:creationId xmlns:a16="http://schemas.microsoft.com/office/drawing/2014/main" id="{C80F9EAD-72D3-4440-BD8D-9161F66C69B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85670" y="1981200"/>
            <a:ext cx="476250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66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B0CB-577F-4619-A64F-D53E9AB9265B}"/>
              </a:ext>
            </a:extLst>
          </p:cNvPr>
          <p:cNvSpPr>
            <a:spLocks noGrp="1"/>
          </p:cNvSpPr>
          <p:nvPr>
            <p:ph type="title"/>
          </p:nvPr>
        </p:nvSpPr>
        <p:spPr/>
        <p:txBody>
          <a:bodyPr/>
          <a:lstStyle/>
          <a:p>
            <a:r>
              <a:rPr lang="en-US" dirty="0"/>
              <a:t>Some Key Lean Terms</a:t>
            </a:r>
          </a:p>
        </p:txBody>
      </p:sp>
      <p:sp>
        <p:nvSpPr>
          <p:cNvPr id="3" name="Content Placeholder 2">
            <a:extLst>
              <a:ext uri="{FF2B5EF4-FFF2-40B4-BE49-F238E27FC236}">
                <a16:creationId xmlns:a16="http://schemas.microsoft.com/office/drawing/2014/main" id="{A24B2DCF-E973-411B-A8F6-4C8338881470}"/>
              </a:ext>
            </a:extLst>
          </p:cNvPr>
          <p:cNvSpPr>
            <a:spLocks noGrp="1"/>
          </p:cNvSpPr>
          <p:nvPr>
            <p:ph idx="1"/>
          </p:nvPr>
        </p:nvSpPr>
        <p:spPr>
          <a:xfrm>
            <a:off x="609600" y="1341438"/>
            <a:ext cx="7924800" cy="4373562"/>
          </a:xfrm>
        </p:spPr>
        <p:txBody>
          <a:bodyPr/>
          <a:lstStyle/>
          <a:p>
            <a:r>
              <a:rPr lang="en-US" b="1" dirty="0" err="1"/>
              <a:t>Kaikaku</a:t>
            </a:r>
            <a:r>
              <a:rPr lang="en-US" dirty="0"/>
              <a:t> – Radical improvement</a:t>
            </a:r>
          </a:p>
          <a:p>
            <a:r>
              <a:rPr lang="en-US" b="1" dirty="0"/>
              <a:t>Kaizen</a:t>
            </a:r>
            <a:r>
              <a:rPr lang="en-US" dirty="0"/>
              <a:t> – Continuous, incremental improvement</a:t>
            </a:r>
          </a:p>
          <a:p>
            <a:r>
              <a:rPr lang="en-US" b="1" dirty="0"/>
              <a:t>Muda</a:t>
            </a:r>
            <a:r>
              <a:rPr lang="en-US" dirty="0"/>
              <a:t> – Activity or process that does not add value (falls into one of the 8 waste categories)</a:t>
            </a:r>
          </a:p>
          <a:p>
            <a:r>
              <a:rPr lang="en-US" b="1" dirty="0"/>
              <a:t>Mura</a:t>
            </a:r>
            <a:r>
              <a:rPr lang="en-US" dirty="0"/>
              <a:t> – Unevenness or inconsistency</a:t>
            </a:r>
          </a:p>
          <a:p>
            <a:r>
              <a:rPr lang="en-US" b="1" dirty="0"/>
              <a:t>Muri</a:t>
            </a:r>
            <a:r>
              <a:rPr lang="en-US" dirty="0"/>
              <a:t> – Overburden, unnecessary stress to employee and/or processes</a:t>
            </a:r>
          </a:p>
          <a:p>
            <a:pPr marL="0" indent="0">
              <a:buNone/>
            </a:pPr>
            <a:endParaRPr lang="en-US" dirty="0"/>
          </a:p>
          <a:p>
            <a:pPr marL="0" indent="0" algn="ctr">
              <a:buNone/>
            </a:pPr>
            <a:r>
              <a:rPr lang="en-US" dirty="0"/>
              <a:t>“Without standards, there can be no Kaizen…”</a:t>
            </a:r>
          </a:p>
          <a:p>
            <a:pPr marL="0" indent="0" algn="ctr">
              <a:buNone/>
            </a:pPr>
            <a:r>
              <a:rPr lang="en-US" dirty="0"/>
              <a:t>- Taiichi Ohno</a:t>
            </a:r>
          </a:p>
        </p:txBody>
      </p:sp>
      <p:sp>
        <p:nvSpPr>
          <p:cNvPr id="4" name="Footer Placeholder 3">
            <a:extLst>
              <a:ext uri="{FF2B5EF4-FFF2-40B4-BE49-F238E27FC236}">
                <a16:creationId xmlns:a16="http://schemas.microsoft.com/office/drawing/2014/main" id="{561700AE-93D6-4FB6-A41C-9238688A4C1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BED891D-585C-4CFC-9328-B44A77C7665D}"/>
              </a:ext>
            </a:extLst>
          </p:cNvPr>
          <p:cNvSpPr>
            <a:spLocks noGrp="1"/>
          </p:cNvSpPr>
          <p:nvPr>
            <p:ph type="sldNum" sz="quarter" idx="12"/>
          </p:nvPr>
        </p:nvSpPr>
        <p:spPr/>
        <p:txBody>
          <a:bodyPr/>
          <a:lstStyle/>
          <a:p>
            <a:fld id="{909ED1F4-8724-4CB0-854F-41CA9E1557CC}" type="slidenum">
              <a:rPr lang="en-US" altLang="en-US" smtClean="0"/>
              <a:pPr/>
              <a:t>17</a:t>
            </a:fld>
            <a:endParaRPr lang="en-US" altLang="en-US"/>
          </a:p>
        </p:txBody>
      </p:sp>
    </p:spTree>
    <p:extLst>
      <p:ext uri="{BB962C8B-B14F-4D97-AF65-F5344CB8AC3E}">
        <p14:creationId xmlns:p14="http://schemas.microsoft.com/office/powerpoint/2010/main" val="245887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90FF-7C4A-4BB9-8DC9-ED9AFDFFF38A}"/>
              </a:ext>
            </a:extLst>
          </p:cNvPr>
          <p:cNvSpPr>
            <a:spLocks noGrp="1"/>
          </p:cNvSpPr>
          <p:nvPr>
            <p:ph type="title"/>
          </p:nvPr>
        </p:nvSpPr>
        <p:spPr/>
        <p:txBody>
          <a:bodyPr/>
          <a:lstStyle/>
          <a:p>
            <a:r>
              <a:rPr lang="en-US" dirty="0"/>
              <a:t>Spaghetti Diagrams</a:t>
            </a:r>
          </a:p>
        </p:txBody>
      </p:sp>
      <p:sp>
        <p:nvSpPr>
          <p:cNvPr id="4" name="Footer Placeholder 3">
            <a:extLst>
              <a:ext uri="{FF2B5EF4-FFF2-40B4-BE49-F238E27FC236}">
                <a16:creationId xmlns:a16="http://schemas.microsoft.com/office/drawing/2014/main" id="{A1C4726B-625F-4CD6-A65B-87284DDA709A}"/>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046C07B-CA3D-4B7B-857E-D4C18DE944D8}"/>
              </a:ext>
            </a:extLst>
          </p:cNvPr>
          <p:cNvSpPr>
            <a:spLocks noGrp="1"/>
          </p:cNvSpPr>
          <p:nvPr>
            <p:ph type="sldNum" sz="quarter" idx="12"/>
          </p:nvPr>
        </p:nvSpPr>
        <p:spPr/>
        <p:txBody>
          <a:bodyPr/>
          <a:lstStyle/>
          <a:p>
            <a:fld id="{909ED1F4-8724-4CB0-854F-41CA9E1557CC}" type="slidenum">
              <a:rPr lang="en-US" altLang="en-US" smtClean="0"/>
              <a:pPr/>
              <a:t>170</a:t>
            </a:fld>
            <a:endParaRPr lang="en-US" altLang="en-US"/>
          </a:p>
        </p:txBody>
      </p:sp>
      <p:pic>
        <p:nvPicPr>
          <p:cNvPr id="1026" name="Picture 2" descr="https://78.media.tumblr.com/427259df3f0a8acad918e9d09020d7ee/tumblr_ndvbhfRGEE1qc6ll6o8_40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934197" cy="3900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141438"/>
            <a:ext cx="8945562" cy="447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5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6DDFC-EEA5-47C7-A66F-1B20A7537D00}"/>
              </a:ext>
            </a:extLst>
          </p:cNvPr>
          <p:cNvSpPr>
            <a:spLocks noGrp="1"/>
          </p:cNvSpPr>
          <p:nvPr>
            <p:ph type="title"/>
          </p:nvPr>
        </p:nvSpPr>
        <p:spPr/>
        <p:txBody>
          <a:bodyPr/>
          <a:lstStyle/>
          <a:p>
            <a:r>
              <a:rPr lang="en-US" dirty="0"/>
              <a:t>Spaghetti Diagrams</a:t>
            </a:r>
          </a:p>
        </p:txBody>
      </p:sp>
      <p:sp>
        <p:nvSpPr>
          <p:cNvPr id="3" name="Content Placeholder 2">
            <a:extLst>
              <a:ext uri="{FF2B5EF4-FFF2-40B4-BE49-F238E27FC236}">
                <a16:creationId xmlns:a16="http://schemas.microsoft.com/office/drawing/2014/main" id="{2D2F7559-DA9C-45A9-83E1-6776840B458C}"/>
              </a:ext>
            </a:extLst>
          </p:cNvPr>
          <p:cNvSpPr>
            <a:spLocks noGrp="1"/>
          </p:cNvSpPr>
          <p:nvPr>
            <p:ph idx="1"/>
          </p:nvPr>
        </p:nvSpPr>
        <p:spPr>
          <a:xfrm>
            <a:off x="609600" y="1341438"/>
            <a:ext cx="7924800" cy="4373562"/>
          </a:xfrm>
        </p:spPr>
        <p:txBody>
          <a:bodyPr/>
          <a:lstStyle/>
          <a:p>
            <a:r>
              <a:rPr lang="en-US" dirty="0"/>
              <a:t>A visual representation of the physical flow of materials, papers and people through the tasks or activities of a process</a:t>
            </a:r>
          </a:p>
          <a:p>
            <a:r>
              <a:rPr lang="en-US" dirty="0"/>
              <a:t>Details the flow, distance and waiting time of the transportation of items in the process</a:t>
            </a:r>
          </a:p>
          <a:p>
            <a:r>
              <a:rPr lang="en-US" dirty="0"/>
              <a:t>Traces the walking patterns of people shuttling back and forth of materials between tasks and workstations</a:t>
            </a:r>
          </a:p>
        </p:txBody>
      </p:sp>
      <p:sp>
        <p:nvSpPr>
          <p:cNvPr id="4" name="Footer Placeholder 3">
            <a:extLst>
              <a:ext uri="{FF2B5EF4-FFF2-40B4-BE49-F238E27FC236}">
                <a16:creationId xmlns:a16="http://schemas.microsoft.com/office/drawing/2014/main" id="{107C381D-BCAC-4442-A40F-8388FD7BCAF2}"/>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86B20C89-3DCF-4190-B9F3-C6B37652EF12}"/>
              </a:ext>
            </a:extLst>
          </p:cNvPr>
          <p:cNvSpPr>
            <a:spLocks noGrp="1"/>
          </p:cNvSpPr>
          <p:nvPr>
            <p:ph type="sldNum" sz="quarter" idx="12"/>
          </p:nvPr>
        </p:nvSpPr>
        <p:spPr/>
        <p:txBody>
          <a:bodyPr/>
          <a:lstStyle/>
          <a:p>
            <a:fld id="{909ED1F4-8724-4CB0-854F-41CA9E1557CC}" type="slidenum">
              <a:rPr lang="en-US" altLang="en-US" smtClean="0"/>
              <a:pPr/>
              <a:t>171</a:t>
            </a:fld>
            <a:endParaRPr lang="en-US" altLang="en-US"/>
          </a:p>
        </p:txBody>
      </p:sp>
      <p:sp>
        <p:nvSpPr>
          <p:cNvPr id="7" name="TextBox 6">
            <a:extLst>
              <a:ext uri="{FF2B5EF4-FFF2-40B4-BE49-F238E27FC236}">
                <a16:creationId xmlns:a16="http://schemas.microsoft.com/office/drawing/2014/main" id="{3C00D718-04A7-4EA9-B0F2-F59BA93FC4EA}"/>
              </a:ext>
            </a:extLst>
          </p:cNvPr>
          <p:cNvSpPr txBox="1"/>
          <p:nvPr/>
        </p:nvSpPr>
        <p:spPr>
          <a:xfrm>
            <a:off x="625475" y="5890419"/>
            <a:ext cx="4572000" cy="276999"/>
          </a:xfrm>
          <a:prstGeom prst="rect">
            <a:avLst/>
          </a:prstGeom>
          <a:noFill/>
        </p:spPr>
        <p:txBody>
          <a:bodyPr wrap="square">
            <a:spAutoFit/>
          </a:bodyPr>
          <a:lstStyle/>
          <a:p>
            <a:r>
              <a:rPr lang="en-US" sz="1200" dirty="0"/>
              <a:t>https://www.whatissixsigma.net/spaghetti-diagram/</a:t>
            </a:r>
          </a:p>
        </p:txBody>
      </p:sp>
    </p:spTree>
    <p:extLst>
      <p:ext uri="{BB962C8B-B14F-4D97-AF65-F5344CB8AC3E}">
        <p14:creationId xmlns:p14="http://schemas.microsoft.com/office/powerpoint/2010/main" val="347162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1AF2-D19A-4FB7-9CF1-50AFFF1044B0}"/>
              </a:ext>
            </a:extLst>
          </p:cNvPr>
          <p:cNvSpPr>
            <a:spLocks noGrp="1"/>
          </p:cNvSpPr>
          <p:nvPr>
            <p:ph type="title"/>
          </p:nvPr>
        </p:nvSpPr>
        <p:spPr/>
        <p:txBody>
          <a:bodyPr/>
          <a:lstStyle/>
          <a:p>
            <a:r>
              <a:rPr lang="en-US" dirty="0"/>
              <a:t>Steps to Spaghetti Diagrams</a:t>
            </a:r>
          </a:p>
        </p:txBody>
      </p:sp>
      <p:sp>
        <p:nvSpPr>
          <p:cNvPr id="3" name="Content Placeholder 2">
            <a:extLst>
              <a:ext uri="{FF2B5EF4-FFF2-40B4-BE49-F238E27FC236}">
                <a16:creationId xmlns:a16="http://schemas.microsoft.com/office/drawing/2014/main" id="{C7FAC5EA-23BD-4F75-AD07-733F1A44DF81}"/>
              </a:ext>
            </a:extLst>
          </p:cNvPr>
          <p:cNvSpPr>
            <a:spLocks noGrp="1"/>
          </p:cNvSpPr>
          <p:nvPr>
            <p:ph idx="1"/>
          </p:nvPr>
        </p:nvSpPr>
        <p:spPr>
          <a:xfrm>
            <a:off x="609600" y="1178719"/>
            <a:ext cx="7924800" cy="3886200"/>
          </a:xfrm>
        </p:spPr>
        <p:txBody>
          <a:bodyPr/>
          <a:lstStyle/>
          <a:p>
            <a:pPr marL="457200" indent="-457200">
              <a:buFont typeface="+mj-lt"/>
              <a:buAutoNum type="arabicPeriod"/>
            </a:pPr>
            <a:r>
              <a:rPr lang="en-US" dirty="0"/>
              <a:t>Plot the physical layout on a piece of paper (often using a floor diagram is best)</a:t>
            </a:r>
          </a:p>
          <a:p>
            <a:pPr marL="457200" indent="-457200">
              <a:buFont typeface="+mj-lt"/>
              <a:buAutoNum type="arabicPeriod"/>
            </a:pPr>
            <a:r>
              <a:rPr lang="en-US" dirty="0"/>
              <a:t>Go to them </a:t>
            </a:r>
            <a:r>
              <a:rPr lang="en-US" dirty="0" err="1"/>
              <a:t>gemba</a:t>
            </a:r>
            <a:r>
              <a:rPr lang="en-US" dirty="0"/>
              <a:t> and observe</a:t>
            </a:r>
          </a:p>
          <a:p>
            <a:pPr marL="857250" lvl="1" indent="-457200"/>
            <a:r>
              <a:rPr lang="en-US" sz="2200" dirty="0"/>
              <a:t>The flow of materials, papers</a:t>
            </a:r>
          </a:p>
          <a:p>
            <a:pPr marL="857250" lvl="1" indent="-457200"/>
            <a:r>
              <a:rPr lang="en-US" sz="2200" dirty="0"/>
              <a:t>The walking pattern of people</a:t>
            </a:r>
          </a:p>
          <a:p>
            <a:pPr marL="857250" lvl="1" indent="-457200"/>
            <a:r>
              <a:rPr lang="en-US" sz="2200" dirty="0"/>
              <a:t>Waiting time and stoppages at different points</a:t>
            </a:r>
          </a:p>
          <a:p>
            <a:pPr marL="514350" indent="-514350">
              <a:buFont typeface="+mj-lt"/>
              <a:buAutoNum type="arabicPeriod"/>
            </a:pPr>
            <a:r>
              <a:rPr lang="en-US" dirty="0"/>
              <a:t>All the bullets above should be drawn in different colors to distinguish the exact problem</a:t>
            </a:r>
          </a:p>
          <a:p>
            <a:pPr marL="514350" indent="-514350">
              <a:buFont typeface="+mj-lt"/>
              <a:buAutoNum type="arabicPeriod"/>
            </a:pPr>
            <a:r>
              <a:rPr lang="en-US" dirty="0"/>
              <a:t>Lines should be redrawn for every trip or movement.  The thicker the line, the more complex the process.  Care should be taken not to miss minute tasks, small trips and repeated motions</a:t>
            </a:r>
          </a:p>
        </p:txBody>
      </p:sp>
      <p:sp>
        <p:nvSpPr>
          <p:cNvPr id="4" name="Footer Placeholder 3">
            <a:extLst>
              <a:ext uri="{FF2B5EF4-FFF2-40B4-BE49-F238E27FC236}">
                <a16:creationId xmlns:a16="http://schemas.microsoft.com/office/drawing/2014/main" id="{59D0C7C2-82C3-4FDF-8B4F-E8E3381C5C5D}"/>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3228C0F-E424-4614-948E-8B053A229EB7}"/>
              </a:ext>
            </a:extLst>
          </p:cNvPr>
          <p:cNvSpPr>
            <a:spLocks noGrp="1"/>
          </p:cNvSpPr>
          <p:nvPr>
            <p:ph type="sldNum" sz="quarter" idx="12"/>
          </p:nvPr>
        </p:nvSpPr>
        <p:spPr/>
        <p:txBody>
          <a:bodyPr/>
          <a:lstStyle/>
          <a:p>
            <a:fld id="{909ED1F4-8724-4CB0-854F-41CA9E1557CC}" type="slidenum">
              <a:rPr lang="en-US" altLang="en-US" smtClean="0"/>
              <a:pPr/>
              <a:t>172</a:t>
            </a:fld>
            <a:endParaRPr lang="en-US" altLang="en-US"/>
          </a:p>
        </p:txBody>
      </p:sp>
      <p:sp>
        <p:nvSpPr>
          <p:cNvPr id="6" name="TextBox 5">
            <a:extLst>
              <a:ext uri="{FF2B5EF4-FFF2-40B4-BE49-F238E27FC236}">
                <a16:creationId xmlns:a16="http://schemas.microsoft.com/office/drawing/2014/main" id="{65975014-0492-43B9-AC00-96293C832E2A}"/>
              </a:ext>
            </a:extLst>
          </p:cNvPr>
          <p:cNvSpPr txBox="1"/>
          <p:nvPr/>
        </p:nvSpPr>
        <p:spPr>
          <a:xfrm>
            <a:off x="625475" y="5943600"/>
            <a:ext cx="4572000" cy="276999"/>
          </a:xfrm>
          <a:prstGeom prst="rect">
            <a:avLst/>
          </a:prstGeom>
          <a:noFill/>
        </p:spPr>
        <p:txBody>
          <a:bodyPr wrap="square">
            <a:spAutoFit/>
          </a:bodyPr>
          <a:lstStyle/>
          <a:p>
            <a:r>
              <a:rPr lang="en-US" sz="1200" dirty="0"/>
              <a:t>https://www.whatissixsigma.net/spaghetti-diagram/</a:t>
            </a:r>
          </a:p>
        </p:txBody>
      </p:sp>
    </p:spTree>
    <p:extLst>
      <p:ext uri="{BB962C8B-B14F-4D97-AF65-F5344CB8AC3E}">
        <p14:creationId xmlns:p14="http://schemas.microsoft.com/office/powerpoint/2010/main" val="77102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C276C-6F02-44EC-AA1A-DBE271EBAF0A}"/>
              </a:ext>
            </a:extLst>
          </p:cNvPr>
          <p:cNvSpPr>
            <a:spLocks noGrp="1"/>
          </p:cNvSpPr>
          <p:nvPr>
            <p:ph type="title"/>
          </p:nvPr>
        </p:nvSpPr>
        <p:spPr/>
        <p:txBody>
          <a:bodyPr/>
          <a:lstStyle/>
          <a:p>
            <a:r>
              <a:rPr lang="en-US" dirty="0"/>
              <a:t>Manual or Electronic!</a:t>
            </a:r>
          </a:p>
        </p:txBody>
      </p:sp>
      <p:sp>
        <p:nvSpPr>
          <p:cNvPr id="4" name="Footer Placeholder 3">
            <a:extLst>
              <a:ext uri="{FF2B5EF4-FFF2-40B4-BE49-F238E27FC236}">
                <a16:creationId xmlns:a16="http://schemas.microsoft.com/office/drawing/2014/main" id="{90B4B4B5-BE08-43FB-AAE4-F70A0AD6482F}"/>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3F680B20-7359-4159-BC55-F56DD26934D8}"/>
              </a:ext>
            </a:extLst>
          </p:cNvPr>
          <p:cNvSpPr>
            <a:spLocks noGrp="1"/>
          </p:cNvSpPr>
          <p:nvPr>
            <p:ph type="sldNum" sz="quarter" idx="12"/>
          </p:nvPr>
        </p:nvSpPr>
        <p:spPr/>
        <p:txBody>
          <a:bodyPr/>
          <a:lstStyle/>
          <a:p>
            <a:fld id="{909ED1F4-8724-4CB0-854F-41CA9E1557CC}" type="slidenum">
              <a:rPr lang="en-US" altLang="en-US" smtClean="0"/>
              <a:pPr/>
              <a:t>173</a:t>
            </a:fld>
            <a:endParaRPr lang="en-US" altLang="en-US"/>
          </a:p>
        </p:txBody>
      </p:sp>
      <p:pic>
        <p:nvPicPr>
          <p:cNvPr id="6" name="Picture 5">
            <a:extLst>
              <a:ext uri="{FF2B5EF4-FFF2-40B4-BE49-F238E27FC236}">
                <a16:creationId xmlns:a16="http://schemas.microsoft.com/office/drawing/2014/main" id="{D6EE76E4-4640-46AD-933B-ED8AF136C32C}"/>
              </a:ext>
            </a:extLst>
          </p:cNvPr>
          <p:cNvPicPr>
            <a:picLocks noChangeAspect="1"/>
          </p:cNvPicPr>
          <p:nvPr/>
        </p:nvPicPr>
        <p:blipFill>
          <a:blip r:embed="rId2"/>
          <a:stretch>
            <a:fillRect/>
          </a:stretch>
        </p:blipFill>
        <p:spPr>
          <a:xfrm>
            <a:off x="5257800" y="480219"/>
            <a:ext cx="2362200" cy="1174867"/>
          </a:xfrm>
          <a:prstGeom prst="rect">
            <a:avLst/>
          </a:prstGeom>
        </p:spPr>
      </p:pic>
      <p:pic>
        <p:nvPicPr>
          <p:cNvPr id="7" name="Picture 6">
            <a:extLst>
              <a:ext uri="{FF2B5EF4-FFF2-40B4-BE49-F238E27FC236}">
                <a16:creationId xmlns:a16="http://schemas.microsoft.com/office/drawing/2014/main" id="{772959BD-C915-42A9-93F5-CD67F12F4552}"/>
              </a:ext>
            </a:extLst>
          </p:cNvPr>
          <p:cNvPicPr>
            <a:picLocks noChangeAspect="1"/>
          </p:cNvPicPr>
          <p:nvPr/>
        </p:nvPicPr>
        <p:blipFill>
          <a:blip r:embed="rId3"/>
          <a:stretch>
            <a:fillRect/>
          </a:stretch>
        </p:blipFill>
        <p:spPr>
          <a:xfrm>
            <a:off x="-10160" y="1600200"/>
            <a:ext cx="9144000" cy="4671122"/>
          </a:xfrm>
          <a:prstGeom prst="rect">
            <a:avLst/>
          </a:prstGeom>
        </p:spPr>
      </p:pic>
    </p:spTree>
    <p:extLst>
      <p:ext uri="{BB962C8B-B14F-4D97-AF65-F5344CB8AC3E}">
        <p14:creationId xmlns:p14="http://schemas.microsoft.com/office/powerpoint/2010/main" val="64555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83AE-1EA4-4393-8DD2-4A97021349EB}"/>
              </a:ext>
            </a:extLst>
          </p:cNvPr>
          <p:cNvSpPr>
            <a:spLocks noGrp="1"/>
          </p:cNvSpPr>
          <p:nvPr>
            <p:ph type="title"/>
          </p:nvPr>
        </p:nvSpPr>
        <p:spPr/>
        <p:txBody>
          <a:bodyPr/>
          <a:lstStyle/>
          <a:p>
            <a:r>
              <a:rPr lang="en-US" dirty="0"/>
              <a:t>Spaghetti Diagram Live Exercise!</a:t>
            </a:r>
          </a:p>
        </p:txBody>
      </p:sp>
      <p:sp>
        <p:nvSpPr>
          <p:cNvPr id="4" name="Footer Placeholder 3">
            <a:extLst>
              <a:ext uri="{FF2B5EF4-FFF2-40B4-BE49-F238E27FC236}">
                <a16:creationId xmlns:a16="http://schemas.microsoft.com/office/drawing/2014/main" id="{F77DF6E0-A80A-4939-8866-2C08AB27452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88753F83-BA58-42E6-8AC1-C5FF3B41B531}"/>
              </a:ext>
            </a:extLst>
          </p:cNvPr>
          <p:cNvSpPr>
            <a:spLocks noGrp="1"/>
          </p:cNvSpPr>
          <p:nvPr>
            <p:ph type="sldNum" sz="quarter" idx="12"/>
          </p:nvPr>
        </p:nvSpPr>
        <p:spPr/>
        <p:txBody>
          <a:bodyPr/>
          <a:lstStyle/>
          <a:p>
            <a:fld id="{909ED1F4-8724-4CB0-854F-41CA9E1557CC}" type="slidenum">
              <a:rPr lang="en-US" altLang="en-US" smtClean="0"/>
              <a:pPr/>
              <a:t>174</a:t>
            </a:fld>
            <a:endParaRPr lang="en-US" altLang="en-US"/>
          </a:p>
        </p:txBody>
      </p:sp>
      <p:pic>
        <p:nvPicPr>
          <p:cNvPr id="7" name="Picture 6">
            <a:extLst>
              <a:ext uri="{FF2B5EF4-FFF2-40B4-BE49-F238E27FC236}">
                <a16:creationId xmlns:a16="http://schemas.microsoft.com/office/drawing/2014/main" id="{AD08FE98-77FA-4AD5-AF86-DC8B05EDF790}"/>
              </a:ext>
            </a:extLst>
          </p:cNvPr>
          <p:cNvPicPr>
            <a:picLocks noChangeAspect="1"/>
          </p:cNvPicPr>
          <p:nvPr/>
        </p:nvPicPr>
        <p:blipFill>
          <a:blip r:embed="rId3"/>
          <a:stretch>
            <a:fillRect/>
          </a:stretch>
        </p:blipFill>
        <p:spPr>
          <a:xfrm>
            <a:off x="0" y="1606959"/>
            <a:ext cx="9144000" cy="3644081"/>
          </a:xfrm>
          <a:prstGeom prst="rect">
            <a:avLst/>
          </a:prstGeom>
        </p:spPr>
      </p:pic>
    </p:spTree>
    <p:extLst>
      <p:ext uri="{BB962C8B-B14F-4D97-AF65-F5344CB8AC3E}">
        <p14:creationId xmlns:p14="http://schemas.microsoft.com/office/powerpoint/2010/main" val="309428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8: Voice of the Customer</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61510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9: </a:t>
            </a:r>
          </a:p>
          <a:p>
            <a:pPr eaLnBrk="1" hangingPunct="1">
              <a:buFont typeface="Wingdings" panose="05000000000000000000" pitchFamily="2" charset="2"/>
              <a:buNone/>
            </a:pPr>
            <a:r>
              <a:rPr lang="en-US" altLang="en-US" dirty="0">
                <a:solidFill>
                  <a:srgbClr val="1B7384"/>
                </a:solidFill>
              </a:rPr>
              <a:t>Diagnosing the Problem with Root Cause Analysis </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11732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Template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177</a:t>
            </a:fld>
            <a:endParaRPr lang="en-US" altLang="en-US"/>
          </a:p>
        </p:txBody>
      </p:sp>
      <p:graphicFrame>
        <p:nvGraphicFramePr>
          <p:cNvPr id="6" name="object 4"/>
          <p:cNvGraphicFramePr>
            <a:graphicFrameLocks noGrp="1"/>
          </p:cNvGraphicFramePr>
          <p:nvPr/>
        </p:nvGraphicFramePr>
        <p:xfrm>
          <a:off x="304800" y="1036320"/>
          <a:ext cx="8647943" cy="640080"/>
        </p:xfrm>
        <a:graphic>
          <a:graphicData uri="http://schemas.openxmlformats.org/drawingml/2006/table">
            <a:tbl>
              <a:tblPr firstRow="1" bandRow="1">
                <a:tableStyleId>{2D5ABB26-0587-4C30-8999-92F81FD0307C}</a:tableStyleId>
              </a:tblPr>
              <a:tblGrid>
                <a:gridCol w="1557251">
                  <a:extLst>
                    <a:ext uri="{9D8B030D-6E8A-4147-A177-3AD203B41FA5}">
                      <a16:colId xmlns:a16="http://schemas.microsoft.com/office/drawing/2014/main" val="20000"/>
                    </a:ext>
                  </a:extLst>
                </a:gridCol>
                <a:gridCol w="5203496">
                  <a:extLst>
                    <a:ext uri="{9D8B030D-6E8A-4147-A177-3AD203B41FA5}">
                      <a16:colId xmlns:a16="http://schemas.microsoft.com/office/drawing/2014/main" val="20001"/>
                    </a:ext>
                  </a:extLst>
                </a:gridCol>
                <a:gridCol w="1887196">
                  <a:extLst>
                    <a:ext uri="{9D8B030D-6E8A-4147-A177-3AD203B41FA5}">
                      <a16:colId xmlns:a16="http://schemas.microsoft.com/office/drawing/2014/main" val="20002"/>
                    </a:ext>
                  </a:extLst>
                </a:gridCol>
              </a:tblGrid>
              <a:tr h="344589">
                <a:tc>
                  <a:txBody>
                    <a:bodyPr/>
                    <a:lstStyle/>
                    <a:p>
                      <a:pPr marL="187325">
                        <a:lnSpc>
                          <a:spcPct val="100000"/>
                        </a:lnSpc>
                      </a:pPr>
                      <a:r>
                        <a:rPr sz="1400" b="1" dirty="0">
                          <a:solidFill>
                            <a:schemeClr val="tx1"/>
                          </a:solidFill>
                          <a:latin typeface="Arial" pitchFamily="34" charset="0"/>
                          <a:cs typeface="Arial" pitchFamily="34" charset="0"/>
                        </a:rPr>
                        <a:t>PRO</a:t>
                      </a:r>
                      <a:r>
                        <a:rPr sz="1400" b="1" spc="5" dirty="0">
                          <a:solidFill>
                            <a:schemeClr val="tx1"/>
                          </a:solidFill>
                          <a:latin typeface="Arial" pitchFamily="34" charset="0"/>
                          <a:cs typeface="Arial" pitchFamily="34" charset="0"/>
                        </a:rPr>
                        <a:t>B</a:t>
                      </a:r>
                      <a:r>
                        <a:rPr sz="1400" b="1" dirty="0">
                          <a:solidFill>
                            <a:schemeClr val="tx1"/>
                          </a:solidFill>
                          <a:latin typeface="Arial" pitchFamily="34" charset="0"/>
                          <a:cs typeface="Arial" pitchFamily="34" charset="0"/>
                        </a:rPr>
                        <a:t>LEM</a:t>
                      </a:r>
                      <a:r>
                        <a:rPr sz="1400" b="1" spc="-10" dirty="0">
                          <a:solidFill>
                            <a:schemeClr val="tx1"/>
                          </a:solidFill>
                          <a:latin typeface="Arial" pitchFamily="34" charset="0"/>
                          <a:cs typeface="Arial" pitchFamily="34" charset="0"/>
                        </a:rPr>
                        <a:t> </a:t>
                      </a:r>
                      <a:r>
                        <a:rPr sz="1400" b="1" spc="10" dirty="0">
                          <a:solidFill>
                            <a:schemeClr val="tx1"/>
                          </a:solidFill>
                          <a:latin typeface="Arial" pitchFamily="34" charset="0"/>
                          <a:cs typeface="Arial" pitchFamily="34" charset="0"/>
                        </a:rPr>
                        <a:t>S</a:t>
                      </a:r>
                      <a:r>
                        <a:rPr sz="1400" b="1" dirty="0">
                          <a:solidFill>
                            <a:schemeClr val="tx1"/>
                          </a:solidFill>
                          <a:latin typeface="Arial" pitchFamily="34" charset="0"/>
                          <a:cs typeface="Arial" pitchFamily="34" charset="0"/>
                        </a:rPr>
                        <a:t>OL</a:t>
                      </a:r>
                      <a:r>
                        <a:rPr sz="1400" b="1" spc="5" dirty="0">
                          <a:solidFill>
                            <a:schemeClr val="tx1"/>
                          </a:solidFill>
                          <a:latin typeface="Arial" pitchFamily="34" charset="0"/>
                          <a:cs typeface="Arial" pitchFamily="34" charset="0"/>
                        </a:rPr>
                        <a:t>V</a:t>
                      </a:r>
                      <a:r>
                        <a:rPr sz="1400" b="1" dirty="0">
                          <a:solidFill>
                            <a:schemeClr val="tx1"/>
                          </a:solidFill>
                          <a:latin typeface="Arial" pitchFamily="34" charset="0"/>
                          <a:cs typeface="Arial" pitchFamily="34" charset="0"/>
                        </a:rPr>
                        <a:t>ING</a:t>
                      </a:r>
                      <a:r>
                        <a:rPr sz="1400" b="1" spc="10" dirty="0">
                          <a:solidFill>
                            <a:schemeClr val="tx1"/>
                          </a:solidFill>
                          <a:latin typeface="Arial" pitchFamily="34" charset="0"/>
                          <a:cs typeface="Arial" pitchFamily="34" charset="0"/>
                        </a:rPr>
                        <a:t> </a:t>
                      </a:r>
                      <a:r>
                        <a:rPr sz="1400" b="1" spc="-5" dirty="0">
                          <a:solidFill>
                            <a:schemeClr val="tx1"/>
                          </a:solidFill>
                          <a:latin typeface="Arial" pitchFamily="34" charset="0"/>
                          <a:cs typeface="Arial" pitchFamily="34" charset="0"/>
                        </a:rPr>
                        <a:t>A3</a:t>
                      </a:r>
                      <a:endParaRPr sz="1400" b="1" dirty="0">
                        <a:solidFill>
                          <a:schemeClr val="tx1"/>
                        </a:solidFill>
                        <a:latin typeface="Arial" pitchFamily="34" charset="0"/>
                        <a:cs typeface="Arial" pitchFamily="34" charset="0"/>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solidFill>
                      <a:srgbClr val="BEBEBE"/>
                    </a:solidFill>
                  </a:tcPr>
                </a:tc>
                <a:tc>
                  <a:txBody>
                    <a:bodyPr/>
                    <a:lstStyle/>
                    <a:p>
                      <a:pPr marL="65405">
                        <a:lnSpc>
                          <a:spcPct val="100000"/>
                        </a:lnSpc>
                      </a:pPr>
                      <a:r>
                        <a:rPr sz="1600" dirty="0">
                          <a:solidFill>
                            <a:schemeClr val="tx1"/>
                          </a:solidFill>
                          <a:latin typeface="Arial" pitchFamily="34" charset="0"/>
                          <a:cs typeface="Arial" pitchFamily="34" charset="0"/>
                        </a:rPr>
                        <a:t>T</a:t>
                      </a:r>
                      <a:r>
                        <a:rPr sz="1600" spc="-10" dirty="0">
                          <a:solidFill>
                            <a:schemeClr val="tx1"/>
                          </a:solidFill>
                          <a:latin typeface="Arial" pitchFamily="34" charset="0"/>
                          <a:cs typeface="Arial" pitchFamily="34" charset="0"/>
                        </a:rPr>
                        <a:t>I</a:t>
                      </a:r>
                      <a:r>
                        <a:rPr sz="1600" spc="5" dirty="0">
                          <a:solidFill>
                            <a:schemeClr val="tx1"/>
                          </a:solidFill>
                          <a:latin typeface="Arial" pitchFamily="34" charset="0"/>
                          <a:cs typeface="Arial" pitchFamily="34" charset="0"/>
                        </a:rPr>
                        <a:t>T</a:t>
                      </a:r>
                      <a:r>
                        <a:rPr sz="1600" dirty="0">
                          <a:solidFill>
                            <a:schemeClr val="tx1"/>
                          </a:solidFill>
                          <a:latin typeface="Arial" pitchFamily="34" charset="0"/>
                          <a:cs typeface="Arial" pitchFamily="34" charset="0"/>
                        </a:rPr>
                        <a:t>L</a:t>
                      </a:r>
                      <a:r>
                        <a:rPr sz="1600" spc="-10" dirty="0">
                          <a:solidFill>
                            <a:schemeClr val="tx1"/>
                          </a:solidFill>
                          <a:latin typeface="Arial" pitchFamily="34" charset="0"/>
                          <a:cs typeface="Arial" pitchFamily="34" charset="0"/>
                        </a:rPr>
                        <a:t>E</a:t>
                      </a:r>
                      <a:r>
                        <a:rPr sz="1600" dirty="0">
                          <a:solidFill>
                            <a:schemeClr val="tx1"/>
                          </a:solidFill>
                          <a:latin typeface="Arial" pitchFamily="34" charset="0"/>
                          <a:cs typeface="Arial" pitchFamily="34" charset="0"/>
                        </a:rPr>
                        <a:t>:</a:t>
                      </a:r>
                    </a:p>
                  </a:txBody>
                  <a:tcPr marL="0" marR="0" marT="0" marB="0">
                    <a:lnL w="6096">
                      <a:solidFill>
                        <a:srgbClr val="000000"/>
                      </a:solidFill>
                      <a:prstDash val="solid"/>
                    </a:lnL>
                    <a:lnR w="6097" cap="flat" cmpd="sng" algn="ctr">
                      <a:solidFill>
                        <a:srgbClr val="000000"/>
                      </a:solidFill>
                      <a:prstDash val="solid"/>
                      <a:round/>
                      <a:headEnd type="none" w="med" len="med"/>
                      <a:tailEnd type="none" w="med" len="med"/>
                    </a:lnR>
                    <a:lnT w="6096">
                      <a:solidFill>
                        <a:srgbClr val="000000"/>
                      </a:solidFill>
                      <a:prstDash val="solid"/>
                    </a:lnT>
                    <a:lnB w="6096">
                      <a:solidFill>
                        <a:srgbClr val="000000"/>
                      </a:solidFill>
                      <a:prstDash val="solid"/>
                    </a:lnB>
                  </a:tcPr>
                </a:tc>
                <a:tc>
                  <a:txBody>
                    <a:bodyPr/>
                    <a:lstStyle/>
                    <a:p>
                      <a:pPr marL="0" marR="0">
                        <a:lnSpc>
                          <a:spcPct val="115000"/>
                        </a:lnSpc>
                        <a:spcBef>
                          <a:spcPts val="0"/>
                        </a:spcBef>
                        <a:spcAft>
                          <a:spcPts val="0"/>
                        </a:spcAft>
                      </a:pPr>
                      <a:r>
                        <a:rPr lang="en-US" sz="1400" dirty="0">
                          <a:solidFill>
                            <a:schemeClr val="tx1"/>
                          </a:solidFill>
                          <a:latin typeface="Arial" pitchFamily="34" charset="0"/>
                          <a:ea typeface="Calibri"/>
                          <a:cs typeface="Arial" pitchFamily="34" charset="0"/>
                        </a:rPr>
                        <a:t>Last Saved Date:</a:t>
                      </a:r>
                      <a:endParaRPr lang="en-US" sz="1050" dirty="0">
                        <a:solidFill>
                          <a:schemeClr val="tx1"/>
                        </a:solidFill>
                        <a:latin typeface="Arial" pitchFamily="34" charset="0"/>
                        <a:ea typeface="Calibri"/>
                        <a:cs typeface="Arial" pitchFamily="34" charset="0"/>
                      </a:endParaRPr>
                    </a:p>
                  </a:txBody>
                  <a:tcPr marL="68580" marR="68580" marT="0" marB="0">
                    <a:lnL w="6097">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8453">
                <a:tc gridSpan="3">
                  <a:txBody>
                    <a:bodyPr/>
                    <a:lstStyle/>
                    <a:p>
                      <a:pPr marL="65405">
                        <a:lnSpc>
                          <a:spcPct val="100000"/>
                        </a:lnSpc>
                      </a:pPr>
                      <a:r>
                        <a:rPr sz="1400" spc="5" dirty="0">
                          <a:solidFill>
                            <a:schemeClr val="tx1"/>
                          </a:solidFill>
                          <a:latin typeface="Arial" pitchFamily="34" charset="0"/>
                          <a:cs typeface="Arial" pitchFamily="34" charset="0"/>
                        </a:rPr>
                        <a:t>T</a:t>
                      </a:r>
                      <a:r>
                        <a:rPr sz="1400" dirty="0">
                          <a:solidFill>
                            <a:schemeClr val="tx1"/>
                          </a:solidFill>
                          <a:latin typeface="Arial" pitchFamily="34" charset="0"/>
                          <a:cs typeface="Arial" pitchFamily="34" charset="0"/>
                        </a:rPr>
                        <a:t>E</a:t>
                      </a:r>
                      <a:r>
                        <a:rPr sz="1400" spc="-10" dirty="0">
                          <a:solidFill>
                            <a:schemeClr val="tx1"/>
                          </a:solidFill>
                          <a:latin typeface="Arial" pitchFamily="34" charset="0"/>
                          <a:cs typeface="Arial" pitchFamily="34" charset="0"/>
                        </a:rPr>
                        <a:t>A</a:t>
                      </a:r>
                      <a:r>
                        <a:rPr sz="1400" dirty="0">
                          <a:solidFill>
                            <a:schemeClr val="tx1"/>
                          </a:solidFill>
                          <a:latin typeface="Arial" pitchFamily="34" charset="0"/>
                          <a:cs typeface="Arial" pitchFamily="34" charset="0"/>
                        </a:rPr>
                        <a:t>M</a:t>
                      </a:r>
                      <a:r>
                        <a:rPr sz="1400" spc="-10" dirty="0">
                          <a:solidFill>
                            <a:schemeClr val="tx1"/>
                          </a:solidFill>
                          <a:latin typeface="Arial" pitchFamily="34" charset="0"/>
                          <a:cs typeface="Arial" pitchFamily="34" charset="0"/>
                        </a:rPr>
                        <a:t> </a:t>
                      </a:r>
                      <a:r>
                        <a:rPr sz="1400" dirty="0">
                          <a:solidFill>
                            <a:schemeClr val="tx1"/>
                          </a:solidFill>
                          <a:latin typeface="Arial" pitchFamily="34" charset="0"/>
                          <a:cs typeface="Arial" pitchFamily="34" charset="0"/>
                        </a:rPr>
                        <a:t>MEMB</a:t>
                      </a:r>
                      <a:r>
                        <a:rPr sz="1400" spc="-5" dirty="0">
                          <a:solidFill>
                            <a:schemeClr val="tx1"/>
                          </a:solidFill>
                          <a:latin typeface="Arial" pitchFamily="34" charset="0"/>
                          <a:cs typeface="Arial" pitchFamily="34" charset="0"/>
                        </a:rPr>
                        <a:t>ER</a:t>
                      </a:r>
                      <a:r>
                        <a:rPr sz="1400" spc="-15" dirty="0">
                          <a:solidFill>
                            <a:schemeClr val="tx1"/>
                          </a:solidFill>
                          <a:latin typeface="Arial" pitchFamily="34" charset="0"/>
                          <a:cs typeface="Arial" pitchFamily="34" charset="0"/>
                        </a:rPr>
                        <a:t>S</a:t>
                      </a:r>
                      <a:r>
                        <a:rPr sz="1400" dirty="0">
                          <a:solidFill>
                            <a:schemeClr val="tx1"/>
                          </a:solidFill>
                          <a:latin typeface="Arial" pitchFamily="34" charset="0"/>
                          <a:cs typeface="Arial" pitchFamily="34" charset="0"/>
                        </a:rPr>
                        <a:t>:</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7" name="object 5"/>
          <p:cNvGraphicFramePr>
            <a:graphicFrameLocks noGrp="1"/>
          </p:cNvGraphicFramePr>
          <p:nvPr/>
        </p:nvGraphicFramePr>
        <p:xfrm>
          <a:off x="304800" y="1676399"/>
          <a:ext cx="4343400" cy="4648201"/>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20000"/>
                    </a:ext>
                  </a:extLst>
                </a:gridCol>
              </a:tblGrid>
              <a:tr h="930644">
                <a:tc>
                  <a:txBody>
                    <a:bodyPr/>
                    <a:lstStyle/>
                    <a:p>
                      <a:pPr marL="65405">
                        <a:lnSpc>
                          <a:spcPct val="100000"/>
                        </a:lnSpc>
                      </a:pPr>
                      <a:r>
                        <a:rPr sz="1400" b="0" u="sng" spc="5" dirty="0">
                          <a:latin typeface="Arial" pitchFamily="34" charset="0"/>
                          <a:cs typeface="Arial" pitchFamily="34" charset="0"/>
                        </a:rPr>
                        <a:t>P</a:t>
                      </a:r>
                      <a:r>
                        <a:rPr sz="1400" b="0" u="sng" spc="-10" dirty="0">
                          <a:latin typeface="Arial" pitchFamily="34" charset="0"/>
                          <a:cs typeface="Arial" pitchFamily="34" charset="0"/>
                        </a:rPr>
                        <a:t>RO</a:t>
                      </a:r>
                      <a:r>
                        <a:rPr sz="1400" b="0" u="sng" spc="5" dirty="0">
                          <a:latin typeface="Arial" pitchFamily="34" charset="0"/>
                          <a:cs typeface="Arial" pitchFamily="34" charset="0"/>
                        </a:rPr>
                        <a:t>B</a:t>
                      </a:r>
                      <a:r>
                        <a:rPr sz="1400" b="0" u="sng" spc="-5" dirty="0">
                          <a:latin typeface="Arial" pitchFamily="34" charset="0"/>
                          <a:cs typeface="Arial" pitchFamily="34" charset="0"/>
                        </a:rPr>
                        <a:t>L</a:t>
                      </a:r>
                      <a:r>
                        <a:rPr sz="1400" b="0" u="sng" spc="-20" dirty="0">
                          <a:latin typeface="Arial" pitchFamily="34" charset="0"/>
                          <a:cs typeface="Arial" pitchFamily="34" charset="0"/>
                        </a:rPr>
                        <a:t>E</a:t>
                      </a:r>
                      <a:r>
                        <a:rPr sz="1400" b="0" u="sng" dirty="0">
                          <a:latin typeface="Arial" pitchFamily="34" charset="0"/>
                          <a:cs typeface="Arial" pitchFamily="34" charset="0"/>
                        </a:rPr>
                        <a:t>M S</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930846">
                <a:tc>
                  <a:txBody>
                    <a:bodyPr/>
                    <a:lstStyle/>
                    <a:p>
                      <a:pPr marL="65405">
                        <a:lnSpc>
                          <a:spcPct val="100000"/>
                        </a:lnSpc>
                      </a:pPr>
                      <a:r>
                        <a:rPr sz="1400" b="0" u="sng" dirty="0">
                          <a:latin typeface="Arial" pitchFamily="34" charset="0"/>
                          <a:cs typeface="Arial" pitchFamily="34" charset="0"/>
                        </a:rPr>
                        <a:t>S</a:t>
                      </a:r>
                      <a:r>
                        <a:rPr sz="1400" b="0" u="sng" spc="-10" dirty="0">
                          <a:latin typeface="Arial" pitchFamily="34" charset="0"/>
                          <a:cs typeface="Arial" pitchFamily="34" charset="0"/>
                        </a:rPr>
                        <a:t>CO</a:t>
                      </a:r>
                      <a:r>
                        <a:rPr sz="1400" b="0" u="sng" spc="5" dirty="0">
                          <a:latin typeface="Arial" pitchFamily="34" charset="0"/>
                          <a:cs typeface="Arial" pitchFamily="34" charset="0"/>
                        </a:rPr>
                        <a:t>P</a:t>
                      </a:r>
                      <a:r>
                        <a:rPr sz="1400" b="0" u="sng" dirty="0">
                          <a:latin typeface="Arial" pitchFamily="34" charset="0"/>
                          <a:cs typeface="Arial" pitchFamily="34" charset="0"/>
                        </a:rPr>
                        <a:t>E</a:t>
                      </a:r>
                      <a:r>
                        <a:rPr sz="1400" b="0" u="sng" spc="-5" dirty="0">
                          <a:latin typeface="Arial" pitchFamily="34" charset="0"/>
                          <a:cs typeface="Arial" pitchFamily="34" charset="0"/>
                        </a:rPr>
                        <a:t> </a:t>
                      </a:r>
                      <a:r>
                        <a:rPr sz="1400" b="0" u="sng" dirty="0">
                          <a:latin typeface="Arial" pitchFamily="34" charset="0"/>
                          <a:cs typeface="Arial" pitchFamily="34" charset="0"/>
                        </a:rPr>
                        <a:t>(I</a:t>
                      </a:r>
                      <a:r>
                        <a:rPr sz="1400" b="0" u="sng" spc="-15" dirty="0">
                          <a:latin typeface="Arial" pitchFamily="34" charset="0"/>
                          <a:cs typeface="Arial" pitchFamily="34" charset="0"/>
                        </a:rPr>
                        <a:t>N</a:t>
                      </a:r>
                      <a:r>
                        <a:rPr sz="1400" b="0" u="sng" dirty="0">
                          <a:latin typeface="Arial" pitchFamily="34" charset="0"/>
                          <a:cs typeface="Arial" pitchFamily="34" charset="0"/>
                        </a:rPr>
                        <a:t>/O</a:t>
                      </a:r>
                      <a:r>
                        <a:rPr sz="1400" b="0" u="sng" spc="-10" dirty="0">
                          <a:latin typeface="Arial" pitchFamily="34" charset="0"/>
                          <a:cs typeface="Arial" pitchFamily="34" charset="0"/>
                        </a:rPr>
                        <a:t>U</a:t>
                      </a:r>
                      <a:r>
                        <a:rPr sz="1400" b="0" u="sng" spc="-5" dirty="0">
                          <a:latin typeface="Arial" pitchFamily="34" charset="0"/>
                          <a:cs typeface="Arial" pitchFamily="34" charset="0"/>
                        </a:rPr>
                        <a:t>T</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930781">
                <a:tc>
                  <a:txBody>
                    <a:bodyPr/>
                    <a:lstStyle/>
                    <a:p>
                      <a:pPr marL="65405">
                        <a:lnSpc>
                          <a:spcPct val="100000"/>
                        </a:lnSpc>
                      </a:pPr>
                      <a:r>
                        <a:rPr sz="1400" b="0" u="sng" spc="5" dirty="0">
                          <a:latin typeface="Arial" pitchFamily="34" charset="0"/>
                          <a:cs typeface="Arial" pitchFamily="34" charset="0"/>
                        </a:rPr>
                        <a:t>B</a:t>
                      </a:r>
                      <a:r>
                        <a:rPr sz="1400" b="0" u="sng" spc="-10" dirty="0">
                          <a:latin typeface="Arial" pitchFamily="34" charset="0"/>
                          <a:cs typeface="Arial" pitchFamily="34" charset="0"/>
                        </a:rPr>
                        <a:t>AC</a:t>
                      </a:r>
                      <a:r>
                        <a:rPr sz="1400" b="0" u="sng" dirty="0">
                          <a:latin typeface="Arial" pitchFamily="34" charset="0"/>
                          <a:cs typeface="Arial" pitchFamily="34" charset="0"/>
                        </a:rPr>
                        <a:t>K</a:t>
                      </a:r>
                      <a:r>
                        <a:rPr sz="1400" b="0" u="sng" spc="-10" dirty="0">
                          <a:latin typeface="Arial" pitchFamily="34" charset="0"/>
                          <a:cs typeface="Arial" pitchFamily="34" charset="0"/>
                        </a:rPr>
                        <a:t>GR</a:t>
                      </a:r>
                      <a:r>
                        <a:rPr sz="1400" b="0" u="sng" dirty="0">
                          <a:latin typeface="Arial" pitchFamily="34" charset="0"/>
                          <a:cs typeface="Arial" pitchFamily="34" charset="0"/>
                        </a:rPr>
                        <a:t>O</a:t>
                      </a:r>
                      <a:r>
                        <a:rPr sz="1400" b="0" u="sng" spc="-10" dirty="0">
                          <a:latin typeface="Arial" pitchFamily="34" charset="0"/>
                          <a:cs typeface="Arial" pitchFamily="34" charset="0"/>
                        </a:rPr>
                        <a:t>UND</a:t>
                      </a:r>
                      <a:r>
                        <a:rPr sz="1400" b="0" u="sng" dirty="0">
                          <a:latin typeface="Arial" pitchFamily="34" charset="0"/>
                          <a:cs typeface="Arial" pitchFamily="34" charset="0"/>
                        </a:rPr>
                        <a:t>/</a:t>
                      </a:r>
                      <a:r>
                        <a:rPr sz="1400" b="0" u="sng" spc="-10" dirty="0">
                          <a:latin typeface="Arial" pitchFamily="34" charset="0"/>
                          <a:cs typeface="Arial" pitchFamily="34" charset="0"/>
                        </a:rPr>
                        <a:t>CURR</a:t>
                      </a:r>
                      <a:r>
                        <a:rPr sz="1400" b="0" u="sng" spc="-5" dirty="0">
                          <a:latin typeface="Arial" pitchFamily="34" charset="0"/>
                          <a:cs typeface="Arial" pitchFamily="34" charset="0"/>
                        </a:rPr>
                        <a:t>E</a:t>
                      </a:r>
                      <a:r>
                        <a:rPr sz="1400" b="0" u="sng" spc="-10" dirty="0">
                          <a:latin typeface="Arial" pitchFamily="34" charset="0"/>
                          <a:cs typeface="Arial" pitchFamily="34" charset="0"/>
                        </a:rPr>
                        <a:t>N</a:t>
                      </a:r>
                      <a:r>
                        <a:rPr sz="1400" b="0" u="sng" dirty="0">
                          <a:latin typeface="Arial" pitchFamily="34" charset="0"/>
                          <a:cs typeface="Arial" pitchFamily="34" charset="0"/>
                        </a:rPr>
                        <a:t>T</a:t>
                      </a:r>
                      <a:r>
                        <a:rPr sz="1400" b="0" u="sng" spc="5" dirty="0">
                          <a:latin typeface="Arial" pitchFamily="34" charset="0"/>
                          <a:cs typeface="Arial" pitchFamily="34" charset="0"/>
                        </a:rPr>
                        <a:t>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ND</a:t>
                      </a:r>
                      <a:r>
                        <a:rPr sz="1400" b="0" u="sng" dirty="0">
                          <a:latin typeface="Arial" pitchFamily="34" charset="0"/>
                          <a:cs typeface="Arial" pitchFamily="34" charset="0"/>
                        </a:rPr>
                        <a:t>ITIO</a:t>
                      </a:r>
                      <a:r>
                        <a:rPr sz="1400" b="0" u="sng" spc="-10" dirty="0">
                          <a:latin typeface="Arial" pitchFamily="34" charset="0"/>
                          <a:cs typeface="Arial" pitchFamily="34" charset="0"/>
                        </a:rPr>
                        <a:t>N</a:t>
                      </a:r>
                      <a:r>
                        <a:rPr sz="1400" b="0" u="sng" dirty="0">
                          <a:latin typeface="Arial" pitchFamily="34" charset="0"/>
                          <a:cs typeface="Arial" pitchFamily="34" charset="0"/>
                        </a:rPr>
                        <a:t>S:</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930846">
                <a:tc>
                  <a:txBody>
                    <a:bodyPr/>
                    <a:lstStyle/>
                    <a:p>
                      <a:pPr marL="65405">
                        <a:lnSpc>
                          <a:spcPct val="100000"/>
                        </a:lnSpc>
                      </a:pPr>
                      <a:r>
                        <a:rPr sz="1400" b="0" u="sng" spc="-10" dirty="0">
                          <a:latin typeface="Arial" pitchFamily="34" charset="0"/>
                          <a:cs typeface="Arial" pitchFamily="34" charset="0"/>
                        </a:rPr>
                        <a:t>R</a:t>
                      </a:r>
                      <a:r>
                        <a:rPr sz="1400" b="0" u="sng" dirty="0">
                          <a:latin typeface="Arial" pitchFamily="34" charset="0"/>
                          <a:cs typeface="Arial" pitchFamily="34" charset="0"/>
                        </a:rPr>
                        <a:t>OOT</a:t>
                      </a:r>
                      <a:r>
                        <a:rPr sz="1400" b="0" u="sng" spc="-5" dirty="0">
                          <a:latin typeface="Arial" pitchFamily="34" charset="0"/>
                          <a:cs typeface="Arial" pitchFamily="34" charset="0"/>
                        </a:rPr>
                        <a:t> </a:t>
                      </a:r>
                      <a:r>
                        <a:rPr sz="1400" b="0" u="sng" spc="-10" dirty="0">
                          <a:latin typeface="Arial" pitchFamily="34" charset="0"/>
                          <a:cs typeface="Arial" pitchFamily="34" charset="0"/>
                        </a:rPr>
                        <a:t>CAU</a:t>
                      </a:r>
                      <a:r>
                        <a:rPr sz="1400" b="0" u="sng" dirty="0">
                          <a:latin typeface="Arial" pitchFamily="34" charset="0"/>
                          <a:cs typeface="Arial" pitchFamily="34" charset="0"/>
                        </a:rPr>
                        <a:t>SE</a:t>
                      </a:r>
                      <a:r>
                        <a:rPr sz="1400" b="0" u="sng" spc="-10" dirty="0">
                          <a:latin typeface="Arial" pitchFamily="34" charset="0"/>
                          <a:cs typeface="Arial" pitchFamily="34" charset="0"/>
                        </a:rPr>
                        <a:t> ANA</a:t>
                      </a:r>
                      <a:r>
                        <a:rPr sz="1400" b="0" u="sng" spc="-5" dirty="0">
                          <a:latin typeface="Arial" pitchFamily="34" charset="0"/>
                          <a:cs typeface="Arial" pitchFamily="34" charset="0"/>
                        </a:rPr>
                        <a:t>L</a:t>
                      </a:r>
                      <a:r>
                        <a:rPr sz="1400" b="0" u="sng" spc="5" dirty="0">
                          <a:latin typeface="Arial" pitchFamily="34" charset="0"/>
                          <a:cs typeface="Arial" pitchFamily="34" charset="0"/>
                        </a:rPr>
                        <a:t>Y</a:t>
                      </a:r>
                      <a:r>
                        <a:rPr sz="1400" b="0" u="sng" spc="-15" dirty="0">
                          <a:latin typeface="Arial" pitchFamily="34" charset="0"/>
                          <a:cs typeface="Arial" pitchFamily="34" charset="0"/>
                        </a:rPr>
                        <a:t>S</a:t>
                      </a:r>
                      <a:r>
                        <a:rPr sz="1400" b="0" u="sng" dirty="0">
                          <a:latin typeface="Arial" pitchFamily="34" charset="0"/>
                          <a:cs typeface="Arial" pitchFamily="34" charset="0"/>
                        </a:rPr>
                        <a:t>IS:</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3"/>
                  </a:ext>
                </a:extLst>
              </a:tr>
              <a:tr h="925084">
                <a:tc>
                  <a:txBody>
                    <a:bodyPr/>
                    <a:lstStyle/>
                    <a:p>
                      <a:pPr marL="65405">
                        <a:lnSpc>
                          <a:spcPct val="100000"/>
                        </a:lnSpc>
                      </a:pPr>
                      <a:r>
                        <a:rPr sz="1400" b="0" u="sng" spc="-10" dirty="0">
                          <a:latin typeface="Arial" pitchFamily="34" charset="0"/>
                          <a:cs typeface="Arial" pitchFamily="34" charset="0"/>
                        </a:rPr>
                        <a:t>G</a:t>
                      </a:r>
                      <a:r>
                        <a:rPr sz="1400" b="0" u="sng" dirty="0">
                          <a:latin typeface="Arial" pitchFamily="34" charset="0"/>
                          <a:cs typeface="Arial" pitchFamily="34" charset="0"/>
                        </a:rPr>
                        <a:t>O</a:t>
                      </a:r>
                      <a:r>
                        <a:rPr sz="1400" b="0" u="sng" spc="-10" dirty="0">
                          <a:latin typeface="Arial" pitchFamily="34" charset="0"/>
                          <a:cs typeface="Arial" pitchFamily="34" charset="0"/>
                        </a:rPr>
                        <a:t>A</a:t>
                      </a:r>
                      <a:r>
                        <a:rPr sz="1400" b="0" u="sng" spc="-5" dirty="0">
                          <a:latin typeface="Arial" pitchFamily="34" charset="0"/>
                          <a:cs typeface="Arial" pitchFamily="34" charset="0"/>
                        </a:rPr>
                        <a:t>LS</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8" name="object 6"/>
          <p:cNvGraphicFramePr>
            <a:graphicFrameLocks noGrp="1"/>
          </p:cNvGraphicFramePr>
          <p:nvPr/>
        </p:nvGraphicFramePr>
        <p:xfrm>
          <a:off x="4648200" y="1676400"/>
          <a:ext cx="4297680" cy="4648200"/>
        </p:xfrm>
        <a:graphic>
          <a:graphicData uri="http://schemas.openxmlformats.org/drawingml/2006/table">
            <a:tbl>
              <a:tblPr firstRow="1" bandRow="1">
                <a:tableStyleId>{2D5ABB26-0587-4C30-8999-92F81FD0307C}</a:tableStyleId>
              </a:tblPr>
              <a:tblGrid>
                <a:gridCol w="4297680">
                  <a:extLst>
                    <a:ext uri="{9D8B030D-6E8A-4147-A177-3AD203B41FA5}">
                      <a16:colId xmlns:a16="http://schemas.microsoft.com/office/drawing/2014/main" val="20000"/>
                    </a:ext>
                  </a:extLst>
                </a:gridCol>
              </a:tblGrid>
              <a:tr h="1175102">
                <a:tc>
                  <a:txBody>
                    <a:bodyPr/>
                    <a:lstStyle/>
                    <a:p>
                      <a:pPr marL="65405">
                        <a:lnSpc>
                          <a:spcPct val="100000"/>
                        </a:lnSpc>
                      </a:pP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UN</a:t>
                      </a:r>
                      <a:r>
                        <a:rPr sz="1400" b="0" u="sng" spc="-5" dirty="0">
                          <a:latin typeface="Arial" pitchFamily="34" charset="0"/>
                          <a:cs typeface="Arial" pitchFamily="34" charset="0"/>
                        </a:rPr>
                        <a:t>TE</a:t>
                      </a:r>
                      <a:r>
                        <a:rPr sz="1400" b="0" u="sng" spc="-10" dirty="0">
                          <a:latin typeface="Arial" pitchFamily="34" charset="0"/>
                          <a:cs typeface="Arial" pitchFamily="34" charset="0"/>
                        </a:rPr>
                        <a:t>R</a:t>
                      </a:r>
                      <a:r>
                        <a:rPr sz="1400" b="0" u="sng" dirty="0">
                          <a:latin typeface="Arial" pitchFamily="34" charset="0"/>
                          <a:cs typeface="Arial" pitchFamily="34" charset="0"/>
                        </a:rPr>
                        <a:t>ME</a:t>
                      </a:r>
                      <a:r>
                        <a:rPr sz="1400" b="0" u="sng" spc="-10" dirty="0">
                          <a:latin typeface="Arial" pitchFamily="34" charset="0"/>
                          <a:cs typeface="Arial" pitchFamily="34" charset="0"/>
                        </a:rPr>
                        <a:t>A</a:t>
                      </a:r>
                      <a:r>
                        <a:rPr sz="1400" b="0" u="sng" dirty="0">
                          <a:latin typeface="Arial" pitchFamily="34" charset="0"/>
                          <a:cs typeface="Arial" pitchFamily="34" charset="0"/>
                        </a:rPr>
                        <a:t>S</a:t>
                      </a:r>
                      <a:r>
                        <a:rPr sz="1400" b="0" u="sng" spc="-10" dirty="0">
                          <a:latin typeface="Arial" pitchFamily="34" charset="0"/>
                          <a:cs typeface="Arial" pitchFamily="34" charset="0"/>
                        </a:rPr>
                        <a:t>UR</a:t>
                      </a:r>
                      <a:r>
                        <a:rPr sz="1400" b="0" u="sng" spc="-5" dirty="0">
                          <a:latin typeface="Arial" pitchFamily="34" charset="0"/>
                          <a:cs typeface="Arial" pitchFamily="34" charset="0"/>
                        </a:rPr>
                        <a:t>E</a:t>
                      </a:r>
                      <a:r>
                        <a:rPr sz="1400" b="0" u="sng" dirty="0">
                          <a:latin typeface="Arial" pitchFamily="34" charset="0"/>
                          <a:cs typeface="Arial" pitchFamily="34" charset="0"/>
                        </a:rPr>
                        <a:t>S (</a:t>
                      </a:r>
                      <a:r>
                        <a:rPr sz="1400" b="0" u="sng" spc="10" dirty="0">
                          <a:latin typeface="Arial" pitchFamily="34" charset="0"/>
                          <a:cs typeface="Arial" pitchFamily="34" charset="0"/>
                        </a:rPr>
                        <a:t>P</a:t>
                      </a:r>
                      <a:r>
                        <a:rPr sz="1400" b="0" u="sng" spc="-5" dirty="0">
                          <a:latin typeface="Arial" pitchFamily="34" charset="0"/>
                          <a:cs typeface="Arial" pitchFamily="34" charset="0"/>
                        </a:rPr>
                        <a:t>L</a:t>
                      </a:r>
                      <a:r>
                        <a:rPr sz="1400" b="0" u="sng" spc="-10" dirty="0">
                          <a:latin typeface="Arial" pitchFamily="34" charset="0"/>
                          <a:cs typeface="Arial" pitchFamily="34" charset="0"/>
                        </a:rPr>
                        <a:t>AN</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75034">
                <a:tc>
                  <a:txBody>
                    <a:bodyPr/>
                    <a:lstStyle/>
                    <a:p>
                      <a:pPr marL="65405">
                        <a:lnSpc>
                          <a:spcPct val="100000"/>
                        </a:lnSpc>
                      </a:pPr>
                      <a:r>
                        <a:rPr sz="1400" b="0" u="sng" dirty="0">
                          <a:latin typeface="Arial" pitchFamily="34" charset="0"/>
                          <a:cs typeface="Arial" pitchFamily="34" charset="0"/>
                        </a:rPr>
                        <a:t>I</a:t>
                      </a:r>
                      <a:r>
                        <a:rPr sz="1400" b="0" u="sng" spc="-10" dirty="0">
                          <a:latin typeface="Arial" pitchFamily="34" charset="0"/>
                          <a:cs typeface="Arial" pitchFamily="34" charset="0"/>
                        </a:rPr>
                        <a:t>M</a:t>
                      </a:r>
                      <a:r>
                        <a:rPr sz="1400" b="0" u="sng" spc="5" dirty="0">
                          <a:latin typeface="Arial" pitchFamily="34" charset="0"/>
                          <a:cs typeface="Arial" pitchFamily="34" charset="0"/>
                        </a:rPr>
                        <a:t>P</a:t>
                      </a:r>
                      <a:r>
                        <a:rPr sz="1400" b="0" u="sng" spc="-5" dirty="0">
                          <a:latin typeface="Arial" pitchFamily="34" charset="0"/>
                          <a:cs typeface="Arial" pitchFamily="34" charset="0"/>
                        </a:rPr>
                        <a:t>LE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a:t>
                      </a:r>
                      <a:r>
                        <a:rPr sz="1400" b="0" u="sng" dirty="0">
                          <a:latin typeface="Arial" pitchFamily="34" charset="0"/>
                          <a:cs typeface="Arial" pitchFamily="34" charset="0"/>
                        </a:rPr>
                        <a:t>I</a:t>
                      </a:r>
                      <a:r>
                        <a:rPr sz="1400" b="0" u="sng" spc="5" dirty="0">
                          <a:latin typeface="Arial" pitchFamily="34" charset="0"/>
                          <a:cs typeface="Arial" pitchFamily="34" charset="0"/>
                        </a:rPr>
                        <a:t>O</a:t>
                      </a:r>
                      <a:r>
                        <a:rPr sz="1400" b="0" u="sng" dirty="0">
                          <a:latin typeface="Arial" pitchFamily="34" charset="0"/>
                          <a:cs typeface="Arial" pitchFamily="34" charset="0"/>
                        </a:rPr>
                        <a:t>N</a:t>
                      </a:r>
                      <a:r>
                        <a:rPr sz="1400" b="0" u="sng" spc="-20" dirty="0">
                          <a:latin typeface="Arial" pitchFamily="34" charset="0"/>
                          <a:cs typeface="Arial" pitchFamily="34" charset="0"/>
                        </a:rPr>
                        <a:t> </a:t>
                      </a:r>
                      <a:r>
                        <a:rPr sz="1400" b="0" u="sng" dirty="0">
                          <a:latin typeface="Arial" pitchFamily="34" charset="0"/>
                          <a:cs typeface="Arial" pitchFamily="34" charset="0"/>
                        </a:rPr>
                        <a:t>(</a:t>
                      </a:r>
                      <a:r>
                        <a:rPr sz="1400" b="0" u="sng" spc="-10" dirty="0">
                          <a:latin typeface="Arial" pitchFamily="34" charset="0"/>
                          <a:cs typeface="Arial" pitchFamily="34" charset="0"/>
                        </a:rPr>
                        <a:t>D</a:t>
                      </a:r>
                      <a:r>
                        <a:rPr sz="1400" b="0" u="sng" dirty="0">
                          <a:latin typeface="Arial" pitchFamily="34" charset="0"/>
                          <a:cs typeface="Arial" pitchFamily="34" charset="0"/>
                        </a:rPr>
                        <a:t>O</a:t>
                      </a:r>
                      <a:r>
                        <a:rPr sz="1400" b="0" u="sng" spc="-5"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1"/>
                  </a:ext>
                </a:extLst>
              </a:tr>
              <a:tr h="1175102">
                <a:tc>
                  <a:txBody>
                    <a:bodyPr/>
                    <a:lstStyle/>
                    <a:p>
                      <a:pPr marL="65405">
                        <a:lnSpc>
                          <a:spcPct val="100000"/>
                        </a:lnSpc>
                      </a:pPr>
                      <a:r>
                        <a:rPr sz="1400" b="0" u="sng" spc="-10" dirty="0">
                          <a:latin typeface="Arial" pitchFamily="34" charset="0"/>
                          <a:cs typeface="Arial" pitchFamily="34" charset="0"/>
                        </a:rPr>
                        <a:t>R</a:t>
                      </a:r>
                      <a:r>
                        <a:rPr sz="1400" b="0" u="sng" spc="-5" dirty="0">
                          <a:latin typeface="Arial" pitchFamily="34" charset="0"/>
                          <a:cs typeface="Arial" pitchFamily="34" charset="0"/>
                        </a:rPr>
                        <a:t>E</a:t>
                      </a:r>
                      <a:r>
                        <a:rPr sz="1400" b="0" u="sng" dirty="0">
                          <a:latin typeface="Arial" pitchFamily="34" charset="0"/>
                          <a:cs typeface="Arial" pitchFamily="34" charset="0"/>
                        </a:rPr>
                        <a:t>S</a:t>
                      </a:r>
                      <a:r>
                        <a:rPr sz="1400" b="0" u="sng" spc="-10" dirty="0">
                          <a:latin typeface="Arial" pitchFamily="34" charset="0"/>
                          <a:cs typeface="Arial" pitchFamily="34" charset="0"/>
                        </a:rPr>
                        <a:t>U</a:t>
                      </a:r>
                      <a:r>
                        <a:rPr sz="1400" b="0" u="sng" spc="-5" dirty="0">
                          <a:latin typeface="Arial" pitchFamily="34" charset="0"/>
                          <a:cs typeface="Arial" pitchFamily="34" charset="0"/>
                        </a:rPr>
                        <a:t>LT</a:t>
                      </a:r>
                      <a:r>
                        <a:rPr sz="1400" b="0" u="sng" dirty="0">
                          <a:latin typeface="Arial" pitchFamily="34" charset="0"/>
                          <a:cs typeface="Arial" pitchFamily="34" charset="0"/>
                        </a:rPr>
                        <a:t>S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NC</a:t>
                      </a:r>
                      <a:r>
                        <a:rPr sz="1400" b="0" u="sng" spc="-5" dirty="0">
                          <a:latin typeface="Arial" pitchFamily="34" charset="0"/>
                          <a:cs typeface="Arial" pitchFamily="34" charset="0"/>
                        </a:rPr>
                        <a:t>L</a:t>
                      </a:r>
                      <a:r>
                        <a:rPr sz="1400" b="0" u="sng" spc="-10" dirty="0">
                          <a:latin typeface="Arial" pitchFamily="34" charset="0"/>
                          <a:cs typeface="Arial" pitchFamily="34" charset="0"/>
                        </a:rPr>
                        <a:t>U</a:t>
                      </a:r>
                      <a:r>
                        <a:rPr sz="1400" b="0" u="sng" dirty="0">
                          <a:latin typeface="Arial" pitchFamily="34" charset="0"/>
                          <a:cs typeface="Arial" pitchFamily="34" charset="0"/>
                        </a:rPr>
                        <a:t>SI</a:t>
                      </a:r>
                      <a:r>
                        <a:rPr sz="1400" b="0" u="sng" spc="-10" dirty="0">
                          <a:latin typeface="Arial" pitchFamily="34" charset="0"/>
                          <a:cs typeface="Arial" pitchFamily="34" charset="0"/>
                        </a:rPr>
                        <a:t>ON</a:t>
                      </a:r>
                      <a:r>
                        <a:rPr sz="1400" b="0" u="sng" dirty="0">
                          <a:latin typeface="Arial" pitchFamily="34" charset="0"/>
                          <a:cs typeface="Arial" pitchFamily="34" charset="0"/>
                        </a:rPr>
                        <a:t>S (S</a:t>
                      </a:r>
                      <a:r>
                        <a:rPr sz="1400" b="0" u="sng" spc="-10" dirty="0">
                          <a:latin typeface="Arial" pitchFamily="34" charset="0"/>
                          <a:cs typeface="Arial" pitchFamily="34" charset="0"/>
                        </a:rPr>
                        <a:t>TUD</a:t>
                      </a:r>
                      <a:r>
                        <a:rPr sz="1400" b="0" u="sng" spc="5" dirty="0">
                          <a:latin typeface="Arial" pitchFamily="34" charset="0"/>
                          <a:cs typeface="Arial" pitchFamily="34" charset="0"/>
                        </a:rPr>
                        <a:t>Y</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1122962">
                <a:tc>
                  <a:txBody>
                    <a:bodyPr/>
                    <a:lstStyle/>
                    <a:p>
                      <a:pPr marL="65405">
                        <a:lnSpc>
                          <a:spcPct val="100000"/>
                        </a:lnSpc>
                      </a:pPr>
                      <a:r>
                        <a:rPr sz="1400" b="0" u="sng" dirty="0">
                          <a:latin typeface="Arial" pitchFamily="34" charset="0"/>
                          <a:cs typeface="Arial" pitchFamily="34" charset="0"/>
                        </a:rPr>
                        <a:t>FOL</a:t>
                      </a:r>
                      <a:r>
                        <a:rPr sz="1400" b="0" u="sng" spc="-10" dirty="0">
                          <a:latin typeface="Arial" pitchFamily="34" charset="0"/>
                          <a:cs typeface="Arial" pitchFamily="34" charset="0"/>
                        </a:rPr>
                        <a:t>L</a:t>
                      </a:r>
                      <a:r>
                        <a:rPr sz="1400" b="0" u="sng" dirty="0">
                          <a:latin typeface="Arial" pitchFamily="34" charset="0"/>
                          <a:cs typeface="Arial" pitchFamily="34" charset="0"/>
                        </a:rPr>
                        <a:t>O</a:t>
                      </a:r>
                      <a:r>
                        <a:rPr sz="1400" b="0" u="sng" spc="-10" dirty="0">
                          <a:latin typeface="Arial" pitchFamily="34" charset="0"/>
                          <a:cs typeface="Arial" pitchFamily="34" charset="0"/>
                        </a:rPr>
                        <a:t>W</a:t>
                      </a:r>
                      <a:r>
                        <a:rPr sz="1400" b="0" u="sng" dirty="0">
                          <a:latin typeface="Arial" pitchFamily="34" charset="0"/>
                          <a:cs typeface="Arial" pitchFamily="34" charset="0"/>
                        </a:rPr>
                        <a:t>-</a:t>
                      </a:r>
                      <a:r>
                        <a:rPr sz="1400" b="0" u="sng" spc="-20" dirty="0">
                          <a:latin typeface="Arial" pitchFamily="34" charset="0"/>
                          <a:cs typeface="Arial" pitchFamily="34" charset="0"/>
                        </a:rPr>
                        <a:t>U</a:t>
                      </a:r>
                      <a:r>
                        <a:rPr sz="1400" b="0" u="sng" spc="5" dirty="0">
                          <a:latin typeface="Arial" pitchFamily="34" charset="0"/>
                          <a:cs typeface="Arial" pitchFamily="34" charset="0"/>
                        </a:rPr>
                        <a:t>P</a:t>
                      </a:r>
                      <a:r>
                        <a:rPr sz="1400" b="0" u="sng" dirty="0">
                          <a:latin typeface="Arial" pitchFamily="34" charset="0"/>
                          <a:cs typeface="Arial" pitchFamily="34" charset="0"/>
                        </a:rPr>
                        <a:t>/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spc="-10" dirty="0">
                          <a:latin typeface="Arial" pitchFamily="34" charset="0"/>
                          <a:cs typeface="Arial" pitchFamily="34" charset="0"/>
                        </a:rPr>
                        <a:t>I</a:t>
                      </a:r>
                      <a:r>
                        <a:rPr sz="1400" b="0" u="sng" dirty="0">
                          <a:latin typeface="Arial" pitchFamily="34" charset="0"/>
                          <a:cs typeface="Arial" pitchFamily="34" charset="0"/>
                        </a:rPr>
                        <a:t>O</a:t>
                      </a:r>
                      <a:r>
                        <a:rPr sz="1400" b="0" u="sng" spc="-20" dirty="0">
                          <a:latin typeface="Arial" pitchFamily="34" charset="0"/>
                          <a:cs typeface="Arial" pitchFamily="34" charset="0"/>
                        </a:rPr>
                        <a:t>N</a:t>
                      </a:r>
                      <a:r>
                        <a:rPr sz="1400" b="0" u="sng" dirty="0">
                          <a:latin typeface="Arial" pitchFamily="34" charset="0"/>
                          <a:cs typeface="Arial" pitchFamily="34" charset="0"/>
                        </a:rPr>
                        <a:t>S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D49CEE8E-6B8D-401E-851F-83B8E806CD24}"/>
              </a:ext>
            </a:extLst>
          </p:cNvPr>
          <p:cNvSpPr/>
          <p:nvPr/>
        </p:nvSpPr>
        <p:spPr bwMode="auto">
          <a:xfrm>
            <a:off x="304800" y="4419600"/>
            <a:ext cx="4343400" cy="990602"/>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15178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178</a:t>
            </a:fld>
            <a:endParaRPr lang="en-US" altLang="en-US"/>
          </a:p>
        </p:txBody>
      </p:sp>
      <p:sp>
        <p:nvSpPr>
          <p:cNvPr id="37" name="Slide Number Placeholder 2">
            <a:extLst>
              <a:ext uri="{FF2B5EF4-FFF2-40B4-BE49-F238E27FC236}">
                <a16:creationId xmlns:a16="http://schemas.microsoft.com/office/drawing/2014/main" id="{90E3A7AA-404A-4347-BB78-1B11A7F32DA2}"/>
              </a:ext>
            </a:extLst>
          </p:cNvPr>
          <p:cNvSpPr>
            <a:spLocks noGrp="1"/>
          </p:cNvSpPr>
          <p:nvPr/>
        </p:nvSpPr>
        <p:spPr>
          <a:xfrm>
            <a:off x="1635125" y="7165855"/>
            <a:ext cx="464493" cy="404962"/>
          </a:xfrm>
          <a:prstGeom prst="rect">
            <a:avLst/>
          </a:prstGeom>
          <a:ln>
            <a:noFill/>
          </a:ln>
        </p:spPr>
        <p:txBody>
          <a:bodyPr vert="horz" lIns="91440" tIns="45720" rIns="91440" bIns="45720" rtlCol="0" anchor="ctr"/>
          <a:lstStyle>
            <a:defPPr>
              <a:defRPr lang="en-US"/>
            </a:defPPr>
            <a:lvl1pPr marL="0" algn="l"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1EE7CD-B493-46A7-9498-54C7276D7B26}" type="slidenum">
              <a:rPr lang="en-US" smtClean="0"/>
              <a:pPr/>
              <a:t>178</a:t>
            </a:fld>
            <a:endParaRPr lang="en-US"/>
          </a:p>
        </p:txBody>
      </p:sp>
      <p:sp>
        <p:nvSpPr>
          <p:cNvPr id="39" name="Can 5">
            <a:extLst>
              <a:ext uri="{FF2B5EF4-FFF2-40B4-BE49-F238E27FC236}">
                <a16:creationId xmlns:a16="http://schemas.microsoft.com/office/drawing/2014/main" id="{9A64E13D-29A4-4075-98E0-93D264BD112D}"/>
              </a:ext>
            </a:extLst>
          </p:cNvPr>
          <p:cNvSpPr/>
          <p:nvPr/>
        </p:nvSpPr>
        <p:spPr>
          <a:xfrm>
            <a:off x="2941722" y="4391526"/>
            <a:ext cx="1293395" cy="1552074"/>
          </a:xfrm>
          <a:prstGeom prst="can">
            <a:avLst/>
          </a:prstGeom>
          <a:solidFill>
            <a:srgbClr val="FFDDD5"/>
          </a:solidFill>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fontAlgn="auto">
              <a:spcBef>
                <a:spcPts val="0"/>
              </a:spcBef>
              <a:spcAft>
                <a:spcPts val="0"/>
              </a:spcAft>
              <a:defRPr/>
            </a:pPr>
            <a:endParaRPr lang="en-US" sz="2800" dirty="0">
              <a:solidFill>
                <a:prstClr val="white"/>
              </a:solidFill>
            </a:endParaRPr>
          </a:p>
        </p:txBody>
      </p:sp>
      <p:sp>
        <p:nvSpPr>
          <p:cNvPr id="40" name="Isosceles Triangle 39">
            <a:extLst>
              <a:ext uri="{FF2B5EF4-FFF2-40B4-BE49-F238E27FC236}">
                <a16:creationId xmlns:a16="http://schemas.microsoft.com/office/drawing/2014/main" id="{50CEFF91-D348-43F5-AEA0-B3D98A4FED9D}"/>
              </a:ext>
            </a:extLst>
          </p:cNvPr>
          <p:cNvSpPr/>
          <p:nvPr/>
        </p:nvSpPr>
        <p:spPr>
          <a:xfrm rot="10800000">
            <a:off x="909244" y="1869406"/>
            <a:ext cx="5358350" cy="3686175"/>
          </a:xfrm>
          <a:prstGeom prst="triangle">
            <a:avLst>
              <a:gd name="adj" fmla="val 50000"/>
            </a:avLst>
          </a:prstGeom>
          <a:solidFill>
            <a:srgbClr val="FFDDD5"/>
          </a:solidFill>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fontAlgn="auto">
              <a:spcBef>
                <a:spcPts val="0"/>
              </a:spcBef>
              <a:spcAft>
                <a:spcPts val="0"/>
              </a:spcAft>
              <a:defRPr/>
            </a:pPr>
            <a:endParaRPr lang="en-US" sz="2800" dirty="0">
              <a:solidFill>
                <a:prstClr val="white"/>
              </a:solidFill>
            </a:endParaRPr>
          </a:p>
        </p:txBody>
      </p:sp>
      <p:sp>
        <p:nvSpPr>
          <p:cNvPr id="41" name="Oval 40">
            <a:extLst>
              <a:ext uri="{FF2B5EF4-FFF2-40B4-BE49-F238E27FC236}">
                <a16:creationId xmlns:a16="http://schemas.microsoft.com/office/drawing/2014/main" id="{0C780C3D-3496-4FE4-A924-856AF4813E05}"/>
              </a:ext>
            </a:extLst>
          </p:cNvPr>
          <p:cNvSpPr/>
          <p:nvPr/>
        </p:nvSpPr>
        <p:spPr>
          <a:xfrm>
            <a:off x="946291" y="1393814"/>
            <a:ext cx="5364765" cy="905376"/>
          </a:xfrm>
          <a:prstGeom prst="ellipse">
            <a:avLst/>
          </a:prstGeom>
          <a:solidFill>
            <a:srgbClr val="FFBBAB"/>
          </a:solidFill>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tIns="0"/>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fontAlgn="auto">
              <a:spcBef>
                <a:spcPts val="0"/>
              </a:spcBef>
              <a:spcAft>
                <a:spcPts val="0"/>
              </a:spcAft>
              <a:defRPr/>
            </a:pPr>
            <a:r>
              <a:rPr lang="en-US" sz="2400" dirty="0">
                <a:solidFill>
                  <a:schemeClr val="tx1"/>
                </a:solidFill>
              </a:rPr>
              <a:t>Initial perception of problem</a:t>
            </a:r>
          </a:p>
        </p:txBody>
      </p:sp>
      <p:sp>
        <p:nvSpPr>
          <p:cNvPr id="42" name="TextBox 6">
            <a:extLst>
              <a:ext uri="{FF2B5EF4-FFF2-40B4-BE49-F238E27FC236}">
                <a16:creationId xmlns:a16="http://schemas.microsoft.com/office/drawing/2014/main" id="{8D83D3F6-45F9-4A6F-B4F5-E3372B4A1B15}"/>
              </a:ext>
            </a:extLst>
          </p:cNvPr>
          <p:cNvSpPr txBox="1">
            <a:spLocks noChangeArrowheads="1"/>
          </p:cNvSpPr>
          <p:nvPr/>
        </p:nvSpPr>
        <p:spPr bwMode="auto">
          <a:xfrm>
            <a:off x="-76200" y="2322094"/>
            <a:ext cx="7390828" cy="339516"/>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0000"/>
                </a:solidFill>
                <a:latin typeface="Calibri" pitchFamily="34" charset="0"/>
              </a:rPr>
              <a:t>Clarify the problem</a:t>
            </a:r>
          </a:p>
        </p:txBody>
      </p:sp>
      <p:sp>
        <p:nvSpPr>
          <p:cNvPr id="43" name="TextBox 7">
            <a:extLst>
              <a:ext uri="{FF2B5EF4-FFF2-40B4-BE49-F238E27FC236}">
                <a16:creationId xmlns:a16="http://schemas.microsoft.com/office/drawing/2014/main" id="{C7D564AD-D215-41E6-8194-2CEDF1C029CC}"/>
              </a:ext>
            </a:extLst>
          </p:cNvPr>
          <p:cNvSpPr txBox="1">
            <a:spLocks noChangeArrowheads="1"/>
          </p:cNvSpPr>
          <p:nvPr/>
        </p:nvSpPr>
        <p:spPr bwMode="auto">
          <a:xfrm>
            <a:off x="-76200" y="2887955"/>
            <a:ext cx="7390828" cy="600890"/>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376092"/>
                </a:solidFill>
                <a:latin typeface="Calibri" pitchFamily="34" charset="0"/>
              </a:rPr>
              <a:t>Go to the </a:t>
            </a:r>
            <a:r>
              <a:rPr lang="en-US" dirty="0" err="1">
                <a:solidFill>
                  <a:srgbClr val="376092"/>
                </a:solidFill>
                <a:latin typeface="Calibri" pitchFamily="34" charset="0"/>
              </a:rPr>
              <a:t>Gemba</a:t>
            </a:r>
            <a:r>
              <a:rPr lang="en-US" dirty="0">
                <a:solidFill>
                  <a:srgbClr val="376092"/>
                </a:solidFill>
                <a:latin typeface="Calibri" pitchFamily="34" charset="0"/>
              </a:rPr>
              <a:t> and understand the</a:t>
            </a:r>
          </a:p>
          <a:p>
            <a:pPr algn="ctr"/>
            <a:r>
              <a:rPr lang="en-US" dirty="0">
                <a:solidFill>
                  <a:srgbClr val="376092"/>
                </a:solidFill>
                <a:latin typeface="Calibri" pitchFamily="34" charset="0"/>
              </a:rPr>
              <a:t>way the work is done</a:t>
            </a:r>
          </a:p>
        </p:txBody>
      </p:sp>
      <p:sp>
        <p:nvSpPr>
          <p:cNvPr id="44" name="TextBox 8">
            <a:extLst>
              <a:ext uri="{FF2B5EF4-FFF2-40B4-BE49-F238E27FC236}">
                <a16:creationId xmlns:a16="http://schemas.microsoft.com/office/drawing/2014/main" id="{E038A369-59C8-4AD9-8AC5-0F4066A0BB8B}"/>
              </a:ext>
            </a:extLst>
          </p:cNvPr>
          <p:cNvSpPr txBox="1">
            <a:spLocks noChangeArrowheads="1"/>
          </p:cNvSpPr>
          <p:nvPr/>
        </p:nvSpPr>
        <p:spPr bwMode="auto">
          <a:xfrm>
            <a:off x="-76200" y="3663992"/>
            <a:ext cx="7390828" cy="339516"/>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0000"/>
                </a:solidFill>
                <a:latin typeface="Calibri" pitchFamily="34" charset="0"/>
              </a:rPr>
              <a:t>Focus on the process</a:t>
            </a:r>
          </a:p>
        </p:txBody>
      </p:sp>
      <p:sp>
        <p:nvSpPr>
          <p:cNvPr id="45" name="TextBox 9">
            <a:extLst>
              <a:ext uri="{FF2B5EF4-FFF2-40B4-BE49-F238E27FC236}">
                <a16:creationId xmlns:a16="http://schemas.microsoft.com/office/drawing/2014/main" id="{CC704474-EC1C-4C5D-BBE8-A17E2AAC7FE9}"/>
              </a:ext>
            </a:extLst>
          </p:cNvPr>
          <p:cNvSpPr txBox="1">
            <a:spLocks noChangeArrowheads="1"/>
          </p:cNvSpPr>
          <p:nvPr/>
        </p:nvSpPr>
        <p:spPr bwMode="auto">
          <a:xfrm>
            <a:off x="-66741" y="4362219"/>
            <a:ext cx="7390828" cy="923330"/>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376092"/>
                </a:solidFill>
                <a:latin typeface="Calibri" pitchFamily="34" charset="0"/>
              </a:rPr>
              <a:t>Determine </a:t>
            </a:r>
          </a:p>
          <a:p>
            <a:pPr algn="ctr"/>
            <a:r>
              <a:rPr lang="en-US" dirty="0">
                <a:solidFill>
                  <a:srgbClr val="376092"/>
                </a:solidFill>
                <a:latin typeface="Calibri" pitchFamily="34" charset="0"/>
              </a:rPr>
              <a:t>Root </a:t>
            </a:r>
          </a:p>
          <a:p>
            <a:pPr algn="ctr"/>
            <a:r>
              <a:rPr lang="en-US" dirty="0">
                <a:solidFill>
                  <a:srgbClr val="376092"/>
                </a:solidFill>
                <a:latin typeface="Calibri" pitchFamily="34" charset="0"/>
              </a:rPr>
              <a:t>Cause</a:t>
            </a:r>
          </a:p>
        </p:txBody>
      </p:sp>
      <p:cxnSp>
        <p:nvCxnSpPr>
          <p:cNvPr id="51" name="Straight Arrow Connector 50">
            <a:extLst>
              <a:ext uri="{FF2B5EF4-FFF2-40B4-BE49-F238E27FC236}">
                <a16:creationId xmlns:a16="http://schemas.microsoft.com/office/drawing/2014/main" id="{D8781057-BE01-4CAB-98D3-CAA9BFB9D914}"/>
              </a:ext>
            </a:extLst>
          </p:cNvPr>
          <p:cNvCxnSpPr/>
          <p:nvPr/>
        </p:nvCxnSpPr>
        <p:spPr>
          <a:xfrm>
            <a:off x="3612798" y="2645443"/>
            <a:ext cx="0" cy="309876"/>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C064595-3C5C-4F18-86B9-3D9184A3C50F}"/>
              </a:ext>
            </a:extLst>
          </p:cNvPr>
          <p:cNvCxnSpPr/>
          <p:nvPr/>
        </p:nvCxnSpPr>
        <p:spPr>
          <a:xfrm>
            <a:off x="3619214" y="3434953"/>
            <a:ext cx="0" cy="309876"/>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CCAB955-441C-4B0B-B2B7-C0AA6684EC93}"/>
              </a:ext>
            </a:extLst>
          </p:cNvPr>
          <p:cNvCxnSpPr/>
          <p:nvPr/>
        </p:nvCxnSpPr>
        <p:spPr>
          <a:xfrm>
            <a:off x="3619214" y="4016981"/>
            <a:ext cx="0" cy="309876"/>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64" name="TextBox 31">
            <a:extLst>
              <a:ext uri="{FF2B5EF4-FFF2-40B4-BE49-F238E27FC236}">
                <a16:creationId xmlns:a16="http://schemas.microsoft.com/office/drawing/2014/main" id="{2626663E-8694-4CF6-A036-F3C64299BEB7}"/>
              </a:ext>
            </a:extLst>
          </p:cNvPr>
          <p:cNvSpPr txBox="1">
            <a:spLocks noChangeArrowheads="1"/>
          </p:cNvSpPr>
          <p:nvPr/>
        </p:nvSpPr>
        <p:spPr bwMode="auto">
          <a:xfrm>
            <a:off x="6220501" y="2002962"/>
            <a:ext cx="2750648" cy="83099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76092"/>
                </a:solidFill>
                <a:latin typeface="Calibri" pitchFamily="34" charset="0"/>
              </a:rPr>
              <a:t>Grasp the situation</a:t>
            </a:r>
          </a:p>
          <a:p>
            <a:r>
              <a:rPr lang="en-US" sz="1600" dirty="0">
                <a:solidFill>
                  <a:srgbClr val="000000"/>
                </a:solidFill>
                <a:latin typeface="Calibri" pitchFamily="34" charset="0"/>
              </a:rPr>
              <a:t>What is the actual problem </a:t>
            </a:r>
            <a:r>
              <a:rPr lang="en-US" sz="1600" i="1" dirty="0">
                <a:solidFill>
                  <a:srgbClr val="000000"/>
                </a:solidFill>
                <a:latin typeface="Calibri" pitchFamily="34" charset="0"/>
              </a:rPr>
              <a:t>in performance?</a:t>
            </a:r>
            <a:endParaRPr lang="en-US" sz="1600" dirty="0">
              <a:solidFill>
                <a:srgbClr val="000000"/>
              </a:solidFill>
              <a:latin typeface="Calibri" pitchFamily="34" charset="0"/>
            </a:endParaRPr>
          </a:p>
        </p:txBody>
      </p:sp>
      <p:sp>
        <p:nvSpPr>
          <p:cNvPr id="65" name="TextBox 32">
            <a:extLst>
              <a:ext uri="{FF2B5EF4-FFF2-40B4-BE49-F238E27FC236}">
                <a16:creationId xmlns:a16="http://schemas.microsoft.com/office/drawing/2014/main" id="{5360C7C8-9E14-40C4-9FE7-B2D348817A71}"/>
              </a:ext>
            </a:extLst>
          </p:cNvPr>
          <p:cNvSpPr txBox="1">
            <a:spLocks noChangeArrowheads="1"/>
          </p:cNvSpPr>
          <p:nvPr/>
        </p:nvSpPr>
        <p:spPr bwMode="auto">
          <a:xfrm>
            <a:off x="5730875" y="2847432"/>
            <a:ext cx="3413125" cy="1077218"/>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76092"/>
                </a:solidFill>
                <a:latin typeface="Calibri" pitchFamily="34" charset="0"/>
              </a:rPr>
              <a:t>Problem breakdown</a:t>
            </a:r>
          </a:p>
          <a:p>
            <a:r>
              <a:rPr lang="en-US" sz="1600" dirty="0">
                <a:solidFill>
                  <a:srgbClr val="000000"/>
                </a:solidFill>
                <a:latin typeface="Calibri" pitchFamily="34" charset="0"/>
              </a:rPr>
              <a:t>Go to the </a:t>
            </a:r>
            <a:r>
              <a:rPr lang="en-US" sz="1600" dirty="0" err="1">
                <a:solidFill>
                  <a:srgbClr val="000000"/>
                </a:solidFill>
                <a:latin typeface="Calibri" pitchFamily="34" charset="0"/>
              </a:rPr>
              <a:t>gemba</a:t>
            </a:r>
            <a:r>
              <a:rPr lang="en-US" sz="1600" dirty="0">
                <a:solidFill>
                  <a:srgbClr val="000000"/>
                </a:solidFill>
                <a:latin typeface="Calibri" pitchFamily="34" charset="0"/>
              </a:rPr>
              <a:t>, get the facts first-hand, analyze them thoroughly and objectively</a:t>
            </a:r>
          </a:p>
        </p:txBody>
      </p:sp>
      <p:sp>
        <p:nvSpPr>
          <p:cNvPr id="66" name="TextBox 33">
            <a:extLst>
              <a:ext uri="{FF2B5EF4-FFF2-40B4-BE49-F238E27FC236}">
                <a16:creationId xmlns:a16="http://schemas.microsoft.com/office/drawing/2014/main" id="{73C2FB63-6A19-4969-8DAA-A69AF098B916}"/>
              </a:ext>
            </a:extLst>
          </p:cNvPr>
          <p:cNvSpPr txBox="1">
            <a:spLocks noChangeArrowheads="1"/>
          </p:cNvSpPr>
          <p:nvPr/>
        </p:nvSpPr>
        <p:spPr bwMode="auto">
          <a:xfrm>
            <a:off x="4908885" y="4794261"/>
            <a:ext cx="3892215" cy="83099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76092"/>
                </a:solidFill>
                <a:latin typeface="Calibri" pitchFamily="34" charset="0"/>
              </a:rPr>
              <a:t>Cause investigation</a:t>
            </a:r>
          </a:p>
          <a:p>
            <a:r>
              <a:rPr lang="en-US" sz="1600" dirty="0">
                <a:solidFill>
                  <a:srgbClr val="000000"/>
                </a:solidFill>
                <a:latin typeface="Calibri" pitchFamily="34" charset="0"/>
              </a:rPr>
              <a:t>Determine the root cause of </a:t>
            </a:r>
            <a:r>
              <a:rPr lang="en-US" sz="1600" i="1" dirty="0">
                <a:solidFill>
                  <a:srgbClr val="000000"/>
                </a:solidFill>
                <a:latin typeface="Calibri" pitchFamily="34" charset="0"/>
              </a:rPr>
              <a:t>why</a:t>
            </a:r>
            <a:r>
              <a:rPr lang="en-US" sz="1600" dirty="0">
                <a:solidFill>
                  <a:srgbClr val="000000"/>
                </a:solidFill>
                <a:latin typeface="Calibri" pitchFamily="34" charset="0"/>
              </a:rPr>
              <a:t> the problem is occurring.</a:t>
            </a:r>
          </a:p>
        </p:txBody>
      </p:sp>
      <p:sp>
        <p:nvSpPr>
          <p:cNvPr id="67" name="TextBox 32">
            <a:extLst>
              <a:ext uri="{FF2B5EF4-FFF2-40B4-BE49-F238E27FC236}">
                <a16:creationId xmlns:a16="http://schemas.microsoft.com/office/drawing/2014/main" id="{28C9FE3A-97E9-42D4-B831-F65785A41E13}"/>
              </a:ext>
            </a:extLst>
          </p:cNvPr>
          <p:cNvSpPr txBox="1">
            <a:spLocks noChangeArrowheads="1"/>
          </p:cNvSpPr>
          <p:nvPr/>
        </p:nvSpPr>
        <p:spPr bwMode="auto">
          <a:xfrm>
            <a:off x="5349165" y="3911358"/>
            <a:ext cx="3413125" cy="83099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76092"/>
                </a:solidFill>
                <a:latin typeface="Calibri" pitchFamily="34" charset="0"/>
              </a:rPr>
              <a:t>Be Respectful</a:t>
            </a:r>
          </a:p>
          <a:p>
            <a:r>
              <a:rPr lang="en-US" sz="1600" dirty="0">
                <a:solidFill>
                  <a:srgbClr val="000000"/>
                </a:solidFill>
                <a:latin typeface="Calibri" pitchFamily="34" charset="0"/>
              </a:rPr>
              <a:t>Blame the process, not the person. Where did the process fail?</a:t>
            </a:r>
          </a:p>
        </p:txBody>
      </p:sp>
      <p:sp>
        <p:nvSpPr>
          <p:cNvPr id="3" name="Oval 2">
            <a:extLst>
              <a:ext uri="{FF2B5EF4-FFF2-40B4-BE49-F238E27FC236}">
                <a16:creationId xmlns:a16="http://schemas.microsoft.com/office/drawing/2014/main" id="{17C42186-C6BF-4174-8E95-1E6B2EFD7600}"/>
              </a:ext>
            </a:extLst>
          </p:cNvPr>
          <p:cNvSpPr/>
          <p:nvPr/>
        </p:nvSpPr>
        <p:spPr bwMode="auto">
          <a:xfrm>
            <a:off x="2893490" y="4270051"/>
            <a:ext cx="1438615" cy="1285531"/>
          </a:xfrm>
          <a:prstGeom prst="ellipse">
            <a:avLst/>
          </a:prstGeom>
          <a:noFill/>
          <a:ln w="190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238008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3F80B6-A814-4AC4-A813-FA2CD9CF491E}"/>
              </a:ext>
            </a:extLst>
          </p:cNvPr>
          <p:cNvSpPr txBox="1"/>
          <p:nvPr/>
        </p:nvSpPr>
        <p:spPr>
          <a:xfrm>
            <a:off x="1219200" y="2133600"/>
            <a:ext cx="6858000" cy="2308324"/>
          </a:xfrm>
          <a:prstGeom prst="rect">
            <a:avLst/>
          </a:prstGeom>
          <a:noFill/>
        </p:spPr>
        <p:txBody>
          <a:bodyPr wrap="square" rtlCol="0">
            <a:spAutoFit/>
          </a:bodyPr>
          <a:lstStyle/>
          <a:p>
            <a:pPr algn="ctr"/>
            <a:r>
              <a:rPr lang="en-US" sz="7200" dirty="0">
                <a:latin typeface="Comic Sans MS" panose="030F0702030302020204" pitchFamily="66" charset="0"/>
              </a:rPr>
              <a:t>Problem Manifestation</a:t>
            </a:r>
          </a:p>
        </p:txBody>
      </p:sp>
      <p:pic>
        <p:nvPicPr>
          <p:cNvPr id="7" name="Picture 6">
            <a:extLst>
              <a:ext uri="{FF2B5EF4-FFF2-40B4-BE49-F238E27FC236}">
                <a16:creationId xmlns:a16="http://schemas.microsoft.com/office/drawing/2014/main" id="{2C0D3EAA-8FE9-434C-8F40-A5A094D451BE}"/>
              </a:ext>
            </a:extLst>
          </p:cNvPr>
          <p:cNvPicPr>
            <a:picLocks noChangeAspect="1"/>
          </p:cNvPicPr>
          <p:nvPr/>
        </p:nvPicPr>
        <p:blipFill>
          <a:blip r:embed="rId2"/>
          <a:stretch>
            <a:fillRect/>
          </a:stretch>
        </p:blipFill>
        <p:spPr>
          <a:xfrm>
            <a:off x="2971800" y="1943100"/>
            <a:ext cx="3019819" cy="2971800"/>
          </a:xfrm>
          <a:prstGeom prst="rect">
            <a:avLst/>
          </a:prstGeom>
        </p:spPr>
      </p:pic>
      <p:sp>
        <p:nvSpPr>
          <p:cNvPr id="2" name="Title 1">
            <a:extLst>
              <a:ext uri="{FF2B5EF4-FFF2-40B4-BE49-F238E27FC236}">
                <a16:creationId xmlns:a16="http://schemas.microsoft.com/office/drawing/2014/main" id="{DC78AD4F-0454-4403-A5EF-48AAC8FBCCA2}"/>
              </a:ext>
            </a:extLst>
          </p:cNvPr>
          <p:cNvSpPr>
            <a:spLocks noGrp="1"/>
          </p:cNvSpPr>
          <p:nvPr>
            <p:ph type="title"/>
          </p:nvPr>
        </p:nvSpPr>
        <p:spPr/>
        <p:txBody>
          <a:bodyPr/>
          <a:lstStyle/>
          <a:p>
            <a:r>
              <a:rPr lang="en-US" dirty="0"/>
              <a:t>Root Cause: Why Bother?</a:t>
            </a:r>
          </a:p>
        </p:txBody>
      </p:sp>
      <p:sp>
        <p:nvSpPr>
          <p:cNvPr id="4" name="Footer Placeholder 3">
            <a:extLst>
              <a:ext uri="{FF2B5EF4-FFF2-40B4-BE49-F238E27FC236}">
                <a16:creationId xmlns:a16="http://schemas.microsoft.com/office/drawing/2014/main" id="{68B3BCFB-2A55-4EBA-BBDE-E950BB601E1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937A111-61D2-4359-BA69-1B94386BFAC8}"/>
              </a:ext>
            </a:extLst>
          </p:cNvPr>
          <p:cNvSpPr>
            <a:spLocks noGrp="1"/>
          </p:cNvSpPr>
          <p:nvPr>
            <p:ph type="sldNum" sz="quarter" idx="12"/>
          </p:nvPr>
        </p:nvSpPr>
        <p:spPr/>
        <p:txBody>
          <a:bodyPr/>
          <a:lstStyle/>
          <a:p>
            <a:fld id="{909ED1F4-8724-4CB0-854F-41CA9E1557CC}" type="slidenum">
              <a:rPr lang="en-US" altLang="en-US" smtClean="0"/>
              <a:pPr/>
              <a:t>179</a:t>
            </a:fld>
            <a:endParaRPr lang="en-US" altLang="en-US"/>
          </a:p>
        </p:txBody>
      </p:sp>
    </p:spTree>
    <p:extLst>
      <p:ext uri="{BB962C8B-B14F-4D97-AF65-F5344CB8AC3E}">
        <p14:creationId xmlns:p14="http://schemas.microsoft.com/office/powerpoint/2010/main" val="209512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8D9F-79F9-4391-921F-BA8406D66394}"/>
              </a:ext>
            </a:extLst>
          </p:cNvPr>
          <p:cNvSpPr>
            <a:spLocks noGrp="1"/>
          </p:cNvSpPr>
          <p:nvPr>
            <p:ph type="title"/>
          </p:nvPr>
        </p:nvSpPr>
        <p:spPr/>
        <p:txBody>
          <a:bodyPr/>
          <a:lstStyle/>
          <a:p>
            <a:r>
              <a:rPr lang="en-US" dirty="0"/>
              <a:t>Value</a:t>
            </a:r>
          </a:p>
        </p:txBody>
      </p:sp>
      <p:sp>
        <p:nvSpPr>
          <p:cNvPr id="3" name="Content Placeholder 2">
            <a:extLst>
              <a:ext uri="{FF2B5EF4-FFF2-40B4-BE49-F238E27FC236}">
                <a16:creationId xmlns:a16="http://schemas.microsoft.com/office/drawing/2014/main" id="{2FA29143-AD09-4767-917A-BE1E3952F9B3}"/>
              </a:ext>
            </a:extLst>
          </p:cNvPr>
          <p:cNvSpPr>
            <a:spLocks noGrp="1"/>
          </p:cNvSpPr>
          <p:nvPr>
            <p:ph idx="1"/>
          </p:nvPr>
        </p:nvSpPr>
        <p:spPr>
          <a:xfrm>
            <a:off x="609600" y="1341438"/>
            <a:ext cx="7924800" cy="4373562"/>
          </a:xfrm>
        </p:spPr>
        <p:txBody>
          <a:bodyPr/>
          <a:lstStyle/>
          <a:p>
            <a:r>
              <a:rPr lang="en-US" dirty="0"/>
              <a:t>What the customer is willing to pay for</a:t>
            </a:r>
          </a:p>
          <a:p>
            <a:r>
              <a:rPr lang="en-US" dirty="0"/>
              <a:t>Transforms a product or service</a:t>
            </a:r>
          </a:p>
          <a:p>
            <a:r>
              <a:rPr lang="en-US" dirty="0"/>
              <a:t>Is done right the first time</a:t>
            </a:r>
          </a:p>
          <a:p>
            <a:r>
              <a:rPr lang="en-US" dirty="0"/>
              <a:t>The ultimate customer in healthcare is the patient</a:t>
            </a:r>
          </a:p>
        </p:txBody>
      </p:sp>
      <p:sp>
        <p:nvSpPr>
          <p:cNvPr id="4" name="Footer Placeholder 3">
            <a:extLst>
              <a:ext uri="{FF2B5EF4-FFF2-40B4-BE49-F238E27FC236}">
                <a16:creationId xmlns:a16="http://schemas.microsoft.com/office/drawing/2014/main" id="{850F25C2-5252-4474-B63D-672D6E5794E9}"/>
              </a:ext>
            </a:extLst>
          </p:cNvPr>
          <p:cNvSpPr>
            <a:spLocks noGrp="1"/>
          </p:cNvSpPr>
          <p:nvPr>
            <p:ph type="ftr" sz="quarter" idx="10"/>
          </p:nvPr>
        </p:nvSpPr>
        <p:spPr/>
        <p:txBody>
          <a:bodyPr/>
          <a:lstStyle/>
          <a:p>
            <a:r>
              <a:rPr lang="en-US" altLang="en-US"/>
              <a:t>PHX Institute</a:t>
            </a:r>
          </a:p>
        </p:txBody>
      </p:sp>
      <p:sp>
        <p:nvSpPr>
          <p:cNvPr id="6" name="Slide Number Placeholder 5">
            <a:extLst>
              <a:ext uri="{FF2B5EF4-FFF2-40B4-BE49-F238E27FC236}">
                <a16:creationId xmlns:a16="http://schemas.microsoft.com/office/drawing/2014/main" id="{016379E4-36F1-4BE6-AA5F-1F6E5B391B5D}"/>
              </a:ext>
            </a:extLst>
          </p:cNvPr>
          <p:cNvSpPr>
            <a:spLocks noGrp="1"/>
          </p:cNvSpPr>
          <p:nvPr>
            <p:ph type="sldNum" sz="quarter" idx="12"/>
          </p:nvPr>
        </p:nvSpPr>
        <p:spPr/>
        <p:txBody>
          <a:bodyPr/>
          <a:lstStyle/>
          <a:p>
            <a:fld id="{909ED1F4-8724-4CB0-854F-41CA9E1557CC}" type="slidenum">
              <a:rPr lang="en-US" altLang="en-US" smtClean="0"/>
              <a:pPr/>
              <a:t>18</a:t>
            </a:fld>
            <a:endParaRPr lang="en-US" altLang="en-US"/>
          </a:p>
        </p:txBody>
      </p:sp>
      <p:pic>
        <p:nvPicPr>
          <p:cNvPr id="33794" name="Picture 2" descr="Image result for value in healthcare">
            <a:extLst>
              <a:ext uri="{FF2B5EF4-FFF2-40B4-BE49-F238E27FC236}">
                <a16:creationId xmlns:a16="http://schemas.microsoft.com/office/drawing/2014/main" id="{4594ADAA-ED05-499C-ABF9-CCA146FBC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52800"/>
            <a:ext cx="3419475" cy="2476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3C4556CA-90C7-4147-9598-56B514111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987" y="3193140"/>
            <a:ext cx="2754913" cy="269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a:extLst>
              <a:ext uri="{FF2B5EF4-FFF2-40B4-BE49-F238E27FC236}">
                <a16:creationId xmlns:a16="http://schemas.microsoft.com/office/drawing/2014/main" id="{773BB62E-BBCE-43EB-A4AC-9C1E0AD3EB69}"/>
              </a:ext>
            </a:extLst>
          </p:cNvPr>
          <p:cNvSpPr/>
          <p:nvPr/>
        </p:nvSpPr>
        <p:spPr bwMode="auto">
          <a:xfrm>
            <a:off x="6521942" y="4336168"/>
            <a:ext cx="412257" cy="411221"/>
          </a:xfrm>
          <a:prstGeom prst="ellipse">
            <a:avLst/>
          </a:prstGeom>
          <a:solidFill>
            <a:srgbClr val="F7A71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229469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irefighting dumpster fire">
            <a:extLst>
              <a:ext uri="{FF2B5EF4-FFF2-40B4-BE49-F238E27FC236}">
                <a16:creationId xmlns:a16="http://schemas.microsoft.com/office/drawing/2014/main" id="{A8089809-D25A-4634-BB26-1B74FC1DE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1"/>
            <a:ext cx="9144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B5AB14-DBF0-4392-8959-DA84978BDBBA}"/>
              </a:ext>
            </a:extLst>
          </p:cNvPr>
          <p:cNvSpPr>
            <a:spLocks noGrp="1"/>
          </p:cNvSpPr>
          <p:nvPr>
            <p:ph type="title"/>
          </p:nvPr>
        </p:nvSpPr>
        <p:spPr>
          <a:xfrm>
            <a:off x="3733800" y="288664"/>
            <a:ext cx="5485504" cy="685800"/>
          </a:xfrm>
        </p:spPr>
        <p:txBody>
          <a:bodyPr/>
          <a:lstStyle/>
          <a:p>
            <a:r>
              <a:rPr lang="en-US" dirty="0"/>
              <a:t>Chasing the Manifestation</a:t>
            </a:r>
          </a:p>
        </p:txBody>
      </p:sp>
      <p:sp>
        <p:nvSpPr>
          <p:cNvPr id="4" name="Footer Placeholder 3">
            <a:extLst>
              <a:ext uri="{FF2B5EF4-FFF2-40B4-BE49-F238E27FC236}">
                <a16:creationId xmlns:a16="http://schemas.microsoft.com/office/drawing/2014/main" id="{6A585CB0-552D-4702-9C6A-FD6B9412C6FE}"/>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E6655DF3-36DE-4207-AB93-0C8F84F29C8B}"/>
              </a:ext>
            </a:extLst>
          </p:cNvPr>
          <p:cNvSpPr>
            <a:spLocks noGrp="1"/>
          </p:cNvSpPr>
          <p:nvPr>
            <p:ph type="sldNum" sz="quarter" idx="12"/>
          </p:nvPr>
        </p:nvSpPr>
        <p:spPr/>
        <p:txBody>
          <a:bodyPr/>
          <a:lstStyle/>
          <a:p>
            <a:fld id="{909ED1F4-8724-4CB0-854F-41CA9E1557CC}" type="slidenum">
              <a:rPr lang="en-US" altLang="en-US" smtClean="0"/>
              <a:pPr/>
              <a:t>180</a:t>
            </a:fld>
            <a:endParaRPr lang="en-US" altLang="en-US"/>
          </a:p>
        </p:txBody>
      </p:sp>
    </p:spTree>
    <p:extLst>
      <p:ext uri="{BB962C8B-B14F-4D97-AF65-F5344CB8AC3E}">
        <p14:creationId xmlns:p14="http://schemas.microsoft.com/office/powerpoint/2010/main" val="298267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CA0DB-8DA8-478B-ADF1-2C1CA6476152}"/>
              </a:ext>
            </a:extLst>
          </p:cNvPr>
          <p:cNvSpPr>
            <a:spLocks noGrp="1"/>
          </p:cNvSpPr>
          <p:nvPr>
            <p:ph type="title"/>
          </p:nvPr>
        </p:nvSpPr>
        <p:spPr/>
        <p:txBody>
          <a:bodyPr/>
          <a:lstStyle/>
          <a:p>
            <a:r>
              <a:rPr lang="en-US" dirty="0"/>
              <a:t>And this becomes your best problem solving method</a:t>
            </a:r>
          </a:p>
        </p:txBody>
      </p:sp>
      <p:sp>
        <p:nvSpPr>
          <p:cNvPr id="4" name="Footer Placeholder 3">
            <a:extLst>
              <a:ext uri="{FF2B5EF4-FFF2-40B4-BE49-F238E27FC236}">
                <a16:creationId xmlns:a16="http://schemas.microsoft.com/office/drawing/2014/main" id="{C4826990-8691-40CF-8A56-FCC99B4F884E}"/>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9C0497E-4EE5-4994-895D-18A3D592AF82}"/>
              </a:ext>
            </a:extLst>
          </p:cNvPr>
          <p:cNvSpPr>
            <a:spLocks noGrp="1"/>
          </p:cNvSpPr>
          <p:nvPr>
            <p:ph type="sldNum" sz="quarter" idx="12"/>
          </p:nvPr>
        </p:nvSpPr>
        <p:spPr/>
        <p:txBody>
          <a:bodyPr/>
          <a:lstStyle/>
          <a:p>
            <a:fld id="{909ED1F4-8724-4CB0-854F-41CA9E1557CC}" type="slidenum">
              <a:rPr lang="en-US" altLang="en-US" smtClean="0"/>
              <a:pPr/>
              <a:t>181</a:t>
            </a:fld>
            <a:endParaRPr lang="en-US" altLang="en-US"/>
          </a:p>
        </p:txBody>
      </p:sp>
      <p:pic>
        <p:nvPicPr>
          <p:cNvPr id="5122" name="Picture 2" descr="Image result for why bother?">
            <a:extLst>
              <a:ext uri="{FF2B5EF4-FFF2-40B4-BE49-F238E27FC236}">
                <a16:creationId xmlns:a16="http://schemas.microsoft.com/office/drawing/2014/main" id="{37AA488C-31A6-4244-9832-8134C0203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49" y="1828800"/>
            <a:ext cx="3543301" cy="4294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78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504D8-79FC-40D1-8FCF-ED0078A152F5}"/>
              </a:ext>
            </a:extLst>
          </p:cNvPr>
          <p:cNvSpPr>
            <a:spLocks noGrp="1"/>
          </p:cNvSpPr>
          <p:nvPr>
            <p:ph type="title"/>
          </p:nvPr>
        </p:nvSpPr>
        <p:spPr>
          <a:xfrm>
            <a:off x="609600" y="480219"/>
            <a:ext cx="8458200" cy="685800"/>
          </a:xfrm>
        </p:spPr>
        <p:txBody>
          <a:bodyPr/>
          <a:lstStyle/>
          <a:p>
            <a:r>
              <a:rPr lang="en-US" dirty="0"/>
              <a:t>Identifying Causation: Fishbone Diagram</a:t>
            </a:r>
          </a:p>
        </p:txBody>
      </p:sp>
      <p:sp>
        <p:nvSpPr>
          <p:cNvPr id="4" name="Footer Placeholder 3">
            <a:extLst>
              <a:ext uri="{FF2B5EF4-FFF2-40B4-BE49-F238E27FC236}">
                <a16:creationId xmlns:a16="http://schemas.microsoft.com/office/drawing/2014/main" id="{04CE67F3-C20D-4E9A-968C-F4AD424DF77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B92F650-A938-4833-B135-DECFB6412DD6}"/>
              </a:ext>
            </a:extLst>
          </p:cNvPr>
          <p:cNvSpPr>
            <a:spLocks noGrp="1"/>
          </p:cNvSpPr>
          <p:nvPr>
            <p:ph type="sldNum" sz="quarter" idx="12"/>
          </p:nvPr>
        </p:nvSpPr>
        <p:spPr/>
        <p:txBody>
          <a:bodyPr/>
          <a:lstStyle/>
          <a:p>
            <a:fld id="{909ED1F4-8724-4CB0-854F-41CA9E1557CC}" type="slidenum">
              <a:rPr lang="en-US" altLang="en-US" smtClean="0"/>
              <a:pPr/>
              <a:t>182</a:t>
            </a:fld>
            <a:endParaRPr lang="en-US" altLang="en-US"/>
          </a:p>
        </p:txBody>
      </p:sp>
      <p:cxnSp>
        <p:nvCxnSpPr>
          <p:cNvPr id="6" name="Straight Arrow Connector 5">
            <a:extLst>
              <a:ext uri="{FF2B5EF4-FFF2-40B4-BE49-F238E27FC236}">
                <a16:creationId xmlns:a16="http://schemas.microsoft.com/office/drawing/2014/main" id="{D60183E0-E3A5-4D06-B907-A2540DEAF1E0}"/>
              </a:ext>
            </a:extLst>
          </p:cNvPr>
          <p:cNvCxnSpPr/>
          <p:nvPr/>
        </p:nvCxnSpPr>
        <p:spPr bwMode="auto">
          <a:xfrm>
            <a:off x="434975" y="3429000"/>
            <a:ext cx="6384925"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7" name="Rectangle 6">
            <a:extLst>
              <a:ext uri="{FF2B5EF4-FFF2-40B4-BE49-F238E27FC236}">
                <a16:creationId xmlns:a16="http://schemas.microsoft.com/office/drawing/2014/main" id="{0BDFC431-AFD1-4DB0-9494-39C15213D2B8}"/>
              </a:ext>
            </a:extLst>
          </p:cNvPr>
          <p:cNvSpPr/>
          <p:nvPr/>
        </p:nvSpPr>
        <p:spPr bwMode="auto">
          <a:xfrm>
            <a:off x="7010400" y="3162300"/>
            <a:ext cx="1676400" cy="533400"/>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ea typeface="Osaka" charset="-128"/>
                <a:cs typeface="Osaka" charset="-128"/>
              </a:rPr>
              <a:t>Problem</a:t>
            </a:r>
          </a:p>
        </p:txBody>
      </p:sp>
      <p:grpSp>
        <p:nvGrpSpPr>
          <p:cNvPr id="27" name="Group 26">
            <a:extLst>
              <a:ext uri="{FF2B5EF4-FFF2-40B4-BE49-F238E27FC236}">
                <a16:creationId xmlns:a16="http://schemas.microsoft.com/office/drawing/2014/main" id="{8DC3772C-B6B4-4FE7-B150-18CF03D92132}"/>
              </a:ext>
            </a:extLst>
          </p:cNvPr>
          <p:cNvGrpSpPr/>
          <p:nvPr/>
        </p:nvGrpSpPr>
        <p:grpSpPr>
          <a:xfrm>
            <a:off x="870346" y="1771185"/>
            <a:ext cx="1436649" cy="3505200"/>
            <a:chOff x="870346" y="1771185"/>
            <a:chExt cx="1436649" cy="3505200"/>
          </a:xfrm>
        </p:grpSpPr>
        <p:cxnSp>
          <p:nvCxnSpPr>
            <p:cNvPr id="9" name="Straight Connector 8">
              <a:extLst>
                <a:ext uri="{FF2B5EF4-FFF2-40B4-BE49-F238E27FC236}">
                  <a16:creationId xmlns:a16="http://schemas.microsoft.com/office/drawing/2014/main" id="{E505F80C-753F-4845-9A58-18A65982658D}"/>
                </a:ext>
              </a:extLst>
            </p:cNvPr>
            <p:cNvCxnSpPr/>
            <p:nvPr/>
          </p:nvCxnSpPr>
          <p:spPr bwMode="auto">
            <a:xfrm>
              <a:off x="870346" y="1771185"/>
              <a:ext cx="1371600" cy="1676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E46FA7CC-AB39-4947-86EC-7037B02EF832}"/>
                </a:ext>
              </a:extLst>
            </p:cNvPr>
            <p:cNvCxnSpPr>
              <a:cxnSpLocks/>
            </p:cNvCxnSpPr>
            <p:nvPr/>
          </p:nvCxnSpPr>
          <p:spPr bwMode="auto">
            <a:xfrm flipV="1">
              <a:off x="870346" y="3447585"/>
              <a:ext cx="1371600" cy="1828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2BD1D46D-5947-4106-BB95-83CD23A28BB8}"/>
                </a:ext>
              </a:extLst>
            </p:cNvPr>
            <p:cNvCxnSpPr>
              <a:cxnSpLocks/>
            </p:cNvCxnSpPr>
            <p:nvPr/>
          </p:nvCxnSpPr>
          <p:spPr bwMode="auto">
            <a:xfrm>
              <a:off x="870346" y="21336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96385267-39B0-40EE-BC0F-6A577CD560D9}"/>
                </a:ext>
              </a:extLst>
            </p:cNvPr>
            <p:cNvCxnSpPr>
              <a:cxnSpLocks/>
            </p:cNvCxnSpPr>
            <p:nvPr/>
          </p:nvCxnSpPr>
          <p:spPr bwMode="auto">
            <a:xfrm>
              <a:off x="1295400" y="2743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7B43361A-B6B5-4794-949A-18C75A70D3B2}"/>
                </a:ext>
              </a:extLst>
            </p:cNvPr>
            <p:cNvCxnSpPr>
              <a:cxnSpLocks/>
            </p:cNvCxnSpPr>
            <p:nvPr/>
          </p:nvCxnSpPr>
          <p:spPr bwMode="auto">
            <a:xfrm>
              <a:off x="1295400" y="22860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AF14856B-3711-4258-96E4-EBDDE64C79C6}"/>
                </a:ext>
              </a:extLst>
            </p:cNvPr>
            <p:cNvCxnSpPr>
              <a:cxnSpLocks/>
            </p:cNvCxnSpPr>
            <p:nvPr/>
          </p:nvCxnSpPr>
          <p:spPr bwMode="auto">
            <a:xfrm>
              <a:off x="1925995" y="30480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154E2507-2622-4256-A449-28B8B2E222B4}"/>
                </a:ext>
              </a:extLst>
            </p:cNvPr>
            <p:cNvCxnSpPr>
              <a:cxnSpLocks/>
            </p:cNvCxnSpPr>
            <p:nvPr/>
          </p:nvCxnSpPr>
          <p:spPr bwMode="auto">
            <a:xfrm>
              <a:off x="1653341" y="38862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442C4398-2FE0-44A3-BF2D-E537A7ECA06A}"/>
                </a:ext>
              </a:extLst>
            </p:cNvPr>
            <p:cNvCxnSpPr>
              <a:cxnSpLocks/>
            </p:cNvCxnSpPr>
            <p:nvPr/>
          </p:nvCxnSpPr>
          <p:spPr bwMode="auto">
            <a:xfrm>
              <a:off x="958454" y="4648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D1EEB2EC-0016-48EB-9747-73F568ED6F27}"/>
                </a:ext>
              </a:extLst>
            </p:cNvPr>
            <p:cNvCxnSpPr>
              <a:cxnSpLocks/>
            </p:cNvCxnSpPr>
            <p:nvPr/>
          </p:nvCxnSpPr>
          <p:spPr bwMode="auto">
            <a:xfrm>
              <a:off x="1605122" y="431738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9E0A7755-A8F2-4901-9CFB-1D30C8453B50}"/>
                </a:ext>
              </a:extLst>
            </p:cNvPr>
            <p:cNvCxnSpPr>
              <a:cxnSpLocks/>
            </p:cNvCxnSpPr>
            <p:nvPr/>
          </p:nvCxnSpPr>
          <p:spPr bwMode="auto">
            <a:xfrm>
              <a:off x="1006673" y="51054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33" name="Group 32">
            <a:extLst>
              <a:ext uri="{FF2B5EF4-FFF2-40B4-BE49-F238E27FC236}">
                <a16:creationId xmlns:a16="http://schemas.microsoft.com/office/drawing/2014/main" id="{884977AF-6784-4745-8640-CED97BD5B195}"/>
              </a:ext>
            </a:extLst>
          </p:cNvPr>
          <p:cNvGrpSpPr/>
          <p:nvPr/>
        </p:nvGrpSpPr>
        <p:grpSpPr>
          <a:xfrm>
            <a:off x="2830551" y="1752600"/>
            <a:ext cx="1436649" cy="3505200"/>
            <a:chOff x="870346" y="1771185"/>
            <a:chExt cx="1436649" cy="3505200"/>
          </a:xfrm>
        </p:grpSpPr>
        <p:cxnSp>
          <p:nvCxnSpPr>
            <p:cNvPr id="34" name="Straight Connector 33">
              <a:extLst>
                <a:ext uri="{FF2B5EF4-FFF2-40B4-BE49-F238E27FC236}">
                  <a16:creationId xmlns:a16="http://schemas.microsoft.com/office/drawing/2014/main" id="{B6F4E1CE-1C9A-44FC-8FE9-0FD95AEECC41}"/>
                </a:ext>
              </a:extLst>
            </p:cNvPr>
            <p:cNvCxnSpPr/>
            <p:nvPr/>
          </p:nvCxnSpPr>
          <p:spPr bwMode="auto">
            <a:xfrm>
              <a:off x="870346" y="1771185"/>
              <a:ext cx="1371600" cy="1676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D6B5E930-2BF4-41DD-8CBB-FE6EE11AC07D}"/>
                </a:ext>
              </a:extLst>
            </p:cNvPr>
            <p:cNvCxnSpPr>
              <a:cxnSpLocks/>
            </p:cNvCxnSpPr>
            <p:nvPr/>
          </p:nvCxnSpPr>
          <p:spPr bwMode="auto">
            <a:xfrm flipV="1">
              <a:off x="870346" y="3447585"/>
              <a:ext cx="1371600" cy="1828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BC7FEA8A-5CBD-4441-9BEE-7178A4C46A10}"/>
                </a:ext>
              </a:extLst>
            </p:cNvPr>
            <p:cNvCxnSpPr>
              <a:cxnSpLocks/>
            </p:cNvCxnSpPr>
            <p:nvPr/>
          </p:nvCxnSpPr>
          <p:spPr bwMode="auto">
            <a:xfrm>
              <a:off x="870346" y="21336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61FD5BE8-19FA-4969-A46F-490B74C5B3FB}"/>
                </a:ext>
              </a:extLst>
            </p:cNvPr>
            <p:cNvCxnSpPr>
              <a:cxnSpLocks/>
            </p:cNvCxnSpPr>
            <p:nvPr/>
          </p:nvCxnSpPr>
          <p:spPr bwMode="auto">
            <a:xfrm>
              <a:off x="1295400" y="2743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FE7B395D-C388-4ABE-AA60-921505F1BE8E}"/>
                </a:ext>
              </a:extLst>
            </p:cNvPr>
            <p:cNvCxnSpPr>
              <a:cxnSpLocks/>
            </p:cNvCxnSpPr>
            <p:nvPr/>
          </p:nvCxnSpPr>
          <p:spPr bwMode="auto">
            <a:xfrm>
              <a:off x="1295400" y="22860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EA49D3F6-F214-4BF1-92DD-73B45EB367F9}"/>
                </a:ext>
              </a:extLst>
            </p:cNvPr>
            <p:cNvCxnSpPr>
              <a:cxnSpLocks/>
            </p:cNvCxnSpPr>
            <p:nvPr/>
          </p:nvCxnSpPr>
          <p:spPr bwMode="auto">
            <a:xfrm>
              <a:off x="1925995" y="30480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1B14F9F8-C1BE-48AA-9613-0617CE5DF329}"/>
                </a:ext>
              </a:extLst>
            </p:cNvPr>
            <p:cNvCxnSpPr>
              <a:cxnSpLocks/>
            </p:cNvCxnSpPr>
            <p:nvPr/>
          </p:nvCxnSpPr>
          <p:spPr bwMode="auto">
            <a:xfrm>
              <a:off x="1653341" y="38862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EF520971-BFD2-435F-BE01-E481E4A65655}"/>
                </a:ext>
              </a:extLst>
            </p:cNvPr>
            <p:cNvCxnSpPr>
              <a:cxnSpLocks/>
            </p:cNvCxnSpPr>
            <p:nvPr/>
          </p:nvCxnSpPr>
          <p:spPr bwMode="auto">
            <a:xfrm>
              <a:off x="958454" y="4648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143BED92-EFB6-4D70-9F6C-4077096867AB}"/>
                </a:ext>
              </a:extLst>
            </p:cNvPr>
            <p:cNvCxnSpPr>
              <a:cxnSpLocks/>
            </p:cNvCxnSpPr>
            <p:nvPr/>
          </p:nvCxnSpPr>
          <p:spPr bwMode="auto">
            <a:xfrm>
              <a:off x="1605122" y="431738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49FBB57C-2B9F-41CA-9120-F14A9FE259B3}"/>
                </a:ext>
              </a:extLst>
            </p:cNvPr>
            <p:cNvCxnSpPr>
              <a:cxnSpLocks/>
            </p:cNvCxnSpPr>
            <p:nvPr/>
          </p:nvCxnSpPr>
          <p:spPr bwMode="auto">
            <a:xfrm>
              <a:off x="1006673" y="51054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44" name="Group 43">
            <a:extLst>
              <a:ext uri="{FF2B5EF4-FFF2-40B4-BE49-F238E27FC236}">
                <a16:creationId xmlns:a16="http://schemas.microsoft.com/office/drawing/2014/main" id="{C188A304-BB0C-49FA-939F-AF79736B0B29}"/>
              </a:ext>
            </a:extLst>
          </p:cNvPr>
          <p:cNvGrpSpPr/>
          <p:nvPr/>
        </p:nvGrpSpPr>
        <p:grpSpPr>
          <a:xfrm>
            <a:off x="4811751" y="1752600"/>
            <a:ext cx="1436649" cy="3505200"/>
            <a:chOff x="870346" y="1771185"/>
            <a:chExt cx="1436649" cy="3505200"/>
          </a:xfrm>
        </p:grpSpPr>
        <p:cxnSp>
          <p:nvCxnSpPr>
            <p:cNvPr id="45" name="Straight Connector 44">
              <a:extLst>
                <a:ext uri="{FF2B5EF4-FFF2-40B4-BE49-F238E27FC236}">
                  <a16:creationId xmlns:a16="http://schemas.microsoft.com/office/drawing/2014/main" id="{7EE8FD38-80A7-41AF-9D93-F2BB1FE966D9}"/>
                </a:ext>
              </a:extLst>
            </p:cNvPr>
            <p:cNvCxnSpPr/>
            <p:nvPr/>
          </p:nvCxnSpPr>
          <p:spPr bwMode="auto">
            <a:xfrm>
              <a:off x="870346" y="1771185"/>
              <a:ext cx="1371600" cy="1676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52FF5D18-E0D1-4166-9419-5B0EF5929DBB}"/>
                </a:ext>
              </a:extLst>
            </p:cNvPr>
            <p:cNvCxnSpPr>
              <a:cxnSpLocks/>
            </p:cNvCxnSpPr>
            <p:nvPr/>
          </p:nvCxnSpPr>
          <p:spPr bwMode="auto">
            <a:xfrm flipV="1">
              <a:off x="870346" y="3447585"/>
              <a:ext cx="1371600" cy="1828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88A1CB24-52A2-4DDE-8271-E21BCEE4CDE5}"/>
                </a:ext>
              </a:extLst>
            </p:cNvPr>
            <p:cNvCxnSpPr>
              <a:cxnSpLocks/>
            </p:cNvCxnSpPr>
            <p:nvPr/>
          </p:nvCxnSpPr>
          <p:spPr bwMode="auto">
            <a:xfrm>
              <a:off x="870346" y="21336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FCDA2E28-768C-4B09-8E74-3F87E55AA11B}"/>
                </a:ext>
              </a:extLst>
            </p:cNvPr>
            <p:cNvCxnSpPr>
              <a:cxnSpLocks/>
            </p:cNvCxnSpPr>
            <p:nvPr/>
          </p:nvCxnSpPr>
          <p:spPr bwMode="auto">
            <a:xfrm>
              <a:off x="1295400" y="2743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8812AEB0-D50F-48A6-B7A5-25BB7798D3EC}"/>
                </a:ext>
              </a:extLst>
            </p:cNvPr>
            <p:cNvCxnSpPr>
              <a:cxnSpLocks/>
            </p:cNvCxnSpPr>
            <p:nvPr/>
          </p:nvCxnSpPr>
          <p:spPr bwMode="auto">
            <a:xfrm>
              <a:off x="1295400" y="22860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FBD0598B-5E88-4917-924A-C1FB0BBE59FC}"/>
                </a:ext>
              </a:extLst>
            </p:cNvPr>
            <p:cNvCxnSpPr>
              <a:cxnSpLocks/>
            </p:cNvCxnSpPr>
            <p:nvPr/>
          </p:nvCxnSpPr>
          <p:spPr bwMode="auto">
            <a:xfrm>
              <a:off x="1925995" y="30480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EF97DA61-A731-4C94-9821-CBB0F31249AF}"/>
                </a:ext>
              </a:extLst>
            </p:cNvPr>
            <p:cNvCxnSpPr>
              <a:cxnSpLocks/>
            </p:cNvCxnSpPr>
            <p:nvPr/>
          </p:nvCxnSpPr>
          <p:spPr bwMode="auto">
            <a:xfrm>
              <a:off x="1653341" y="38862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5C3C4B84-1CFA-4486-AF36-FB6B657B834B}"/>
                </a:ext>
              </a:extLst>
            </p:cNvPr>
            <p:cNvCxnSpPr>
              <a:cxnSpLocks/>
            </p:cNvCxnSpPr>
            <p:nvPr/>
          </p:nvCxnSpPr>
          <p:spPr bwMode="auto">
            <a:xfrm>
              <a:off x="958454" y="4648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8F0CB96D-745F-4044-BDBB-095D243505D1}"/>
                </a:ext>
              </a:extLst>
            </p:cNvPr>
            <p:cNvCxnSpPr>
              <a:cxnSpLocks/>
            </p:cNvCxnSpPr>
            <p:nvPr/>
          </p:nvCxnSpPr>
          <p:spPr bwMode="auto">
            <a:xfrm>
              <a:off x="1605122" y="431738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2574860C-FAFC-41E1-A600-C5CC733F4A77}"/>
                </a:ext>
              </a:extLst>
            </p:cNvPr>
            <p:cNvCxnSpPr>
              <a:cxnSpLocks/>
            </p:cNvCxnSpPr>
            <p:nvPr/>
          </p:nvCxnSpPr>
          <p:spPr bwMode="auto">
            <a:xfrm>
              <a:off x="1006673" y="51054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55" name="Rectangle 54">
            <a:extLst>
              <a:ext uri="{FF2B5EF4-FFF2-40B4-BE49-F238E27FC236}">
                <a16:creationId xmlns:a16="http://schemas.microsoft.com/office/drawing/2014/main" id="{F483ED29-EA08-460F-B688-D6250BCC8A1B}"/>
              </a:ext>
            </a:extLst>
          </p:cNvPr>
          <p:cNvSpPr/>
          <p:nvPr/>
        </p:nvSpPr>
        <p:spPr bwMode="auto">
          <a:xfrm>
            <a:off x="313990" y="1416048"/>
            <a:ext cx="1138078" cy="303045"/>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Machine</a:t>
            </a:r>
          </a:p>
        </p:txBody>
      </p:sp>
      <p:sp>
        <p:nvSpPr>
          <p:cNvPr id="56" name="Rectangle 55">
            <a:extLst>
              <a:ext uri="{FF2B5EF4-FFF2-40B4-BE49-F238E27FC236}">
                <a16:creationId xmlns:a16="http://schemas.microsoft.com/office/drawing/2014/main" id="{4C2F16D0-1B7E-4A20-B404-2F489336BA63}"/>
              </a:ext>
            </a:extLst>
          </p:cNvPr>
          <p:cNvSpPr/>
          <p:nvPr/>
        </p:nvSpPr>
        <p:spPr bwMode="auto">
          <a:xfrm>
            <a:off x="2209800" y="1411508"/>
            <a:ext cx="1138078" cy="303045"/>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Method</a:t>
            </a:r>
          </a:p>
        </p:txBody>
      </p:sp>
      <p:sp>
        <p:nvSpPr>
          <p:cNvPr id="57" name="Rectangle 56">
            <a:extLst>
              <a:ext uri="{FF2B5EF4-FFF2-40B4-BE49-F238E27FC236}">
                <a16:creationId xmlns:a16="http://schemas.microsoft.com/office/drawing/2014/main" id="{8F1CA0E2-5FDB-4A54-A805-2079771B1D82}"/>
              </a:ext>
            </a:extLst>
          </p:cNvPr>
          <p:cNvSpPr/>
          <p:nvPr/>
        </p:nvSpPr>
        <p:spPr bwMode="auto">
          <a:xfrm>
            <a:off x="4242712" y="1411508"/>
            <a:ext cx="1138078" cy="303045"/>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Measure</a:t>
            </a:r>
          </a:p>
        </p:txBody>
      </p:sp>
      <p:sp>
        <p:nvSpPr>
          <p:cNvPr id="58" name="Rectangle 57">
            <a:extLst>
              <a:ext uri="{FF2B5EF4-FFF2-40B4-BE49-F238E27FC236}">
                <a16:creationId xmlns:a16="http://schemas.microsoft.com/office/drawing/2014/main" id="{D5FBC3A2-D740-433F-88E5-FD9CB25B595E}"/>
              </a:ext>
            </a:extLst>
          </p:cNvPr>
          <p:cNvSpPr/>
          <p:nvPr/>
        </p:nvSpPr>
        <p:spPr bwMode="auto">
          <a:xfrm>
            <a:off x="389415" y="5294969"/>
            <a:ext cx="1138078" cy="303045"/>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Materials</a:t>
            </a:r>
          </a:p>
        </p:txBody>
      </p:sp>
      <p:sp>
        <p:nvSpPr>
          <p:cNvPr id="59" name="Rectangle 58">
            <a:extLst>
              <a:ext uri="{FF2B5EF4-FFF2-40B4-BE49-F238E27FC236}">
                <a16:creationId xmlns:a16="http://schemas.microsoft.com/office/drawing/2014/main" id="{0EDCA5B1-6429-4BFB-AE4A-6747F5DE905A}"/>
              </a:ext>
            </a:extLst>
          </p:cNvPr>
          <p:cNvSpPr/>
          <p:nvPr/>
        </p:nvSpPr>
        <p:spPr bwMode="auto">
          <a:xfrm>
            <a:off x="2209800" y="5294969"/>
            <a:ext cx="1138078" cy="303045"/>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People</a:t>
            </a:r>
          </a:p>
        </p:txBody>
      </p:sp>
      <p:sp>
        <p:nvSpPr>
          <p:cNvPr id="60" name="Rectangle 59">
            <a:extLst>
              <a:ext uri="{FF2B5EF4-FFF2-40B4-BE49-F238E27FC236}">
                <a16:creationId xmlns:a16="http://schemas.microsoft.com/office/drawing/2014/main" id="{D41F8981-6A08-45E9-A762-5C490D2FAC02}"/>
              </a:ext>
            </a:extLst>
          </p:cNvPr>
          <p:cNvSpPr/>
          <p:nvPr/>
        </p:nvSpPr>
        <p:spPr bwMode="auto">
          <a:xfrm>
            <a:off x="4238771" y="5295848"/>
            <a:ext cx="1307756" cy="302166"/>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Environment</a:t>
            </a:r>
          </a:p>
        </p:txBody>
      </p:sp>
    </p:spTree>
    <p:extLst>
      <p:ext uri="{BB962C8B-B14F-4D97-AF65-F5344CB8AC3E}">
        <p14:creationId xmlns:p14="http://schemas.microsoft.com/office/powerpoint/2010/main" val="20283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1C51-C458-4337-920F-98D3EE6B19EB}"/>
              </a:ext>
            </a:extLst>
          </p:cNvPr>
          <p:cNvSpPr>
            <a:spLocks noGrp="1"/>
          </p:cNvSpPr>
          <p:nvPr>
            <p:ph type="title"/>
          </p:nvPr>
        </p:nvSpPr>
        <p:spPr/>
        <p:txBody>
          <a:bodyPr/>
          <a:lstStyle/>
          <a:p>
            <a:r>
              <a:rPr lang="en-US" dirty="0"/>
              <a:t>Steps to Fishbone Diagrams</a:t>
            </a:r>
          </a:p>
        </p:txBody>
      </p:sp>
      <p:sp>
        <p:nvSpPr>
          <p:cNvPr id="3" name="Content Placeholder 2">
            <a:extLst>
              <a:ext uri="{FF2B5EF4-FFF2-40B4-BE49-F238E27FC236}">
                <a16:creationId xmlns:a16="http://schemas.microsoft.com/office/drawing/2014/main" id="{EB408FC4-439B-4AAE-88CC-450D64975761}"/>
              </a:ext>
            </a:extLst>
          </p:cNvPr>
          <p:cNvSpPr>
            <a:spLocks noGrp="1"/>
          </p:cNvSpPr>
          <p:nvPr>
            <p:ph idx="1"/>
          </p:nvPr>
        </p:nvSpPr>
        <p:spPr>
          <a:xfrm>
            <a:off x="609600" y="1341438"/>
            <a:ext cx="7924800" cy="4525962"/>
          </a:xfrm>
        </p:spPr>
        <p:txBody>
          <a:bodyPr/>
          <a:lstStyle/>
          <a:p>
            <a:pPr marL="457200" indent="-457200">
              <a:buFont typeface="+mj-lt"/>
              <a:buAutoNum type="arabicPeriod"/>
            </a:pPr>
            <a:r>
              <a:rPr lang="en-US" dirty="0"/>
              <a:t>Write 4-6 main categories on a whiteboard, flipchart, or document sharing system</a:t>
            </a:r>
          </a:p>
          <a:p>
            <a:pPr marL="457200" indent="-457200">
              <a:buFont typeface="+mj-lt"/>
              <a:buAutoNum type="arabicPeriod"/>
            </a:pPr>
            <a:r>
              <a:rPr lang="en-US" dirty="0"/>
              <a:t>Write the effect of the problem as the head of the fishbone</a:t>
            </a:r>
          </a:p>
          <a:p>
            <a:pPr marL="457200" indent="-457200">
              <a:buFont typeface="+mj-lt"/>
              <a:buAutoNum type="arabicPeriod"/>
            </a:pPr>
            <a:r>
              <a:rPr lang="en-US" dirty="0"/>
              <a:t>List all possible causes of the problem (or effect) in the categories</a:t>
            </a:r>
          </a:p>
          <a:p>
            <a:pPr marL="457200" indent="-457200">
              <a:buFont typeface="+mj-lt"/>
              <a:buAutoNum type="arabicPeriod"/>
            </a:pPr>
            <a:r>
              <a:rPr lang="en-US" dirty="0"/>
              <a:t>Prioritize causes that need to be investigated further via data collection, beta test, </a:t>
            </a:r>
            <a:r>
              <a:rPr lang="en-US" dirty="0" err="1"/>
              <a:t>etc</a:t>
            </a:r>
            <a:endParaRPr lang="en-US" dirty="0"/>
          </a:p>
          <a:p>
            <a:pPr marL="457200" indent="-457200">
              <a:buFont typeface="+mj-lt"/>
              <a:buAutoNum type="arabicPeriod"/>
            </a:pPr>
            <a:r>
              <a:rPr lang="en-US" dirty="0"/>
              <a:t>Identify the top few items</a:t>
            </a:r>
          </a:p>
          <a:p>
            <a:pPr marL="457200" indent="-457200">
              <a:buFont typeface="+mj-lt"/>
              <a:buAutoNum type="arabicPeriod"/>
            </a:pPr>
            <a:r>
              <a:rPr lang="en-US" dirty="0"/>
              <a:t>Brainstorm with top problems through data collection or conduct a 5 why analysis</a:t>
            </a:r>
          </a:p>
        </p:txBody>
      </p:sp>
      <p:sp>
        <p:nvSpPr>
          <p:cNvPr id="4" name="Footer Placeholder 3">
            <a:extLst>
              <a:ext uri="{FF2B5EF4-FFF2-40B4-BE49-F238E27FC236}">
                <a16:creationId xmlns:a16="http://schemas.microsoft.com/office/drawing/2014/main" id="{52CDA6A5-0306-4997-9944-2FF11CBF88A7}"/>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8D2BE8B-3EA6-408F-935E-8DCB6E5B2958}"/>
              </a:ext>
            </a:extLst>
          </p:cNvPr>
          <p:cNvSpPr>
            <a:spLocks noGrp="1"/>
          </p:cNvSpPr>
          <p:nvPr>
            <p:ph type="sldNum" sz="quarter" idx="12"/>
          </p:nvPr>
        </p:nvSpPr>
        <p:spPr/>
        <p:txBody>
          <a:bodyPr/>
          <a:lstStyle/>
          <a:p>
            <a:fld id="{909ED1F4-8724-4CB0-854F-41CA9E1557CC}" type="slidenum">
              <a:rPr lang="en-US" altLang="en-US" smtClean="0"/>
              <a:pPr/>
              <a:t>183</a:t>
            </a:fld>
            <a:endParaRPr lang="en-US" altLang="en-US"/>
          </a:p>
        </p:txBody>
      </p:sp>
    </p:spTree>
    <p:extLst>
      <p:ext uri="{BB962C8B-B14F-4D97-AF65-F5344CB8AC3E}">
        <p14:creationId xmlns:p14="http://schemas.microsoft.com/office/powerpoint/2010/main" val="284350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504D8-79FC-40D1-8FCF-ED0078A152F5}"/>
              </a:ext>
            </a:extLst>
          </p:cNvPr>
          <p:cNvSpPr>
            <a:spLocks noGrp="1"/>
          </p:cNvSpPr>
          <p:nvPr>
            <p:ph type="title"/>
          </p:nvPr>
        </p:nvSpPr>
        <p:spPr>
          <a:xfrm>
            <a:off x="609600" y="480219"/>
            <a:ext cx="8458200" cy="685800"/>
          </a:xfrm>
        </p:spPr>
        <p:txBody>
          <a:bodyPr/>
          <a:lstStyle/>
          <a:p>
            <a:r>
              <a:rPr lang="en-US" dirty="0"/>
              <a:t>The Fishbone at Work – Live Exercise</a:t>
            </a:r>
          </a:p>
        </p:txBody>
      </p:sp>
      <p:sp>
        <p:nvSpPr>
          <p:cNvPr id="4" name="Footer Placeholder 3">
            <a:extLst>
              <a:ext uri="{FF2B5EF4-FFF2-40B4-BE49-F238E27FC236}">
                <a16:creationId xmlns:a16="http://schemas.microsoft.com/office/drawing/2014/main" id="{04CE67F3-C20D-4E9A-968C-F4AD424DF77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B92F650-A938-4833-B135-DECFB6412DD6}"/>
              </a:ext>
            </a:extLst>
          </p:cNvPr>
          <p:cNvSpPr>
            <a:spLocks noGrp="1"/>
          </p:cNvSpPr>
          <p:nvPr>
            <p:ph type="sldNum" sz="quarter" idx="12"/>
          </p:nvPr>
        </p:nvSpPr>
        <p:spPr/>
        <p:txBody>
          <a:bodyPr/>
          <a:lstStyle/>
          <a:p>
            <a:fld id="{909ED1F4-8724-4CB0-854F-41CA9E1557CC}" type="slidenum">
              <a:rPr lang="en-US" altLang="en-US" smtClean="0"/>
              <a:pPr/>
              <a:t>184</a:t>
            </a:fld>
            <a:endParaRPr lang="en-US" altLang="en-US"/>
          </a:p>
        </p:txBody>
      </p:sp>
      <p:cxnSp>
        <p:nvCxnSpPr>
          <p:cNvPr id="6" name="Straight Arrow Connector 5">
            <a:extLst>
              <a:ext uri="{FF2B5EF4-FFF2-40B4-BE49-F238E27FC236}">
                <a16:creationId xmlns:a16="http://schemas.microsoft.com/office/drawing/2014/main" id="{D60183E0-E3A5-4D06-B907-A2540DEAF1E0}"/>
              </a:ext>
            </a:extLst>
          </p:cNvPr>
          <p:cNvCxnSpPr/>
          <p:nvPr/>
        </p:nvCxnSpPr>
        <p:spPr bwMode="auto">
          <a:xfrm>
            <a:off x="434975" y="3429000"/>
            <a:ext cx="6384925"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7" name="Rectangle 6">
            <a:extLst>
              <a:ext uri="{FF2B5EF4-FFF2-40B4-BE49-F238E27FC236}">
                <a16:creationId xmlns:a16="http://schemas.microsoft.com/office/drawing/2014/main" id="{0BDFC431-AFD1-4DB0-9494-39C15213D2B8}"/>
              </a:ext>
            </a:extLst>
          </p:cNvPr>
          <p:cNvSpPr/>
          <p:nvPr/>
        </p:nvSpPr>
        <p:spPr bwMode="auto">
          <a:xfrm>
            <a:off x="7032494" y="3029415"/>
            <a:ext cx="1676400" cy="1028697"/>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ea typeface="Osaka" charset="-128"/>
                <a:cs typeface="Osaka" charset="-128"/>
              </a:rPr>
              <a:t>Visit wait times are too long, leading to extreme delays and resulting in unhappy patients</a:t>
            </a:r>
          </a:p>
        </p:txBody>
      </p:sp>
      <p:grpSp>
        <p:nvGrpSpPr>
          <p:cNvPr id="27" name="Group 26">
            <a:extLst>
              <a:ext uri="{FF2B5EF4-FFF2-40B4-BE49-F238E27FC236}">
                <a16:creationId xmlns:a16="http://schemas.microsoft.com/office/drawing/2014/main" id="{8DC3772C-B6B4-4FE7-B150-18CF03D92132}"/>
              </a:ext>
            </a:extLst>
          </p:cNvPr>
          <p:cNvGrpSpPr/>
          <p:nvPr/>
        </p:nvGrpSpPr>
        <p:grpSpPr>
          <a:xfrm>
            <a:off x="870346" y="1771185"/>
            <a:ext cx="1436649" cy="3505200"/>
            <a:chOff x="870346" y="1771185"/>
            <a:chExt cx="1436649" cy="3505200"/>
          </a:xfrm>
        </p:grpSpPr>
        <p:cxnSp>
          <p:nvCxnSpPr>
            <p:cNvPr id="9" name="Straight Connector 8">
              <a:extLst>
                <a:ext uri="{FF2B5EF4-FFF2-40B4-BE49-F238E27FC236}">
                  <a16:creationId xmlns:a16="http://schemas.microsoft.com/office/drawing/2014/main" id="{E505F80C-753F-4845-9A58-18A65982658D}"/>
                </a:ext>
              </a:extLst>
            </p:cNvPr>
            <p:cNvCxnSpPr/>
            <p:nvPr/>
          </p:nvCxnSpPr>
          <p:spPr bwMode="auto">
            <a:xfrm>
              <a:off x="870346" y="1771185"/>
              <a:ext cx="1371600" cy="1676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E46FA7CC-AB39-4947-86EC-7037B02EF832}"/>
                </a:ext>
              </a:extLst>
            </p:cNvPr>
            <p:cNvCxnSpPr>
              <a:cxnSpLocks/>
            </p:cNvCxnSpPr>
            <p:nvPr/>
          </p:nvCxnSpPr>
          <p:spPr bwMode="auto">
            <a:xfrm flipV="1">
              <a:off x="870346" y="3447585"/>
              <a:ext cx="1371600" cy="1828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2BD1D46D-5947-4106-BB95-83CD23A28BB8}"/>
                </a:ext>
              </a:extLst>
            </p:cNvPr>
            <p:cNvCxnSpPr>
              <a:cxnSpLocks/>
            </p:cNvCxnSpPr>
            <p:nvPr/>
          </p:nvCxnSpPr>
          <p:spPr bwMode="auto">
            <a:xfrm>
              <a:off x="870346" y="21336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96385267-39B0-40EE-BC0F-6A577CD560D9}"/>
                </a:ext>
              </a:extLst>
            </p:cNvPr>
            <p:cNvCxnSpPr>
              <a:cxnSpLocks/>
            </p:cNvCxnSpPr>
            <p:nvPr/>
          </p:nvCxnSpPr>
          <p:spPr bwMode="auto">
            <a:xfrm>
              <a:off x="1295400" y="2743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7B43361A-B6B5-4794-949A-18C75A70D3B2}"/>
                </a:ext>
              </a:extLst>
            </p:cNvPr>
            <p:cNvCxnSpPr>
              <a:cxnSpLocks/>
            </p:cNvCxnSpPr>
            <p:nvPr/>
          </p:nvCxnSpPr>
          <p:spPr bwMode="auto">
            <a:xfrm>
              <a:off x="1295400" y="22860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AF14856B-3711-4258-96E4-EBDDE64C79C6}"/>
                </a:ext>
              </a:extLst>
            </p:cNvPr>
            <p:cNvCxnSpPr>
              <a:cxnSpLocks/>
            </p:cNvCxnSpPr>
            <p:nvPr/>
          </p:nvCxnSpPr>
          <p:spPr bwMode="auto">
            <a:xfrm>
              <a:off x="1925995" y="30480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154E2507-2622-4256-A449-28B8B2E222B4}"/>
                </a:ext>
              </a:extLst>
            </p:cNvPr>
            <p:cNvCxnSpPr>
              <a:cxnSpLocks/>
            </p:cNvCxnSpPr>
            <p:nvPr/>
          </p:nvCxnSpPr>
          <p:spPr bwMode="auto">
            <a:xfrm>
              <a:off x="1653341" y="38862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442C4398-2FE0-44A3-BF2D-E537A7ECA06A}"/>
                </a:ext>
              </a:extLst>
            </p:cNvPr>
            <p:cNvCxnSpPr>
              <a:cxnSpLocks/>
            </p:cNvCxnSpPr>
            <p:nvPr/>
          </p:nvCxnSpPr>
          <p:spPr bwMode="auto">
            <a:xfrm>
              <a:off x="958454" y="4648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D1EEB2EC-0016-48EB-9747-73F568ED6F27}"/>
                </a:ext>
              </a:extLst>
            </p:cNvPr>
            <p:cNvCxnSpPr>
              <a:cxnSpLocks/>
            </p:cNvCxnSpPr>
            <p:nvPr/>
          </p:nvCxnSpPr>
          <p:spPr bwMode="auto">
            <a:xfrm>
              <a:off x="1605122" y="431738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9E0A7755-A8F2-4901-9CFB-1D30C8453B50}"/>
                </a:ext>
              </a:extLst>
            </p:cNvPr>
            <p:cNvCxnSpPr>
              <a:cxnSpLocks/>
            </p:cNvCxnSpPr>
            <p:nvPr/>
          </p:nvCxnSpPr>
          <p:spPr bwMode="auto">
            <a:xfrm>
              <a:off x="1006673" y="51054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33" name="Group 32">
            <a:extLst>
              <a:ext uri="{FF2B5EF4-FFF2-40B4-BE49-F238E27FC236}">
                <a16:creationId xmlns:a16="http://schemas.microsoft.com/office/drawing/2014/main" id="{884977AF-6784-4745-8640-CED97BD5B195}"/>
              </a:ext>
            </a:extLst>
          </p:cNvPr>
          <p:cNvGrpSpPr/>
          <p:nvPr/>
        </p:nvGrpSpPr>
        <p:grpSpPr>
          <a:xfrm>
            <a:off x="2830551" y="1752600"/>
            <a:ext cx="1436649" cy="3505200"/>
            <a:chOff x="870346" y="1771185"/>
            <a:chExt cx="1436649" cy="3505200"/>
          </a:xfrm>
        </p:grpSpPr>
        <p:cxnSp>
          <p:nvCxnSpPr>
            <p:cNvPr id="34" name="Straight Connector 33">
              <a:extLst>
                <a:ext uri="{FF2B5EF4-FFF2-40B4-BE49-F238E27FC236}">
                  <a16:creationId xmlns:a16="http://schemas.microsoft.com/office/drawing/2014/main" id="{B6F4E1CE-1C9A-44FC-8FE9-0FD95AEECC41}"/>
                </a:ext>
              </a:extLst>
            </p:cNvPr>
            <p:cNvCxnSpPr/>
            <p:nvPr/>
          </p:nvCxnSpPr>
          <p:spPr bwMode="auto">
            <a:xfrm>
              <a:off x="870346" y="1771185"/>
              <a:ext cx="1371600" cy="1676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D6B5E930-2BF4-41DD-8CBB-FE6EE11AC07D}"/>
                </a:ext>
              </a:extLst>
            </p:cNvPr>
            <p:cNvCxnSpPr>
              <a:cxnSpLocks/>
            </p:cNvCxnSpPr>
            <p:nvPr/>
          </p:nvCxnSpPr>
          <p:spPr bwMode="auto">
            <a:xfrm flipV="1">
              <a:off x="870346" y="3447585"/>
              <a:ext cx="1371600" cy="1828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BC7FEA8A-5CBD-4441-9BEE-7178A4C46A10}"/>
                </a:ext>
              </a:extLst>
            </p:cNvPr>
            <p:cNvCxnSpPr>
              <a:cxnSpLocks/>
            </p:cNvCxnSpPr>
            <p:nvPr/>
          </p:nvCxnSpPr>
          <p:spPr bwMode="auto">
            <a:xfrm>
              <a:off x="870346" y="21336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61FD5BE8-19FA-4969-A46F-490B74C5B3FB}"/>
                </a:ext>
              </a:extLst>
            </p:cNvPr>
            <p:cNvCxnSpPr>
              <a:cxnSpLocks/>
            </p:cNvCxnSpPr>
            <p:nvPr/>
          </p:nvCxnSpPr>
          <p:spPr bwMode="auto">
            <a:xfrm>
              <a:off x="1295400" y="2743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FE7B395D-C388-4ABE-AA60-921505F1BE8E}"/>
                </a:ext>
              </a:extLst>
            </p:cNvPr>
            <p:cNvCxnSpPr>
              <a:cxnSpLocks/>
            </p:cNvCxnSpPr>
            <p:nvPr/>
          </p:nvCxnSpPr>
          <p:spPr bwMode="auto">
            <a:xfrm>
              <a:off x="1295400" y="22860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EA49D3F6-F214-4BF1-92DD-73B45EB367F9}"/>
                </a:ext>
              </a:extLst>
            </p:cNvPr>
            <p:cNvCxnSpPr>
              <a:cxnSpLocks/>
            </p:cNvCxnSpPr>
            <p:nvPr/>
          </p:nvCxnSpPr>
          <p:spPr bwMode="auto">
            <a:xfrm>
              <a:off x="1925995" y="30480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1B14F9F8-C1BE-48AA-9613-0617CE5DF329}"/>
                </a:ext>
              </a:extLst>
            </p:cNvPr>
            <p:cNvCxnSpPr>
              <a:cxnSpLocks/>
            </p:cNvCxnSpPr>
            <p:nvPr/>
          </p:nvCxnSpPr>
          <p:spPr bwMode="auto">
            <a:xfrm>
              <a:off x="1653341" y="38862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EF520971-BFD2-435F-BE01-E481E4A65655}"/>
                </a:ext>
              </a:extLst>
            </p:cNvPr>
            <p:cNvCxnSpPr>
              <a:cxnSpLocks/>
            </p:cNvCxnSpPr>
            <p:nvPr/>
          </p:nvCxnSpPr>
          <p:spPr bwMode="auto">
            <a:xfrm>
              <a:off x="958454" y="4648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143BED92-EFB6-4D70-9F6C-4077096867AB}"/>
                </a:ext>
              </a:extLst>
            </p:cNvPr>
            <p:cNvCxnSpPr>
              <a:cxnSpLocks/>
            </p:cNvCxnSpPr>
            <p:nvPr/>
          </p:nvCxnSpPr>
          <p:spPr bwMode="auto">
            <a:xfrm>
              <a:off x="1605122" y="431738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49FBB57C-2B9F-41CA-9120-F14A9FE259B3}"/>
                </a:ext>
              </a:extLst>
            </p:cNvPr>
            <p:cNvCxnSpPr>
              <a:cxnSpLocks/>
            </p:cNvCxnSpPr>
            <p:nvPr/>
          </p:nvCxnSpPr>
          <p:spPr bwMode="auto">
            <a:xfrm>
              <a:off x="1006673" y="51054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nvGrpSpPr>
          <p:cNvPr id="44" name="Group 43">
            <a:extLst>
              <a:ext uri="{FF2B5EF4-FFF2-40B4-BE49-F238E27FC236}">
                <a16:creationId xmlns:a16="http://schemas.microsoft.com/office/drawing/2014/main" id="{C188A304-BB0C-49FA-939F-AF79736B0B29}"/>
              </a:ext>
            </a:extLst>
          </p:cNvPr>
          <p:cNvGrpSpPr/>
          <p:nvPr/>
        </p:nvGrpSpPr>
        <p:grpSpPr>
          <a:xfrm>
            <a:off x="4811751" y="1752600"/>
            <a:ext cx="1436649" cy="3505200"/>
            <a:chOff x="870346" y="1771185"/>
            <a:chExt cx="1436649" cy="3505200"/>
          </a:xfrm>
        </p:grpSpPr>
        <p:cxnSp>
          <p:nvCxnSpPr>
            <p:cNvPr id="45" name="Straight Connector 44">
              <a:extLst>
                <a:ext uri="{FF2B5EF4-FFF2-40B4-BE49-F238E27FC236}">
                  <a16:creationId xmlns:a16="http://schemas.microsoft.com/office/drawing/2014/main" id="{7EE8FD38-80A7-41AF-9D93-F2BB1FE966D9}"/>
                </a:ext>
              </a:extLst>
            </p:cNvPr>
            <p:cNvCxnSpPr/>
            <p:nvPr/>
          </p:nvCxnSpPr>
          <p:spPr bwMode="auto">
            <a:xfrm>
              <a:off x="870346" y="1771185"/>
              <a:ext cx="1371600" cy="1676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52FF5D18-E0D1-4166-9419-5B0EF5929DBB}"/>
                </a:ext>
              </a:extLst>
            </p:cNvPr>
            <p:cNvCxnSpPr>
              <a:cxnSpLocks/>
            </p:cNvCxnSpPr>
            <p:nvPr/>
          </p:nvCxnSpPr>
          <p:spPr bwMode="auto">
            <a:xfrm flipV="1">
              <a:off x="870346" y="3447585"/>
              <a:ext cx="1371600" cy="1828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88A1CB24-52A2-4DDE-8271-E21BCEE4CDE5}"/>
                </a:ext>
              </a:extLst>
            </p:cNvPr>
            <p:cNvCxnSpPr>
              <a:cxnSpLocks/>
            </p:cNvCxnSpPr>
            <p:nvPr/>
          </p:nvCxnSpPr>
          <p:spPr bwMode="auto">
            <a:xfrm>
              <a:off x="870346" y="21336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FCDA2E28-768C-4B09-8E74-3F87E55AA11B}"/>
                </a:ext>
              </a:extLst>
            </p:cNvPr>
            <p:cNvCxnSpPr>
              <a:cxnSpLocks/>
            </p:cNvCxnSpPr>
            <p:nvPr/>
          </p:nvCxnSpPr>
          <p:spPr bwMode="auto">
            <a:xfrm>
              <a:off x="1295400" y="2743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8812AEB0-D50F-48A6-B7A5-25BB7798D3EC}"/>
                </a:ext>
              </a:extLst>
            </p:cNvPr>
            <p:cNvCxnSpPr>
              <a:cxnSpLocks/>
            </p:cNvCxnSpPr>
            <p:nvPr/>
          </p:nvCxnSpPr>
          <p:spPr bwMode="auto">
            <a:xfrm>
              <a:off x="1295400" y="22860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FBD0598B-5E88-4917-924A-C1FB0BBE59FC}"/>
                </a:ext>
              </a:extLst>
            </p:cNvPr>
            <p:cNvCxnSpPr>
              <a:cxnSpLocks/>
            </p:cNvCxnSpPr>
            <p:nvPr/>
          </p:nvCxnSpPr>
          <p:spPr bwMode="auto">
            <a:xfrm>
              <a:off x="1925995" y="30480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EF97DA61-A731-4C94-9821-CBB0F31249AF}"/>
                </a:ext>
              </a:extLst>
            </p:cNvPr>
            <p:cNvCxnSpPr>
              <a:cxnSpLocks/>
            </p:cNvCxnSpPr>
            <p:nvPr/>
          </p:nvCxnSpPr>
          <p:spPr bwMode="auto">
            <a:xfrm>
              <a:off x="1653341" y="3886200"/>
              <a:ext cx="272654"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5C3C4B84-1CFA-4486-AF36-FB6B657B834B}"/>
                </a:ext>
              </a:extLst>
            </p:cNvPr>
            <p:cNvCxnSpPr>
              <a:cxnSpLocks/>
            </p:cNvCxnSpPr>
            <p:nvPr/>
          </p:nvCxnSpPr>
          <p:spPr bwMode="auto">
            <a:xfrm>
              <a:off x="958454" y="464820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8F0CB96D-745F-4044-BDBB-095D243505D1}"/>
                </a:ext>
              </a:extLst>
            </p:cNvPr>
            <p:cNvCxnSpPr>
              <a:cxnSpLocks/>
            </p:cNvCxnSpPr>
            <p:nvPr/>
          </p:nvCxnSpPr>
          <p:spPr bwMode="auto">
            <a:xfrm>
              <a:off x="1605122" y="4317380"/>
              <a:ext cx="369092"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2574860C-FAFC-41E1-A600-C5CC733F4A77}"/>
                </a:ext>
              </a:extLst>
            </p:cNvPr>
            <p:cNvCxnSpPr>
              <a:cxnSpLocks/>
            </p:cNvCxnSpPr>
            <p:nvPr/>
          </p:nvCxnSpPr>
          <p:spPr bwMode="auto">
            <a:xfrm>
              <a:off x="1006673" y="5105400"/>
              <a:ext cx="381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55" name="Rectangle 54">
            <a:extLst>
              <a:ext uri="{FF2B5EF4-FFF2-40B4-BE49-F238E27FC236}">
                <a16:creationId xmlns:a16="http://schemas.microsoft.com/office/drawing/2014/main" id="{F483ED29-EA08-460F-B688-D6250BCC8A1B}"/>
              </a:ext>
            </a:extLst>
          </p:cNvPr>
          <p:cNvSpPr/>
          <p:nvPr/>
        </p:nvSpPr>
        <p:spPr bwMode="auto">
          <a:xfrm>
            <a:off x="313990" y="1416048"/>
            <a:ext cx="1138078" cy="303045"/>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Machine</a:t>
            </a:r>
          </a:p>
        </p:txBody>
      </p:sp>
      <p:sp>
        <p:nvSpPr>
          <p:cNvPr id="56" name="Rectangle 55">
            <a:extLst>
              <a:ext uri="{FF2B5EF4-FFF2-40B4-BE49-F238E27FC236}">
                <a16:creationId xmlns:a16="http://schemas.microsoft.com/office/drawing/2014/main" id="{4C2F16D0-1B7E-4A20-B404-2F489336BA63}"/>
              </a:ext>
            </a:extLst>
          </p:cNvPr>
          <p:cNvSpPr/>
          <p:nvPr/>
        </p:nvSpPr>
        <p:spPr bwMode="auto">
          <a:xfrm>
            <a:off x="2209800" y="1411508"/>
            <a:ext cx="1138078" cy="303045"/>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Method</a:t>
            </a:r>
          </a:p>
        </p:txBody>
      </p:sp>
      <p:sp>
        <p:nvSpPr>
          <p:cNvPr id="57" name="Rectangle 56">
            <a:extLst>
              <a:ext uri="{FF2B5EF4-FFF2-40B4-BE49-F238E27FC236}">
                <a16:creationId xmlns:a16="http://schemas.microsoft.com/office/drawing/2014/main" id="{8F1CA0E2-5FDB-4A54-A805-2079771B1D82}"/>
              </a:ext>
            </a:extLst>
          </p:cNvPr>
          <p:cNvSpPr/>
          <p:nvPr/>
        </p:nvSpPr>
        <p:spPr bwMode="auto">
          <a:xfrm>
            <a:off x="4242712" y="1411508"/>
            <a:ext cx="1138078" cy="303045"/>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Measure</a:t>
            </a:r>
          </a:p>
        </p:txBody>
      </p:sp>
      <p:sp>
        <p:nvSpPr>
          <p:cNvPr id="58" name="Rectangle 57">
            <a:extLst>
              <a:ext uri="{FF2B5EF4-FFF2-40B4-BE49-F238E27FC236}">
                <a16:creationId xmlns:a16="http://schemas.microsoft.com/office/drawing/2014/main" id="{D5FBC3A2-D740-433F-88E5-FD9CB25B595E}"/>
              </a:ext>
            </a:extLst>
          </p:cNvPr>
          <p:cNvSpPr/>
          <p:nvPr/>
        </p:nvSpPr>
        <p:spPr bwMode="auto">
          <a:xfrm>
            <a:off x="389415" y="5294969"/>
            <a:ext cx="1138078" cy="303045"/>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Materials</a:t>
            </a:r>
          </a:p>
        </p:txBody>
      </p:sp>
      <p:sp>
        <p:nvSpPr>
          <p:cNvPr id="59" name="Rectangle 58">
            <a:extLst>
              <a:ext uri="{FF2B5EF4-FFF2-40B4-BE49-F238E27FC236}">
                <a16:creationId xmlns:a16="http://schemas.microsoft.com/office/drawing/2014/main" id="{0EDCA5B1-6429-4BFB-AE4A-6747F5DE905A}"/>
              </a:ext>
            </a:extLst>
          </p:cNvPr>
          <p:cNvSpPr/>
          <p:nvPr/>
        </p:nvSpPr>
        <p:spPr bwMode="auto">
          <a:xfrm>
            <a:off x="2209800" y="5294969"/>
            <a:ext cx="1138078" cy="303045"/>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People</a:t>
            </a:r>
          </a:p>
        </p:txBody>
      </p:sp>
      <p:sp>
        <p:nvSpPr>
          <p:cNvPr id="60" name="Rectangle 59">
            <a:extLst>
              <a:ext uri="{FF2B5EF4-FFF2-40B4-BE49-F238E27FC236}">
                <a16:creationId xmlns:a16="http://schemas.microsoft.com/office/drawing/2014/main" id="{D41F8981-6A08-45E9-A762-5C490D2FAC02}"/>
              </a:ext>
            </a:extLst>
          </p:cNvPr>
          <p:cNvSpPr/>
          <p:nvPr/>
        </p:nvSpPr>
        <p:spPr bwMode="auto">
          <a:xfrm>
            <a:off x="4238771" y="5295848"/>
            <a:ext cx="1307756" cy="302166"/>
          </a:xfrm>
          <a:prstGeom prst="rect">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ea typeface="Osaka" charset="-128"/>
                <a:cs typeface="Osaka" charset="-128"/>
              </a:rPr>
              <a:t>Environment</a:t>
            </a:r>
          </a:p>
        </p:txBody>
      </p:sp>
      <p:sp>
        <p:nvSpPr>
          <p:cNvPr id="3" name="TextBox 2">
            <a:extLst>
              <a:ext uri="{FF2B5EF4-FFF2-40B4-BE49-F238E27FC236}">
                <a16:creationId xmlns:a16="http://schemas.microsoft.com/office/drawing/2014/main" id="{AD786866-6858-46FA-894F-82177D469E43}"/>
              </a:ext>
            </a:extLst>
          </p:cNvPr>
          <p:cNvSpPr txBox="1"/>
          <p:nvPr/>
        </p:nvSpPr>
        <p:spPr>
          <a:xfrm>
            <a:off x="32525" y="1880929"/>
            <a:ext cx="870346" cy="600164"/>
          </a:xfrm>
          <a:prstGeom prst="rect">
            <a:avLst/>
          </a:prstGeom>
          <a:noFill/>
        </p:spPr>
        <p:txBody>
          <a:bodyPr wrap="square" rtlCol="0">
            <a:spAutoFit/>
          </a:bodyPr>
          <a:lstStyle/>
          <a:p>
            <a:r>
              <a:rPr lang="en-US" sz="1100" dirty="0"/>
              <a:t>Documentation takes too long</a:t>
            </a:r>
          </a:p>
        </p:txBody>
      </p:sp>
      <p:sp>
        <p:nvSpPr>
          <p:cNvPr id="61" name="TextBox 60">
            <a:extLst>
              <a:ext uri="{FF2B5EF4-FFF2-40B4-BE49-F238E27FC236}">
                <a16:creationId xmlns:a16="http://schemas.microsoft.com/office/drawing/2014/main" id="{A0B9D1C4-A6E7-4FC3-9052-D6CD4777E1B3}"/>
              </a:ext>
            </a:extLst>
          </p:cNvPr>
          <p:cNvSpPr txBox="1"/>
          <p:nvPr/>
        </p:nvSpPr>
        <p:spPr>
          <a:xfrm>
            <a:off x="1993246" y="1733014"/>
            <a:ext cx="973631" cy="861774"/>
          </a:xfrm>
          <a:prstGeom prst="rect">
            <a:avLst/>
          </a:prstGeom>
          <a:noFill/>
        </p:spPr>
        <p:txBody>
          <a:bodyPr wrap="square" rtlCol="0">
            <a:spAutoFit/>
          </a:bodyPr>
          <a:lstStyle/>
          <a:p>
            <a:r>
              <a:rPr lang="en-US" sz="1000" dirty="0"/>
              <a:t>Medical assistants don’t know when patient arrives</a:t>
            </a:r>
          </a:p>
        </p:txBody>
      </p:sp>
      <p:sp>
        <p:nvSpPr>
          <p:cNvPr id="62" name="TextBox 61">
            <a:extLst>
              <a:ext uri="{FF2B5EF4-FFF2-40B4-BE49-F238E27FC236}">
                <a16:creationId xmlns:a16="http://schemas.microsoft.com/office/drawing/2014/main" id="{E810FF17-280C-40C0-805B-0A264101520C}"/>
              </a:ext>
            </a:extLst>
          </p:cNvPr>
          <p:cNvSpPr txBox="1"/>
          <p:nvPr/>
        </p:nvSpPr>
        <p:spPr>
          <a:xfrm>
            <a:off x="695884" y="3585061"/>
            <a:ext cx="973631" cy="400110"/>
          </a:xfrm>
          <a:prstGeom prst="rect">
            <a:avLst/>
          </a:prstGeom>
          <a:noFill/>
        </p:spPr>
        <p:txBody>
          <a:bodyPr wrap="square" rtlCol="0">
            <a:spAutoFit/>
          </a:bodyPr>
          <a:lstStyle/>
          <a:p>
            <a:pPr algn="r"/>
            <a:r>
              <a:rPr lang="en-US" sz="1000" dirty="0"/>
              <a:t>Not enough exam rooms</a:t>
            </a:r>
          </a:p>
        </p:txBody>
      </p:sp>
      <p:sp>
        <p:nvSpPr>
          <p:cNvPr id="63" name="TextBox 62">
            <a:extLst>
              <a:ext uri="{FF2B5EF4-FFF2-40B4-BE49-F238E27FC236}">
                <a16:creationId xmlns:a16="http://schemas.microsoft.com/office/drawing/2014/main" id="{91D19F59-6F37-4F34-95AD-E460F75B491B}"/>
              </a:ext>
            </a:extLst>
          </p:cNvPr>
          <p:cNvSpPr txBox="1"/>
          <p:nvPr/>
        </p:nvSpPr>
        <p:spPr>
          <a:xfrm>
            <a:off x="2583729" y="3663842"/>
            <a:ext cx="973631" cy="400110"/>
          </a:xfrm>
          <a:prstGeom prst="rect">
            <a:avLst/>
          </a:prstGeom>
          <a:noFill/>
        </p:spPr>
        <p:txBody>
          <a:bodyPr wrap="square" rtlCol="0">
            <a:spAutoFit/>
          </a:bodyPr>
          <a:lstStyle/>
          <a:p>
            <a:pPr algn="r"/>
            <a:r>
              <a:rPr lang="en-US" sz="1000" dirty="0"/>
              <a:t>MDs are multitasking</a:t>
            </a:r>
          </a:p>
        </p:txBody>
      </p:sp>
      <p:sp>
        <p:nvSpPr>
          <p:cNvPr id="64" name="TextBox 63">
            <a:extLst>
              <a:ext uri="{FF2B5EF4-FFF2-40B4-BE49-F238E27FC236}">
                <a16:creationId xmlns:a16="http://schemas.microsoft.com/office/drawing/2014/main" id="{4E149EFB-E4A5-437D-896C-67D88F032D36}"/>
              </a:ext>
            </a:extLst>
          </p:cNvPr>
          <p:cNvSpPr txBox="1"/>
          <p:nvPr/>
        </p:nvSpPr>
        <p:spPr>
          <a:xfrm>
            <a:off x="3653091" y="4143345"/>
            <a:ext cx="973631" cy="400110"/>
          </a:xfrm>
          <a:prstGeom prst="rect">
            <a:avLst/>
          </a:prstGeom>
          <a:noFill/>
        </p:spPr>
        <p:txBody>
          <a:bodyPr wrap="square" rtlCol="0">
            <a:spAutoFit/>
          </a:bodyPr>
          <a:lstStyle/>
          <a:p>
            <a:pPr algn="r"/>
            <a:r>
              <a:rPr lang="en-US" sz="1000" dirty="0"/>
              <a:t>MDs are documenting</a:t>
            </a:r>
          </a:p>
        </p:txBody>
      </p:sp>
      <p:sp>
        <p:nvSpPr>
          <p:cNvPr id="65" name="TextBox 64">
            <a:extLst>
              <a:ext uri="{FF2B5EF4-FFF2-40B4-BE49-F238E27FC236}">
                <a16:creationId xmlns:a16="http://schemas.microsoft.com/office/drawing/2014/main" id="{77966BB2-5A47-4DEB-B110-8DBD36AA5079}"/>
              </a:ext>
            </a:extLst>
          </p:cNvPr>
          <p:cNvSpPr txBox="1"/>
          <p:nvPr/>
        </p:nvSpPr>
        <p:spPr>
          <a:xfrm>
            <a:off x="1806773" y="4298793"/>
            <a:ext cx="1138078" cy="707886"/>
          </a:xfrm>
          <a:prstGeom prst="rect">
            <a:avLst/>
          </a:prstGeom>
          <a:noFill/>
        </p:spPr>
        <p:txBody>
          <a:bodyPr wrap="square" rtlCol="0">
            <a:spAutoFit/>
          </a:bodyPr>
          <a:lstStyle/>
          <a:p>
            <a:pPr algn="r"/>
            <a:r>
              <a:rPr lang="en-US" sz="1000" dirty="0"/>
              <a:t>Medical Assistants are supporting multiple MDs</a:t>
            </a:r>
          </a:p>
        </p:txBody>
      </p:sp>
      <p:sp>
        <p:nvSpPr>
          <p:cNvPr id="67" name="TextBox 66">
            <a:extLst>
              <a:ext uri="{FF2B5EF4-FFF2-40B4-BE49-F238E27FC236}">
                <a16:creationId xmlns:a16="http://schemas.microsoft.com/office/drawing/2014/main" id="{74562FE5-3345-4FCD-B483-AB5850163E4E}"/>
              </a:ext>
            </a:extLst>
          </p:cNvPr>
          <p:cNvSpPr txBox="1"/>
          <p:nvPr/>
        </p:nvSpPr>
        <p:spPr>
          <a:xfrm>
            <a:off x="233798" y="2543145"/>
            <a:ext cx="1053824" cy="400110"/>
          </a:xfrm>
          <a:prstGeom prst="rect">
            <a:avLst/>
          </a:prstGeom>
          <a:noFill/>
        </p:spPr>
        <p:txBody>
          <a:bodyPr wrap="square" rtlCol="0">
            <a:spAutoFit/>
          </a:bodyPr>
          <a:lstStyle/>
          <a:p>
            <a:pPr algn="r"/>
            <a:r>
              <a:rPr lang="en-US" sz="1000" dirty="0"/>
              <a:t>Patients are double booked</a:t>
            </a:r>
          </a:p>
        </p:txBody>
      </p:sp>
      <p:sp>
        <p:nvSpPr>
          <p:cNvPr id="68" name="TextBox 67">
            <a:extLst>
              <a:ext uri="{FF2B5EF4-FFF2-40B4-BE49-F238E27FC236}">
                <a16:creationId xmlns:a16="http://schemas.microsoft.com/office/drawing/2014/main" id="{0A167B0A-06D2-4404-8525-419C8FC86B5F}"/>
              </a:ext>
            </a:extLst>
          </p:cNvPr>
          <p:cNvSpPr txBox="1"/>
          <p:nvPr/>
        </p:nvSpPr>
        <p:spPr>
          <a:xfrm>
            <a:off x="4575979" y="3663841"/>
            <a:ext cx="1053824" cy="400110"/>
          </a:xfrm>
          <a:prstGeom prst="rect">
            <a:avLst/>
          </a:prstGeom>
          <a:noFill/>
        </p:spPr>
        <p:txBody>
          <a:bodyPr wrap="square" rtlCol="0">
            <a:spAutoFit/>
          </a:bodyPr>
          <a:lstStyle/>
          <a:p>
            <a:pPr algn="r"/>
            <a:r>
              <a:rPr lang="en-US" sz="1000" dirty="0"/>
              <a:t>Patients are double booked</a:t>
            </a:r>
          </a:p>
        </p:txBody>
      </p:sp>
      <p:sp>
        <p:nvSpPr>
          <p:cNvPr id="69" name="TextBox 68">
            <a:extLst>
              <a:ext uri="{FF2B5EF4-FFF2-40B4-BE49-F238E27FC236}">
                <a16:creationId xmlns:a16="http://schemas.microsoft.com/office/drawing/2014/main" id="{7C095685-A5B0-4E8B-A2CF-37E06AEDEC61}"/>
              </a:ext>
            </a:extLst>
          </p:cNvPr>
          <p:cNvSpPr txBox="1"/>
          <p:nvPr/>
        </p:nvSpPr>
        <p:spPr>
          <a:xfrm>
            <a:off x="5766076" y="4083355"/>
            <a:ext cx="1053824" cy="400110"/>
          </a:xfrm>
          <a:prstGeom prst="rect">
            <a:avLst/>
          </a:prstGeom>
          <a:noFill/>
        </p:spPr>
        <p:txBody>
          <a:bodyPr wrap="square" rtlCol="0">
            <a:spAutoFit/>
          </a:bodyPr>
          <a:lstStyle/>
          <a:p>
            <a:pPr algn="r"/>
            <a:r>
              <a:rPr lang="en-US" sz="1000" dirty="0"/>
              <a:t>Elderly patient population</a:t>
            </a:r>
          </a:p>
        </p:txBody>
      </p:sp>
      <p:sp>
        <p:nvSpPr>
          <p:cNvPr id="70" name="TextBox 69">
            <a:extLst>
              <a:ext uri="{FF2B5EF4-FFF2-40B4-BE49-F238E27FC236}">
                <a16:creationId xmlns:a16="http://schemas.microsoft.com/office/drawing/2014/main" id="{3216F2F7-B41B-4AA5-A8EA-1B6B020799D9}"/>
              </a:ext>
            </a:extLst>
          </p:cNvPr>
          <p:cNvSpPr txBox="1"/>
          <p:nvPr/>
        </p:nvSpPr>
        <p:spPr>
          <a:xfrm>
            <a:off x="5355284" y="4816344"/>
            <a:ext cx="1053824" cy="400110"/>
          </a:xfrm>
          <a:prstGeom prst="rect">
            <a:avLst/>
          </a:prstGeom>
          <a:noFill/>
        </p:spPr>
        <p:txBody>
          <a:bodyPr wrap="square" rtlCol="0">
            <a:spAutoFit/>
          </a:bodyPr>
          <a:lstStyle/>
          <a:p>
            <a:pPr algn="r"/>
            <a:r>
              <a:rPr lang="en-US" sz="1000" dirty="0"/>
              <a:t>Complex care environment</a:t>
            </a:r>
          </a:p>
        </p:txBody>
      </p:sp>
      <p:sp>
        <p:nvSpPr>
          <p:cNvPr id="71" name="TextBox 70">
            <a:extLst>
              <a:ext uri="{FF2B5EF4-FFF2-40B4-BE49-F238E27FC236}">
                <a16:creationId xmlns:a16="http://schemas.microsoft.com/office/drawing/2014/main" id="{B3F371F3-8792-4FE9-8CDD-62319B357BE4}"/>
              </a:ext>
            </a:extLst>
          </p:cNvPr>
          <p:cNvSpPr txBox="1"/>
          <p:nvPr/>
        </p:nvSpPr>
        <p:spPr>
          <a:xfrm>
            <a:off x="3524875" y="2083541"/>
            <a:ext cx="1053824" cy="400110"/>
          </a:xfrm>
          <a:prstGeom prst="rect">
            <a:avLst/>
          </a:prstGeom>
          <a:noFill/>
        </p:spPr>
        <p:txBody>
          <a:bodyPr wrap="square" rtlCol="0">
            <a:spAutoFit/>
          </a:bodyPr>
          <a:lstStyle/>
          <a:p>
            <a:pPr algn="r"/>
            <a:r>
              <a:rPr lang="en-US" sz="1000" dirty="0"/>
              <a:t>Cumbersome order entry</a:t>
            </a:r>
          </a:p>
        </p:txBody>
      </p:sp>
      <p:sp>
        <p:nvSpPr>
          <p:cNvPr id="73" name="TextBox 72">
            <a:extLst>
              <a:ext uri="{FF2B5EF4-FFF2-40B4-BE49-F238E27FC236}">
                <a16:creationId xmlns:a16="http://schemas.microsoft.com/office/drawing/2014/main" id="{DA503C87-20DD-425E-BA07-D4F26F549CE4}"/>
              </a:ext>
            </a:extLst>
          </p:cNvPr>
          <p:cNvSpPr txBox="1"/>
          <p:nvPr/>
        </p:nvSpPr>
        <p:spPr>
          <a:xfrm>
            <a:off x="5329078" y="1990635"/>
            <a:ext cx="1053824" cy="400110"/>
          </a:xfrm>
          <a:prstGeom prst="rect">
            <a:avLst/>
          </a:prstGeom>
          <a:noFill/>
        </p:spPr>
        <p:txBody>
          <a:bodyPr wrap="square" rtlCol="0">
            <a:spAutoFit/>
          </a:bodyPr>
          <a:lstStyle/>
          <a:p>
            <a:pPr algn="r"/>
            <a:r>
              <a:rPr lang="en-US" sz="1000" dirty="0"/>
              <a:t>High volume clinic</a:t>
            </a:r>
          </a:p>
        </p:txBody>
      </p:sp>
      <p:sp>
        <p:nvSpPr>
          <p:cNvPr id="74" name="TextBox 73">
            <a:extLst>
              <a:ext uri="{FF2B5EF4-FFF2-40B4-BE49-F238E27FC236}">
                <a16:creationId xmlns:a16="http://schemas.microsoft.com/office/drawing/2014/main" id="{D588912A-DB97-4AED-AE8F-DE177764B60D}"/>
              </a:ext>
            </a:extLst>
          </p:cNvPr>
          <p:cNvSpPr txBox="1"/>
          <p:nvPr/>
        </p:nvSpPr>
        <p:spPr>
          <a:xfrm>
            <a:off x="4239490" y="2447616"/>
            <a:ext cx="1053824" cy="553998"/>
          </a:xfrm>
          <a:prstGeom prst="rect">
            <a:avLst/>
          </a:prstGeom>
          <a:noFill/>
        </p:spPr>
        <p:txBody>
          <a:bodyPr wrap="square" rtlCol="0">
            <a:spAutoFit/>
          </a:bodyPr>
          <a:lstStyle/>
          <a:p>
            <a:pPr algn="r"/>
            <a:r>
              <a:rPr lang="en-US" sz="1000" dirty="0"/>
              <a:t>Quality measure visit requirements</a:t>
            </a:r>
          </a:p>
        </p:txBody>
      </p:sp>
      <p:sp>
        <p:nvSpPr>
          <p:cNvPr id="75" name="TextBox 74">
            <a:extLst>
              <a:ext uri="{FF2B5EF4-FFF2-40B4-BE49-F238E27FC236}">
                <a16:creationId xmlns:a16="http://schemas.microsoft.com/office/drawing/2014/main" id="{545FB66E-FE74-46CB-81C2-BF68F497194A}"/>
              </a:ext>
            </a:extLst>
          </p:cNvPr>
          <p:cNvSpPr txBox="1"/>
          <p:nvPr/>
        </p:nvSpPr>
        <p:spPr>
          <a:xfrm>
            <a:off x="2246478" y="2545362"/>
            <a:ext cx="1053824" cy="553998"/>
          </a:xfrm>
          <a:prstGeom prst="rect">
            <a:avLst/>
          </a:prstGeom>
          <a:noFill/>
        </p:spPr>
        <p:txBody>
          <a:bodyPr wrap="square" rtlCol="0">
            <a:spAutoFit/>
          </a:bodyPr>
          <a:lstStyle/>
          <a:p>
            <a:pPr algn="r"/>
            <a:r>
              <a:rPr lang="en-US" sz="1000" dirty="0"/>
              <a:t>MDs don’t know where to go next</a:t>
            </a:r>
          </a:p>
        </p:txBody>
      </p:sp>
      <p:sp>
        <p:nvSpPr>
          <p:cNvPr id="76" name="TextBox 75">
            <a:extLst>
              <a:ext uri="{FF2B5EF4-FFF2-40B4-BE49-F238E27FC236}">
                <a16:creationId xmlns:a16="http://schemas.microsoft.com/office/drawing/2014/main" id="{020BBB96-17E9-4875-B26C-E7EDD7A900B1}"/>
              </a:ext>
            </a:extLst>
          </p:cNvPr>
          <p:cNvSpPr txBox="1"/>
          <p:nvPr/>
        </p:nvSpPr>
        <p:spPr>
          <a:xfrm>
            <a:off x="-66147" y="4416234"/>
            <a:ext cx="1053824" cy="553998"/>
          </a:xfrm>
          <a:prstGeom prst="rect">
            <a:avLst/>
          </a:prstGeom>
          <a:noFill/>
        </p:spPr>
        <p:txBody>
          <a:bodyPr wrap="square" rtlCol="0">
            <a:spAutoFit/>
          </a:bodyPr>
          <a:lstStyle/>
          <a:p>
            <a:pPr algn="r"/>
            <a:r>
              <a:rPr lang="en-US" sz="1000" dirty="0"/>
              <a:t>Supplies not readily available</a:t>
            </a:r>
          </a:p>
        </p:txBody>
      </p:sp>
      <p:sp>
        <p:nvSpPr>
          <p:cNvPr id="77" name="TextBox 76">
            <a:extLst>
              <a:ext uri="{FF2B5EF4-FFF2-40B4-BE49-F238E27FC236}">
                <a16:creationId xmlns:a16="http://schemas.microsoft.com/office/drawing/2014/main" id="{EEA7D031-E022-436E-98F0-1C51FE4D7453}"/>
              </a:ext>
            </a:extLst>
          </p:cNvPr>
          <p:cNvSpPr txBox="1"/>
          <p:nvPr/>
        </p:nvSpPr>
        <p:spPr>
          <a:xfrm>
            <a:off x="3047977" y="4886234"/>
            <a:ext cx="973631" cy="400110"/>
          </a:xfrm>
          <a:prstGeom prst="rect">
            <a:avLst/>
          </a:prstGeom>
          <a:noFill/>
        </p:spPr>
        <p:txBody>
          <a:bodyPr wrap="square" rtlCol="0">
            <a:spAutoFit/>
          </a:bodyPr>
          <a:lstStyle/>
          <a:p>
            <a:pPr algn="r"/>
            <a:r>
              <a:rPr lang="en-US" sz="1000" dirty="0"/>
              <a:t>Patients arrive late</a:t>
            </a:r>
          </a:p>
        </p:txBody>
      </p:sp>
    </p:spTree>
    <p:extLst>
      <p:ext uri="{BB962C8B-B14F-4D97-AF65-F5344CB8AC3E}">
        <p14:creationId xmlns:p14="http://schemas.microsoft.com/office/powerpoint/2010/main" val="30416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fade">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fade">
                                      <p:cBhvr>
                                        <p:cTn id="65" dur="500"/>
                                        <p:tgtEl>
                                          <p:spTgt spid="6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fade">
                                      <p:cBhvr>
                                        <p:cTn id="75" dur="500"/>
                                        <p:tgtEl>
                                          <p:spTgt spid="6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fade">
                                      <p:cBhvr>
                                        <p:cTn id="8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1" grpId="0"/>
      <p:bldP spid="62" grpId="0"/>
      <p:bldP spid="63" grpId="0"/>
      <p:bldP spid="64" grpId="0"/>
      <p:bldP spid="65" grpId="0"/>
      <p:bldP spid="67" grpId="0"/>
      <p:bldP spid="68" grpId="0"/>
      <p:bldP spid="69" grpId="0"/>
      <p:bldP spid="70" grpId="0"/>
      <p:bldP spid="71" grpId="0"/>
      <p:bldP spid="73" grpId="0"/>
      <p:bldP spid="74" grpId="0"/>
      <p:bldP spid="75" grpId="0"/>
      <p:bldP spid="76" grpId="0"/>
      <p:bldP spid="77"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33C4DD6-5501-4F2B-A2A7-1A728FF08C6A}"/>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E2EAFCF0-0696-4E32-83F0-96595A1A8538}"/>
              </a:ext>
            </a:extLst>
          </p:cNvPr>
          <p:cNvSpPr>
            <a:spLocks noGrp="1"/>
          </p:cNvSpPr>
          <p:nvPr>
            <p:ph type="sldNum" sz="quarter" idx="12"/>
          </p:nvPr>
        </p:nvSpPr>
        <p:spPr/>
        <p:txBody>
          <a:bodyPr/>
          <a:lstStyle/>
          <a:p>
            <a:fld id="{909ED1F4-8724-4CB0-854F-41CA9E1557CC}" type="slidenum">
              <a:rPr lang="en-US" altLang="en-US" smtClean="0"/>
              <a:pPr/>
              <a:t>185</a:t>
            </a:fld>
            <a:endParaRPr lang="en-US" altLang="en-US"/>
          </a:p>
        </p:txBody>
      </p:sp>
      <p:sp>
        <p:nvSpPr>
          <p:cNvPr id="7" name="Title 6">
            <a:extLst>
              <a:ext uri="{FF2B5EF4-FFF2-40B4-BE49-F238E27FC236}">
                <a16:creationId xmlns:a16="http://schemas.microsoft.com/office/drawing/2014/main" id="{E8065958-1542-42DA-843B-8524BC1F38D7}"/>
              </a:ext>
            </a:extLst>
          </p:cNvPr>
          <p:cNvSpPr>
            <a:spLocks noGrp="1"/>
          </p:cNvSpPr>
          <p:nvPr>
            <p:ph type="title"/>
          </p:nvPr>
        </p:nvSpPr>
        <p:spPr/>
        <p:txBody>
          <a:bodyPr/>
          <a:lstStyle/>
          <a:p>
            <a:endParaRPr lang="en-US"/>
          </a:p>
        </p:txBody>
      </p:sp>
      <p:pic>
        <p:nvPicPr>
          <p:cNvPr id="6146" name="Picture 2" descr="Image result for now what?">
            <a:extLst>
              <a:ext uri="{FF2B5EF4-FFF2-40B4-BE49-F238E27FC236}">
                <a16:creationId xmlns:a16="http://schemas.microsoft.com/office/drawing/2014/main" id="{9526A0B6-14DE-44CC-8767-81788A617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24" y="331694"/>
            <a:ext cx="8889552" cy="584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5 whys">
            <a:extLst>
              <a:ext uri="{FF2B5EF4-FFF2-40B4-BE49-F238E27FC236}">
                <a16:creationId xmlns:a16="http://schemas.microsoft.com/office/drawing/2014/main" id="{382F4D14-0ABE-4D49-AFC7-2EF0499E2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D77B205-F4FD-489D-99B7-D02CE86E68C0}"/>
              </a:ext>
            </a:extLst>
          </p:cNvPr>
          <p:cNvSpPr>
            <a:spLocks noGrp="1"/>
          </p:cNvSpPr>
          <p:nvPr>
            <p:ph type="title"/>
          </p:nvPr>
        </p:nvSpPr>
        <p:spPr/>
        <p:txBody>
          <a:bodyPr/>
          <a:lstStyle/>
          <a:p>
            <a:r>
              <a:rPr lang="en-US" dirty="0"/>
              <a:t>5 Whys</a:t>
            </a:r>
          </a:p>
        </p:txBody>
      </p:sp>
      <p:sp>
        <p:nvSpPr>
          <p:cNvPr id="4" name="Footer Placeholder 3">
            <a:extLst>
              <a:ext uri="{FF2B5EF4-FFF2-40B4-BE49-F238E27FC236}">
                <a16:creationId xmlns:a16="http://schemas.microsoft.com/office/drawing/2014/main" id="{7C437199-42E4-4BFD-B991-BD60CF3AE4A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3315C204-33F4-4996-B2DD-60D8169F2AE9}"/>
              </a:ext>
            </a:extLst>
          </p:cNvPr>
          <p:cNvSpPr>
            <a:spLocks noGrp="1"/>
          </p:cNvSpPr>
          <p:nvPr>
            <p:ph type="sldNum" sz="quarter" idx="12"/>
          </p:nvPr>
        </p:nvSpPr>
        <p:spPr/>
        <p:txBody>
          <a:bodyPr/>
          <a:lstStyle/>
          <a:p>
            <a:fld id="{909ED1F4-8724-4CB0-854F-41CA9E1557CC}" type="slidenum">
              <a:rPr lang="en-US" altLang="en-US" smtClean="0"/>
              <a:pPr/>
              <a:t>186</a:t>
            </a:fld>
            <a:endParaRPr lang="en-US" altLang="en-US"/>
          </a:p>
        </p:txBody>
      </p:sp>
      <p:sp>
        <p:nvSpPr>
          <p:cNvPr id="9" name="Content Placeholder 2">
            <a:extLst>
              <a:ext uri="{FF2B5EF4-FFF2-40B4-BE49-F238E27FC236}">
                <a16:creationId xmlns:a16="http://schemas.microsoft.com/office/drawing/2014/main" id="{A7267D08-ACD4-4543-BA55-C887D2947F7C}"/>
              </a:ext>
            </a:extLst>
          </p:cNvPr>
          <p:cNvSpPr>
            <a:spLocks noGrp="1"/>
          </p:cNvSpPr>
          <p:nvPr>
            <p:ph idx="1"/>
          </p:nvPr>
        </p:nvSpPr>
        <p:spPr>
          <a:xfrm>
            <a:off x="457200" y="3657600"/>
            <a:ext cx="5105400" cy="2438400"/>
          </a:xfrm>
        </p:spPr>
        <p:txBody>
          <a:bodyPr/>
          <a:lstStyle/>
          <a:p>
            <a:pPr marL="0" indent="0" algn="ctr">
              <a:buNone/>
            </a:pPr>
            <a:r>
              <a:rPr lang="en-US" dirty="0"/>
              <a:t>Allows organized brainstorming to methodically determine the cause of a problem (</a:t>
            </a:r>
            <a:r>
              <a:rPr lang="en-US" dirty="0" err="1"/>
              <a:t>ie</a:t>
            </a:r>
            <a:r>
              <a:rPr lang="en-US" dirty="0"/>
              <a:t> effect).  Most often teams observe a symptom of the problem rather than the problem itself</a:t>
            </a:r>
          </a:p>
        </p:txBody>
      </p:sp>
    </p:spTree>
    <p:extLst>
      <p:ext uri="{BB962C8B-B14F-4D97-AF65-F5344CB8AC3E}">
        <p14:creationId xmlns:p14="http://schemas.microsoft.com/office/powerpoint/2010/main" val="26564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8CD4-F6BC-4467-A2FD-BD5EBAC3D1D9}"/>
              </a:ext>
            </a:extLst>
          </p:cNvPr>
          <p:cNvSpPr>
            <a:spLocks noGrp="1"/>
          </p:cNvSpPr>
          <p:nvPr>
            <p:ph type="title"/>
          </p:nvPr>
        </p:nvSpPr>
        <p:spPr/>
        <p:txBody>
          <a:bodyPr/>
          <a:lstStyle/>
          <a:p>
            <a:r>
              <a:rPr lang="en-US" dirty="0"/>
              <a:t>5 Whys Steps</a:t>
            </a:r>
          </a:p>
        </p:txBody>
      </p:sp>
      <p:sp>
        <p:nvSpPr>
          <p:cNvPr id="3" name="Content Placeholder 2">
            <a:extLst>
              <a:ext uri="{FF2B5EF4-FFF2-40B4-BE49-F238E27FC236}">
                <a16:creationId xmlns:a16="http://schemas.microsoft.com/office/drawing/2014/main" id="{452CF297-76A7-49C2-BB87-915476F8A982}"/>
              </a:ext>
            </a:extLst>
          </p:cNvPr>
          <p:cNvSpPr>
            <a:spLocks noGrp="1"/>
          </p:cNvSpPr>
          <p:nvPr>
            <p:ph idx="1"/>
          </p:nvPr>
        </p:nvSpPr>
        <p:spPr>
          <a:xfrm>
            <a:off x="609600" y="1341438"/>
            <a:ext cx="7924800" cy="4373562"/>
          </a:xfrm>
        </p:spPr>
        <p:txBody>
          <a:bodyPr/>
          <a:lstStyle/>
          <a:p>
            <a:pPr marL="457200" indent="-457200">
              <a:buFont typeface="+mj-lt"/>
              <a:buAutoNum type="arabicPeriod"/>
            </a:pPr>
            <a:r>
              <a:rPr lang="en-US" dirty="0"/>
              <a:t>List the top 2 – 5 potential main causes of the problem identified from the Fishbone Diagram</a:t>
            </a:r>
          </a:p>
          <a:p>
            <a:pPr marL="457200" indent="-457200">
              <a:buFont typeface="+mj-lt"/>
              <a:buAutoNum type="arabicPeriod"/>
            </a:pPr>
            <a:r>
              <a:rPr lang="en-US" dirty="0"/>
              <a:t>Ask “Why” five times for each potential cause to get to the root cause</a:t>
            </a:r>
          </a:p>
          <a:p>
            <a:pPr marL="457200" indent="-457200">
              <a:buFont typeface="+mj-lt"/>
              <a:buAutoNum type="arabicPeriod"/>
            </a:pPr>
            <a:r>
              <a:rPr lang="en-US" dirty="0"/>
              <a:t>Use the information to start a plan for additional data collection and testing or an improvement implementation activity</a:t>
            </a:r>
          </a:p>
        </p:txBody>
      </p:sp>
      <p:sp>
        <p:nvSpPr>
          <p:cNvPr id="4" name="Footer Placeholder 3">
            <a:extLst>
              <a:ext uri="{FF2B5EF4-FFF2-40B4-BE49-F238E27FC236}">
                <a16:creationId xmlns:a16="http://schemas.microsoft.com/office/drawing/2014/main" id="{DCF8BBCA-5D4F-4839-ACC7-775E0FEE32A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2E43D54-25F0-4125-97D7-BB815D658871}"/>
              </a:ext>
            </a:extLst>
          </p:cNvPr>
          <p:cNvSpPr>
            <a:spLocks noGrp="1"/>
          </p:cNvSpPr>
          <p:nvPr>
            <p:ph type="sldNum" sz="quarter" idx="12"/>
          </p:nvPr>
        </p:nvSpPr>
        <p:spPr/>
        <p:txBody>
          <a:bodyPr/>
          <a:lstStyle/>
          <a:p>
            <a:fld id="{909ED1F4-8724-4CB0-854F-41CA9E1557CC}" type="slidenum">
              <a:rPr lang="en-US" altLang="en-US" smtClean="0"/>
              <a:pPr/>
              <a:t>187</a:t>
            </a:fld>
            <a:endParaRPr lang="en-US" altLang="en-US"/>
          </a:p>
        </p:txBody>
      </p:sp>
    </p:spTree>
    <p:extLst>
      <p:ext uri="{BB962C8B-B14F-4D97-AF65-F5344CB8AC3E}">
        <p14:creationId xmlns:p14="http://schemas.microsoft.com/office/powerpoint/2010/main" val="94939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53AFF7-45FF-467A-A430-B964E288AB73}"/>
              </a:ext>
            </a:extLst>
          </p:cNvPr>
          <p:cNvSpPr>
            <a:spLocks noGrp="1"/>
          </p:cNvSpPr>
          <p:nvPr>
            <p:ph idx="1"/>
          </p:nvPr>
        </p:nvSpPr>
        <p:spPr>
          <a:xfrm>
            <a:off x="609600" y="2057400"/>
            <a:ext cx="7924800" cy="3657600"/>
          </a:xfrm>
        </p:spPr>
        <p:txBody>
          <a:bodyPr/>
          <a:lstStyle/>
          <a:p>
            <a:pPr marL="0" indent="0">
              <a:buNone/>
            </a:pPr>
            <a:r>
              <a:rPr lang="en-US" dirty="0"/>
              <a:t>“To tell the truth, the Toyota Production System has been built on the practice and evolution of this scientific approach.  By asking ‘why?’ five times and answering it each time, we can get to the real cause of the problem, which is often hidden behind more obvious symptoms”</a:t>
            </a:r>
          </a:p>
          <a:p>
            <a:pPr marL="0" indent="0" algn="r">
              <a:buNone/>
            </a:pPr>
            <a:r>
              <a:rPr lang="en-US" dirty="0"/>
              <a:t>- Taiichi Ohno, Toyota</a:t>
            </a:r>
          </a:p>
        </p:txBody>
      </p:sp>
      <p:sp>
        <p:nvSpPr>
          <p:cNvPr id="4" name="Footer Placeholder 3">
            <a:extLst>
              <a:ext uri="{FF2B5EF4-FFF2-40B4-BE49-F238E27FC236}">
                <a16:creationId xmlns:a16="http://schemas.microsoft.com/office/drawing/2014/main" id="{59E438B9-A8CE-4212-82CC-25810A7B02A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1F27869-4BD7-4E4A-A90D-942C93BC26C9}"/>
              </a:ext>
            </a:extLst>
          </p:cNvPr>
          <p:cNvSpPr>
            <a:spLocks noGrp="1"/>
          </p:cNvSpPr>
          <p:nvPr>
            <p:ph type="sldNum" sz="quarter" idx="12"/>
          </p:nvPr>
        </p:nvSpPr>
        <p:spPr/>
        <p:txBody>
          <a:bodyPr/>
          <a:lstStyle/>
          <a:p>
            <a:fld id="{909ED1F4-8724-4CB0-854F-41CA9E1557CC}" type="slidenum">
              <a:rPr lang="en-US" altLang="en-US" smtClean="0"/>
              <a:pPr/>
              <a:t>188</a:t>
            </a:fld>
            <a:endParaRPr lang="en-US" altLang="en-US"/>
          </a:p>
        </p:txBody>
      </p:sp>
      <p:sp>
        <p:nvSpPr>
          <p:cNvPr id="6" name="Title 1">
            <a:extLst>
              <a:ext uri="{FF2B5EF4-FFF2-40B4-BE49-F238E27FC236}">
                <a16:creationId xmlns:a16="http://schemas.microsoft.com/office/drawing/2014/main" id="{9F13421B-820B-4788-893D-BCFA1A0B9E4A}"/>
              </a:ext>
            </a:extLst>
          </p:cNvPr>
          <p:cNvSpPr>
            <a:spLocks noGrp="1"/>
          </p:cNvSpPr>
          <p:nvPr>
            <p:ph type="title"/>
          </p:nvPr>
        </p:nvSpPr>
        <p:spPr>
          <a:xfrm>
            <a:off x="609600" y="480219"/>
            <a:ext cx="7924800" cy="685800"/>
          </a:xfrm>
        </p:spPr>
        <p:txBody>
          <a:bodyPr/>
          <a:lstStyle/>
          <a:p>
            <a:r>
              <a:rPr lang="en-US" dirty="0"/>
              <a:t>Why ask Why?</a:t>
            </a:r>
          </a:p>
        </p:txBody>
      </p:sp>
    </p:spTree>
    <p:extLst>
      <p:ext uri="{BB962C8B-B14F-4D97-AF65-F5344CB8AC3E}">
        <p14:creationId xmlns:p14="http://schemas.microsoft.com/office/powerpoint/2010/main" val="229403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CBED-2C62-4922-BA51-A54512ACB9CD}"/>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0D779FF4-C90D-4666-9972-753F49688BC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E1790E4-017E-4931-9F8F-2915520D9279}"/>
              </a:ext>
            </a:extLst>
          </p:cNvPr>
          <p:cNvSpPr>
            <a:spLocks noGrp="1"/>
          </p:cNvSpPr>
          <p:nvPr>
            <p:ph type="sldNum" sz="quarter" idx="12"/>
          </p:nvPr>
        </p:nvSpPr>
        <p:spPr/>
        <p:txBody>
          <a:bodyPr/>
          <a:lstStyle/>
          <a:p>
            <a:fld id="{909ED1F4-8724-4CB0-854F-41CA9E1557CC}" type="slidenum">
              <a:rPr lang="en-US" altLang="en-US" smtClean="0"/>
              <a:pPr/>
              <a:t>189</a:t>
            </a:fld>
            <a:endParaRPr lang="en-US" altLang="en-US"/>
          </a:p>
        </p:txBody>
      </p:sp>
      <p:pic>
        <p:nvPicPr>
          <p:cNvPr id="6" name="Picture 5">
            <a:extLst>
              <a:ext uri="{FF2B5EF4-FFF2-40B4-BE49-F238E27FC236}">
                <a16:creationId xmlns:a16="http://schemas.microsoft.com/office/drawing/2014/main" id="{396B91EC-B007-472B-8CB4-CFDF196A7A57}"/>
              </a:ext>
            </a:extLst>
          </p:cNvPr>
          <p:cNvPicPr>
            <a:picLocks noChangeAspect="1"/>
          </p:cNvPicPr>
          <p:nvPr/>
        </p:nvPicPr>
        <p:blipFill>
          <a:blip r:embed="rId2"/>
          <a:stretch>
            <a:fillRect/>
          </a:stretch>
        </p:blipFill>
        <p:spPr>
          <a:xfrm>
            <a:off x="0" y="312019"/>
            <a:ext cx="9144000" cy="5980074"/>
          </a:xfrm>
          <a:prstGeom prst="rect">
            <a:avLst/>
          </a:prstGeom>
        </p:spPr>
      </p:pic>
    </p:spTree>
    <p:extLst>
      <p:ext uri="{BB962C8B-B14F-4D97-AF65-F5344CB8AC3E}">
        <p14:creationId xmlns:p14="http://schemas.microsoft.com/office/powerpoint/2010/main" val="199580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1DD4-F664-45F4-9EF5-3FC16DD94542}"/>
              </a:ext>
            </a:extLst>
          </p:cNvPr>
          <p:cNvSpPr>
            <a:spLocks noGrp="1"/>
          </p:cNvSpPr>
          <p:nvPr>
            <p:ph type="title"/>
          </p:nvPr>
        </p:nvSpPr>
        <p:spPr>
          <a:xfrm>
            <a:off x="609600" y="480219"/>
            <a:ext cx="7924800" cy="685800"/>
          </a:xfrm>
        </p:spPr>
        <p:txBody>
          <a:bodyPr/>
          <a:lstStyle/>
          <a:p>
            <a:r>
              <a:rPr lang="en-US" dirty="0"/>
              <a:t>It’s All About Adding Value</a:t>
            </a:r>
          </a:p>
        </p:txBody>
      </p:sp>
      <p:sp>
        <p:nvSpPr>
          <p:cNvPr id="4" name="Footer Placeholder 3">
            <a:extLst>
              <a:ext uri="{FF2B5EF4-FFF2-40B4-BE49-F238E27FC236}">
                <a16:creationId xmlns:a16="http://schemas.microsoft.com/office/drawing/2014/main" id="{3E224319-0CF2-4F98-A318-B7B74FA423F4}"/>
              </a:ext>
            </a:extLst>
          </p:cNvPr>
          <p:cNvSpPr>
            <a:spLocks noGrp="1"/>
          </p:cNvSpPr>
          <p:nvPr>
            <p:ph type="ftr" sz="quarter" idx="10"/>
          </p:nvPr>
        </p:nvSpPr>
        <p:spPr/>
        <p:txBody>
          <a:bodyPr/>
          <a:lstStyle/>
          <a:p>
            <a:r>
              <a:rPr lang="en-US" altLang="en-US"/>
              <a:t>PHX Institute</a:t>
            </a:r>
          </a:p>
        </p:txBody>
      </p:sp>
      <p:sp>
        <p:nvSpPr>
          <p:cNvPr id="6" name="Slide Number Placeholder 5">
            <a:extLst>
              <a:ext uri="{FF2B5EF4-FFF2-40B4-BE49-F238E27FC236}">
                <a16:creationId xmlns:a16="http://schemas.microsoft.com/office/drawing/2014/main" id="{637AC7AF-5546-4BD4-85AB-E1C4398BFCBD}"/>
              </a:ext>
            </a:extLst>
          </p:cNvPr>
          <p:cNvSpPr>
            <a:spLocks noGrp="1"/>
          </p:cNvSpPr>
          <p:nvPr>
            <p:ph type="sldNum" sz="quarter" idx="12"/>
          </p:nvPr>
        </p:nvSpPr>
        <p:spPr/>
        <p:txBody>
          <a:bodyPr/>
          <a:lstStyle/>
          <a:p>
            <a:fld id="{909ED1F4-8724-4CB0-854F-41CA9E1557CC}" type="slidenum">
              <a:rPr lang="en-US" altLang="en-US" smtClean="0"/>
              <a:pPr/>
              <a:t>19</a:t>
            </a:fld>
            <a:endParaRPr lang="en-US" altLang="en-US"/>
          </a:p>
        </p:txBody>
      </p:sp>
      <p:sp>
        <p:nvSpPr>
          <p:cNvPr id="44" name="Rectangle: Rounded Corners 43">
            <a:extLst>
              <a:ext uri="{FF2B5EF4-FFF2-40B4-BE49-F238E27FC236}">
                <a16:creationId xmlns:a16="http://schemas.microsoft.com/office/drawing/2014/main" id="{6EE7FBAC-137F-4E60-B05A-B79CE8E8BF9A}"/>
              </a:ext>
            </a:extLst>
          </p:cNvPr>
          <p:cNvSpPr/>
          <p:nvPr/>
        </p:nvSpPr>
        <p:spPr>
          <a:xfrm>
            <a:off x="361899" y="1219201"/>
            <a:ext cx="2686101" cy="4724399"/>
          </a:xfrm>
          <a:prstGeom prst="roundRect">
            <a:avLst>
              <a:gd name="adj" fmla="val 10000"/>
            </a:avLst>
          </a:prstGeom>
          <a:solidFill>
            <a:srgbClr val="FF5757"/>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rgbClr r="0" g="0" b="0"/>
          </a:fillRef>
          <a:effectRef idx="0">
            <a:schemeClr val="dk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11" name="Group 10">
            <a:extLst>
              <a:ext uri="{FF2B5EF4-FFF2-40B4-BE49-F238E27FC236}">
                <a16:creationId xmlns:a16="http://schemas.microsoft.com/office/drawing/2014/main" id="{B318D618-4882-42A9-86E9-8F96A4D75738}"/>
              </a:ext>
            </a:extLst>
          </p:cNvPr>
          <p:cNvGrpSpPr/>
          <p:nvPr/>
        </p:nvGrpSpPr>
        <p:grpSpPr>
          <a:xfrm>
            <a:off x="648053" y="2636924"/>
            <a:ext cx="2128242" cy="928155"/>
            <a:chOff x="267053" y="1417723"/>
            <a:chExt cx="2128242" cy="928155"/>
          </a:xfrm>
          <a:scene3d>
            <a:camera prst="orthographicFront"/>
            <a:lightRig rig="flat" dir="t"/>
          </a:scene3d>
        </p:grpSpPr>
        <p:sp>
          <p:nvSpPr>
            <p:cNvPr id="42" name="Rectangle: Rounded Corners 41">
              <a:extLst>
                <a:ext uri="{FF2B5EF4-FFF2-40B4-BE49-F238E27FC236}">
                  <a16:creationId xmlns:a16="http://schemas.microsoft.com/office/drawing/2014/main" id="{EE1A92DA-851B-4780-9102-2822DDB06933}"/>
                </a:ext>
              </a:extLst>
            </p:cNvPr>
            <p:cNvSpPr/>
            <p:nvPr/>
          </p:nvSpPr>
          <p:spPr>
            <a:xfrm>
              <a:off x="267053" y="1417723"/>
              <a:ext cx="2128242" cy="928155"/>
            </a:xfrm>
            <a:prstGeom prst="roundRect">
              <a:avLst>
                <a:gd name="adj" fmla="val 10000"/>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43" name="Rectangle: Rounded Corners 6">
              <a:extLst>
                <a:ext uri="{FF2B5EF4-FFF2-40B4-BE49-F238E27FC236}">
                  <a16:creationId xmlns:a16="http://schemas.microsoft.com/office/drawing/2014/main" id="{BF7630CB-4599-4A47-91D2-B963EAC79969}"/>
                </a:ext>
              </a:extLst>
            </p:cNvPr>
            <p:cNvSpPr txBox="1"/>
            <p:nvPr/>
          </p:nvSpPr>
          <p:spPr>
            <a:xfrm>
              <a:off x="294238" y="1444908"/>
              <a:ext cx="2073872" cy="87378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Quality</a:t>
              </a:r>
            </a:p>
          </p:txBody>
        </p:sp>
      </p:grpSp>
      <p:grpSp>
        <p:nvGrpSpPr>
          <p:cNvPr id="12" name="Group 11">
            <a:extLst>
              <a:ext uri="{FF2B5EF4-FFF2-40B4-BE49-F238E27FC236}">
                <a16:creationId xmlns:a16="http://schemas.microsoft.com/office/drawing/2014/main" id="{A58CE12B-1344-4D3E-B1F1-55C19B0B7DB1}"/>
              </a:ext>
            </a:extLst>
          </p:cNvPr>
          <p:cNvGrpSpPr/>
          <p:nvPr/>
        </p:nvGrpSpPr>
        <p:grpSpPr>
          <a:xfrm>
            <a:off x="648053" y="3707873"/>
            <a:ext cx="2128242" cy="928155"/>
            <a:chOff x="267053" y="2488672"/>
            <a:chExt cx="2128242" cy="928155"/>
          </a:xfrm>
          <a:scene3d>
            <a:camera prst="orthographicFront"/>
            <a:lightRig rig="flat" dir="t"/>
          </a:scene3d>
        </p:grpSpPr>
        <p:sp>
          <p:nvSpPr>
            <p:cNvPr id="40" name="Rectangle: Rounded Corners 39">
              <a:extLst>
                <a:ext uri="{FF2B5EF4-FFF2-40B4-BE49-F238E27FC236}">
                  <a16:creationId xmlns:a16="http://schemas.microsoft.com/office/drawing/2014/main" id="{39BD8BE6-CD9C-4E14-969B-DF516A7238F6}"/>
                </a:ext>
              </a:extLst>
            </p:cNvPr>
            <p:cNvSpPr/>
            <p:nvPr/>
          </p:nvSpPr>
          <p:spPr>
            <a:xfrm>
              <a:off x="267053" y="2488672"/>
              <a:ext cx="2128242" cy="928155"/>
            </a:xfrm>
            <a:prstGeom prst="roundRect">
              <a:avLst>
                <a:gd name="adj" fmla="val 10000"/>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41" name="Rectangle: Rounded Corners 8">
              <a:extLst>
                <a:ext uri="{FF2B5EF4-FFF2-40B4-BE49-F238E27FC236}">
                  <a16:creationId xmlns:a16="http://schemas.microsoft.com/office/drawing/2014/main" id="{CD570E1D-93DE-414F-91DE-25181AA9D6A3}"/>
                </a:ext>
              </a:extLst>
            </p:cNvPr>
            <p:cNvSpPr txBox="1"/>
            <p:nvPr/>
          </p:nvSpPr>
          <p:spPr>
            <a:xfrm>
              <a:off x="294238" y="2515857"/>
              <a:ext cx="2073872" cy="87378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Experience</a:t>
              </a:r>
            </a:p>
          </p:txBody>
        </p:sp>
      </p:grpSp>
      <p:grpSp>
        <p:nvGrpSpPr>
          <p:cNvPr id="13" name="Group 12">
            <a:extLst>
              <a:ext uri="{FF2B5EF4-FFF2-40B4-BE49-F238E27FC236}">
                <a16:creationId xmlns:a16="http://schemas.microsoft.com/office/drawing/2014/main" id="{A356C115-2F51-4E8C-AE35-93CCDF2757F6}"/>
              </a:ext>
            </a:extLst>
          </p:cNvPr>
          <p:cNvGrpSpPr/>
          <p:nvPr/>
        </p:nvGrpSpPr>
        <p:grpSpPr>
          <a:xfrm>
            <a:off x="648053" y="4778821"/>
            <a:ext cx="2128242" cy="928155"/>
            <a:chOff x="267053" y="3559620"/>
            <a:chExt cx="2128242" cy="928155"/>
          </a:xfrm>
          <a:scene3d>
            <a:camera prst="orthographicFront"/>
            <a:lightRig rig="flat" dir="t"/>
          </a:scene3d>
        </p:grpSpPr>
        <p:sp>
          <p:nvSpPr>
            <p:cNvPr id="38" name="Rectangle: Rounded Corners 37">
              <a:extLst>
                <a:ext uri="{FF2B5EF4-FFF2-40B4-BE49-F238E27FC236}">
                  <a16:creationId xmlns:a16="http://schemas.microsoft.com/office/drawing/2014/main" id="{4F8AC17D-DC4E-4A94-9774-AE7A1D639EF7}"/>
                </a:ext>
              </a:extLst>
            </p:cNvPr>
            <p:cNvSpPr/>
            <p:nvPr/>
          </p:nvSpPr>
          <p:spPr>
            <a:xfrm>
              <a:off x="267053" y="3559620"/>
              <a:ext cx="2128242" cy="928155"/>
            </a:xfrm>
            <a:prstGeom prst="roundRect">
              <a:avLst>
                <a:gd name="adj" fmla="val 10000"/>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9" name="Rectangle: Rounded Corners 10">
              <a:extLst>
                <a:ext uri="{FF2B5EF4-FFF2-40B4-BE49-F238E27FC236}">
                  <a16:creationId xmlns:a16="http://schemas.microsoft.com/office/drawing/2014/main" id="{8ACF757E-0CA1-4D98-8E6D-49E564B6AF15}"/>
                </a:ext>
              </a:extLst>
            </p:cNvPr>
            <p:cNvSpPr txBox="1"/>
            <p:nvPr/>
          </p:nvSpPr>
          <p:spPr>
            <a:xfrm>
              <a:off x="294238" y="3586805"/>
              <a:ext cx="2073872" cy="87378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Cost</a:t>
              </a:r>
            </a:p>
          </p:txBody>
        </p:sp>
      </p:grpSp>
      <p:sp>
        <p:nvSpPr>
          <p:cNvPr id="36" name="Rectangle: Rounded Corners 35">
            <a:extLst>
              <a:ext uri="{FF2B5EF4-FFF2-40B4-BE49-F238E27FC236}">
                <a16:creationId xmlns:a16="http://schemas.microsoft.com/office/drawing/2014/main" id="{FCE6EC58-64B8-4F80-8D5E-382F919AEF3A}"/>
              </a:ext>
            </a:extLst>
          </p:cNvPr>
          <p:cNvSpPr/>
          <p:nvPr/>
        </p:nvSpPr>
        <p:spPr>
          <a:xfrm>
            <a:off x="3241848" y="1219201"/>
            <a:ext cx="2660302" cy="4724399"/>
          </a:xfrm>
          <a:prstGeom prst="roundRect">
            <a:avLst>
              <a:gd name="adj" fmla="val 10000"/>
            </a:avLst>
          </a:prstGeom>
          <a:solidFill>
            <a:srgbClr val="FF5757"/>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rgbClr r="0" g="0" b="0"/>
          </a:fillRef>
          <a:effectRef idx="0">
            <a:schemeClr val="dk1">
              <a:tint val="40000"/>
              <a:hueOff val="0"/>
              <a:satOff val="0"/>
              <a:lumOff val="0"/>
              <a:alphaOff val="0"/>
            </a:schemeClr>
          </a:effectRef>
          <a:fontRef idx="minor">
            <a:schemeClr val="dk1">
              <a:hueOff val="0"/>
              <a:satOff val="0"/>
              <a:lumOff val="0"/>
              <a:alphaOff val="0"/>
            </a:schemeClr>
          </a:fontRef>
        </p:style>
      </p:sp>
      <p:grpSp>
        <p:nvGrpSpPr>
          <p:cNvPr id="15" name="Group 14">
            <a:extLst>
              <a:ext uri="{FF2B5EF4-FFF2-40B4-BE49-F238E27FC236}">
                <a16:creationId xmlns:a16="http://schemas.microsoft.com/office/drawing/2014/main" id="{9D2BDEED-521D-4634-B9FF-E69596736C81}"/>
              </a:ext>
            </a:extLst>
          </p:cNvPr>
          <p:cNvGrpSpPr/>
          <p:nvPr/>
        </p:nvGrpSpPr>
        <p:grpSpPr>
          <a:xfrm>
            <a:off x="3507878" y="2636924"/>
            <a:ext cx="2128242" cy="928155"/>
            <a:chOff x="3126878" y="1417723"/>
            <a:chExt cx="2128242" cy="928155"/>
          </a:xfrm>
          <a:scene3d>
            <a:camera prst="orthographicFront"/>
            <a:lightRig rig="flat" dir="t"/>
          </a:scene3d>
        </p:grpSpPr>
        <p:sp>
          <p:nvSpPr>
            <p:cNvPr id="34" name="Rectangle: Rounded Corners 33">
              <a:extLst>
                <a:ext uri="{FF2B5EF4-FFF2-40B4-BE49-F238E27FC236}">
                  <a16:creationId xmlns:a16="http://schemas.microsoft.com/office/drawing/2014/main" id="{7DB8BB12-9877-4373-B12A-42A3805C743F}"/>
                </a:ext>
              </a:extLst>
            </p:cNvPr>
            <p:cNvSpPr/>
            <p:nvPr/>
          </p:nvSpPr>
          <p:spPr>
            <a:xfrm>
              <a:off x="3126878" y="1417723"/>
              <a:ext cx="2128242" cy="928155"/>
            </a:xfrm>
            <a:prstGeom prst="roundRect">
              <a:avLst>
                <a:gd name="adj" fmla="val 10000"/>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5" name="Rectangle: Rounded Corners 14">
              <a:extLst>
                <a:ext uri="{FF2B5EF4-FFF2-40B4-BE49-F238E27FC236}">
                  <a16:creationId xmlns:a16="http://schemas.microsoft.com/office/drawing/2014/main" id="{5FE83C63-9A91-41E3-84CA-D60E54AEEF95}"/>
                </a:ext>
              </a:extLst>
            </p:cNvPr>
            <p:cNvSpPr txBox="1"/>
            <p:nvPr/>
          </p:nvSpPr>
          <p:spPr>
            <a:xfrm>
              <a:off x="3154063" y="1444908"/>
              <a:ext cx="2073872" cy="87378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Meaningful</a:t>
              </a:r>
            </a:p>
            <a:p>
              <a:pPr marL="0" lvl="0" indent="0" algn="ctr" defTabSz="1022350">
                <a:lnSpc>
                  <a:spcPct val="90000"/>
                </a:lnSpc>
                <a:spcBef>
                  <a:spcPct val="0"/>
                </a:spcBef>
                <a:spcAft>
                  <a:spcPct val="35000"/>
                </a:spcAft>
                <a:buNone/>
              </a:pPr>
              <a:r>
                <a:rPr lang="en-US" sz="2300" kern="1200" dirty="0"/>
                <a:t>Work</a:t>
              </a:r>
            </a:p>
          </p:txBody>
        </p:sp>
      </p:grpSp>
      <p:grpSp>
        <p:nvGrpSpPr>
          <p:cNvPr id="16" name="Group 15">
            <a:extLst>
              <a:ext uri="{FF2B5EF4-FFF2-40B4-BE49-F238E27FC236}">
                <a16:creationId xmlns:a16="http://schemas.microsoft.com/office/drawing/2014/main" id="{5EF0B92E-F9A7-46FE-9A6A-1A130988EE85}"/>
              </a:ext>
            </a:extLst>
          </p:cNvPr>
          <p:cNvGrpSpPr/>
          <p:nvPr/>
        </p:nvGrpSpPr>
        <p:grpSpPr>
          <a:xfrm>
            <a:off x="3507878" y="3707873"/>
            <a:ext cx="2128242" cy="928155"/>
            <a:chOff x="3126878" y="2488672"/>
            <a:chExt cx="2128242" cy="928155"/>
          </a:xfrm>
          <a:scene3d>
            <a:camera prst="orthographicFront"/>
            <a:lightRig rig="flat" dir="t"/>
          </a:scene3d>
        </p:grpSpPr>
        <p:sp>
          <p:nvSpPr>
            <p:cNvPr id="32" name="Rectangle: Rounded Corners 31">
              <a:extLst>
                <a:ext uri="{FF2B5EF4-FFF2-40B4-BE49-F238E27FC236}">
                  <a16:creationId xmlns:a16="http://schemas.microsoft.com/office/drawing/2014/main" id="{DD04EA94-4106-48B6-B0C4-0A5A18E597E0}"/>
                </a:ext>
              </a:extLst>
            </p:cNvPr>
            <p:cNvSpPr/>
            <p:nvPr/>
          </p:nvSpPr>
          <p:spPr>
            <a:xfrm>
              <a:off x="3126878" y="2488672"/>
              <a:ext cx="2128242" cy="928155"/>
            </a:xfrm>
            <a:prstGeom prst="roundRect">
              <a:avLst>
                <a:gd name="adj" fmla="val 10000"/>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3" name="Rectangle: Rounded Corners 16">
              <a:extLst>
                <a:ext uri="{FF2B5EF4-FFF2-40B4-BE49-F238E27FC236}">
                  <a16:creationId xmlns:a16="http://schemas.microsoft.com/office/drawing/2014/main" id="{13BF6924-4B55-4417-BB33-43EC7408DD4A}"/>
                </a:ext>
              </a:extLst>
            </p:cNvPr>
            <p:cNvSpPr txBox="1"/>
            <p:nvPr/>
          </p:nvSpPr>
          <p:spPr>
            <a:xfrm>
              <a:off x="3154063" y="2515857"/>
              <a:ext cx="2073872" cy="87378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Work Environment</a:t>
              </a:r>
            </a:p>
          </p:txBody>
        </p:sp>
      </p:grpSp>
      <p:grpSp>
        <p:nvGrpSpPr>
          <p:cNvPr id="17" name="Group 16">
            <a:extLst>
              <a:ext uri="{FF2B5EF4-FFF2-40B4-BE49-F238E27FC236}">
                <a16:creationId xmlns:a16="http://schemas.microsoft.com/office/drawing/2014/main" id="{AB1221BE-4541-4B30-89EF-CAFD1927CF74}"/>
              </a:ext>
            </a:extLst>
          </p:cNvPr>
          <p:cNvGrpSpPr/>
          <p:nvPr/>
        </p:nvGrpSpPr>
        <p:grpSpPr>
          <a:xfrm>
            <a:off x="3507878" y="4778821"/>
            <a:ext cx="2128242" cy="928155"/>
            <a:chOff x="3126878" y="3559620"/>
            <a:chExt cx="2128242" cy="928155"/>
          </a:xfrm>
          <a:scene3d>
            <a:camera prst="orthographicFront"/>
            <a:lightRig rig="flat" dir="t"/>
          </a:scene3d>
        </p:grpSpPr>
        <p:sp>
          <p:nvSpPr>
            <p:cNvPr id="30" name="Rectangle: Rounded Corners 29">
              <a:extLst>
                <a:ext uri="{FF2B5EF4-FFF2-40B4-BE49-F238E27FC236}">
                  <a16:creationId xmlns:a16="http://schemas.microsoft.com/office/drawing/2014/main" id="{D9215EE7-EE7C-4F5B-B46F-577856C942B3}"/>
                </a:ext>
              </a:extLst>
            </p:cNvPr>
            <p:cNvSpPr/>
            <p:nvPr/>
          </p:nvSpPr>
          <p:spPr>
            <a:xfrm>
              <a:off x="3126878" y="3559620"/>
              <a:ext cx="2128242" cy="928155"/>
            </a:xfrm>
            <a:prstGeom prst="roundRect">
              <a:avLst>
                <a:gd name="adj" fmla="val 10000"/>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1" name="Rectangle: Rounded Corners 18">
              <a:extLst>
                <a:ext uri="{FF2B5EF4-FFF2-40B4-BE49-F238E27FC236}">
                  <a16:creationId xmlns:a16="http://schemas.microsoft.com/office/drawing/2014/main" id="{6CA36449-C076-46C3-83FC-A44EA1005F86}"/>
                </a:ext>
              </a:extLst>
            </p:cNvPr>
            <p:cNvSpPr txBox="1"/>
            <p:nvPr/>
          </p:nvSpPr>
          <p:spPr>
            <a:xfrm>
              <a:off x="3154063" y="3586805"/>
              <a:ext cx="2073872" cy="87378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Respect</a:t>
              </a:r>
            </a:p>
          </p:txBody>
        </p:sp>
      </p:grpSp>
      <p:sp>
        <p:nvSpPr>
          <p:cNvPr id="28" name="Rectangle: Rounded Corners 27">
            <a:extLst>
              <a:ext uri="{FF2B5EF4-FFF2-40B4-BE49-F238E27FC236}">
                <a16:creationId xmlns:a16="http://schemas.microsoft.com/office/drawing/2014/main" id="{7AA2F046-CE70-4FEE-A276-12F3A8CA4559}"/>
              </a:ext>
            </a:extLst>
          </p:cNvPr>
          <p:cNvSpPr/>
          <p:nvPr/>
        </p:nvSpPr>
        <p:spPr>
          <a:xfrm>
            <a:off x="6101674" y="1219201"/>
            <a:ext cx="2660302" cy="4724399"/>
          </a:xfrm>
          <a:prstGeom prst="roundRect">
            <a:avLst>
              <a:gd name="adj" fmla="val 10000"/>
            </a:avLst>
          </a:prstGeom>
          <a:solidFill>
            <a:srgbClr val="FF5757"/>
          </a:soli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rgbClr r="0" g="0" b="0"/>
          </a:fillRef>
          <a:effectRef idx="0">
            <a:schemeClr val="dk1">
              <a:tint val="40000"/>
              <a:hueOff val="0"/>
              <a:satOff val="0"/>
              <a:lumOff val="0"/>
              <a:alphaOff val="0"/>
            </a:schemeClr>
          </a:effectRef>
          <a:fontRef idx="minor">
            <a:schemeClr val="dk1">
              <a:hueOff val="0"/>
              <a:satOff val="0"/>
              <a:lumOff val="0"/>
              <a:alphaOff val="0"/>
            </a:schemeClr>
          </a:fontRef>
        </p:style>
      </p:sp>
      <p:grpSp>
        <p:nvGrpSpPr>
          <p:cNvPr id="19" name="Group 18">
            <a:extLst>
              <a:ext uri="{FF2B5EF4-FFF2-40B4-BE49-F238E27FC236}">
                <a16:creationId xmlns:a16="http://schemas.microsoft.com/office/drawing/2014/main" id="{3A808050-A2EA-4E02-AD89-2B580770B94C}"/>
              </a:ext>
            </a:extLst>
          </p:cNvPr>
          <p:cNvGrpSpPr/>
          <p:nvPr/>
        </p:nvGrpSpPr>
        <p:grpSpPr>
          <a:xfrm>
            <a:off x="6367704" y="2636924"/>
            <a:ext cx="2128242" cy="928155"/>
            <a:chOff x="5986704" y="1417723"/>
            <a:chExt cx="2128242" cy="928155"/>
          </a:xfrm>
          <a:scene3d>
            <a:camera prst="orthographicFront"/>
            <a:lightRig rig="flat" dir="t"/>
          </a:scene3d>
        </p:grpSpPr>
        <p:sp>
          <p:nvSpPr>
            <p:cNvPr id="26" name="Rectangle: Rounded Corners 25">
              <a:extLst>
                <a:ext uri="{FF2B5EF4-FFF2-40B4-BE49-F238E27FC236}">
                  <a16:creationId xmlns:a16="http://schemas.microsoft.com/office/drawing/2014/main" id="{6388CBB2-7E64-4D6A-BBD0-D74BE51874EA}"/>
                </a:ext>
              </a:extLst>
            </p:cNvPr>
            <p:cNvSpPr/>
            <p:nvPr/>
          </p:nvSpPr>
          <p:spPr>
            <a:xfrm>
              <a:off x="5986704" y="1417723"/>
              <a:ext cx="2128242" cy="928155"/>
            </a:xfrm>
            <a:prstGeom prst="roundRect">
              <a:avLst>
                <a:gd name="adj" fmla="val 10000"/>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7" name="Rectangle: Rounded Corners 22">
              <a:extLst>
                <a:ext uri="{FF2B5EF4-FFF2-40B4-BE49-F238E27FC236}">
                  <a16:creationId xmlns:a16="http://schemas.microsoft.com/office/drawing/2014/main" id="{04C40E4B-98E6-4301-AFD5-C9CB03E6DD3E}"/>
                </a:ext>
              </a:extLst>
            </p:cNvPr>
            <p:cNvSpPr txBox="1"/>
            <p:nvPr/>
          </p:nvSpPr>
          <p:spPr>
            <a:xfrm>
              <a:off x="6013889" y="1444908"/>
              <a:ext cx="2073872" cy="87378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Mission</a:t>
              </a:r>
            </a:p>
          </p:txBody>
        </p:sp>
      </p:grpSp>
      <p:grpSp>
        <p:nvGrpSpPr>
          <p:cNvPr id="20" name="Group 19">
            <a:extLst>
              <a:ext uri="{FF2B5EF4-FFF2-40B4-BE49-F238E27FC236}">
                <a16:creationId xmlns:a16="http://schemas.microsoft.com/office/drawing/2014/main" id="{C45514D6-A188-42C0-AA73-4D0AABF146FA}"/>
              </a:ext>
            </a:extLst>
          </p:cNvPr>
          <p:cNvGrpSpPr/>
          <p:nvPr/>
        </p:nvGrpSpPr>
        <p:grpSpPr>
          <a:xfrm>
            <a:off x="6367704" y="3707873"/>
            <a:ext cx="2128242" cy="928155"/>
            <a:chOff x="5986704" y="2488672"/>
            <a:chExt cx="2128242" cy="928155"/>
          </a:xfrm>
          <a:scene3d>
            <a:camera prst="orthographicFront"/>
            <a:lightRig rig="flat" dir="t"/>
          </a:scene3d>
        </p:grpSpPr>
        <p:sp>
          <p:nvSpPr>
            <p:cNvPr id="24" name="Rectangle: Rounded Corners 23">
              <a:extLst>
                <a:ext uri="{FF2B5EF4-FFF2-40B4-BE49-F238E27FC236}">
                  <a16:creationId xmlns:a16="http://schemas.microsoft.com/office/drawing/2014/main" id="{0CCF859E-389D-4BCB-899D-9FC61231E2B0}"/>
                </a:ext>
              </a:extLst>
            </p:cNvPr>
            <p:cNvSpPr/>
            <p:nvPr/>
          </p:nvSpPr>
          <p:spPr>
            <a:xfrm>
              <a:off x="5986704" y="2488672"/>
              <a:ext cx="2128242" cy="928155"/>
            </a:xfrm>
            <a:prstGeom prst="roundRect">
              <a:avLst>
                <a:gd name="adj" fmla="val 10000"/>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5" name="Rectangle: Rounded Corners 24">
              <a:extLst>
                <a:ext uri="{FF2B5EF4-FFF2-40B4-BE49-F238E27FC236}">
                  <a16:creationId xmlns:a16="http://schemas.microsoft.com/office/drawing/2014/main" id="{6A0D7F46-4B70-4ECF-9767-974E1D94E744}"/>
                </a:ext>
              </a:extLst>
            </p:cNvPr>
            <p:cNvSpPr txBox="1"/>
            <p:nvPr/>
          </p:nvSpPr>
          <p:spPr>
            <a:xfrm>
              <a:off x="6013889" y="2515857"/>
              <a:ext cx="2073872" cy="87378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Margin</a:t>
              </a:r>
            </a:p>
          </p:txBody>
        </p:sp>
      </p:grpSp>
      <p:grpSp>
        <p:nvGrpSpPr>
          <p:cNvPr id="21" name="Group 20">
            <a:extLst>
              <a:ext uri="{FF2B5EF4-FFF2-40B4-BE49-F238E27FC236}">
                <a16:creationId xmlns:a16="http://schemas.microsoft.com/office/drawing/2014/main" id="{242C5665-B109-4B86-B023-7011689BE477}"/>
              </a:ext>
            </a:extLst>
          </p:cNvPr>
          <p:cNvGrpSpPr/>
          <p:nvPr/>
        </p:nvGrpSpPr>
        <p:grpSpPr>
          <a:xfrm>
            <a:off x="6367704" y="4778821"/>
            <a:ext cx="2128242" cy="928155"/>
            <a:chOff x="5986704" y="3559620"/>
            <a:chExt cx="2128242" cy="928155"/>
          </a:xfrm>
          <a:scene3d>
            <a:camera prst="orthographicFront"/>
            <a:lightRig rig="flat" dir="t"/>
          </a:scene3d>
        </p:grpSpPr>
        <p:sp>
          <p:nvSpPr>
            <p:cNvPr id="22" name="Rectangle: Rounded Corners 21">
              <a:extLst>
                <a:ext uri="{FF2B5EF4-FFF2-40B4-BE49-F238E27FC236}">
                  <a16:creationId xmlns:a16="http://schemas.microsoft.com/office/drawing/2014/main" id="{CEC19851-5991-4EE0-9115-02A692868145}"/>
                </a:ext>
              </a:extLst>
            </p:cNvPr>
            <p:cNvSpPr/>
            <p:nvPr/>
          </p:nvSpPr>
          <p:spPr>
            <a:xfrm>
              <a:off x="5986704" y="3559620"/>
              <a:ext cx="2128242" cy="928155"/>
            </a:xfrm>
            <a:prstGeom prst="roundRect">
              <a:avLst>
                <a:gd name="adj" fmla="val 10000"/>
              </a:avLst>
            </a:prstGeom>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3" name="Rectangle: Rounded Corners 26">
              <a:extLst>
                <a:ext uri="{FF2B5EF4-FFF2-40B4-BE49-F238E27FC236}">
                  <a16:creationId xmlns:a16="http://schemas.microsoft.com/office/drawing/2014/main" id="{4CD50DC5-07D2-4023-86B0-37C93BE72050}"/>
                </a:ext>
              </a:extLst>
            </p:cNvPr>
            <p:cNvSpPr txBox="1"/>
            <p:nvPr/>
          </p:nvSpPr>
          <p:spPr>
            <a:xfrm>
              <a:off x="6013889" y="3586805"/>
              <a:ext cx="2073872" cy="87378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Reputation</a:t>
              </a:r>
            </a:p>
          </p:txBody>
        </p:sp>
      </p:grpSp>
      <p:sp>
        <p:nvSpPr>
          <p:cNvPr id="46" name="TextBox 45">
            <a:extLst>
              <a:ext uri="{FF2B5EF4-FFF2-40B4-BE49-F238E27FC236}">
                <a16:creationId xmlns:a16="http://schemas.microsoft.com/office/drawing/2014/main" id="{4E7C3D17-5A4B-4D9E-BF4B-E39E157D618C}"/>
              </a:ext>
            </a:extLst>
          </p:cNvPr>
          <p:cNvSpPr txBox="1"/>
          <p:nvPr/>
        </p:nvSpPr>
        <p:spPr>
          <a:xfrm>
            <a:off x="533400" y="1630913"/>
            <a:ext cx="2242895" cy="523220"/>
          </a:xfrm>
          <a:prstGeom prst="rect">
            <a:avLst/>
          </a:prstGeom>
          <a:noFill/>
        </p:spPr>
        <p:txBody>
          <a:bodyPr wrap="square" rtlCol="0">
            <a:spAutoFit/>
          </a:bodyPr>
          <a:lstStyle/>
          <a:p>
            <a:pPr algn="ctr"/>
            <a:r>
              <a:rPr lang="en-US" sz="2800" b="1" dirty="0"/>
              <a:t>Patients</a:t>
            </a:r>
          </a:p>
        </p:txBody>
      </p:sp>
      <p:sp>
        <p:nvSpPr>
          <p:cNvPr id="47" name="TextBox 46">
            <a:extLst>
              <a:ext uri="{FF2B5EF4-FFF2-40B4-BE49-F238E27FC236}">
                <a16:creationId xmlns:a16="http://schemas.microsoft.com/office/drawing/2014/main" id="{29DE9A7B-E35A-4F0E-AB01-BEFC9A15115D}"/>
              </a:ext>
            </a:extLst>
          </p:cNvPr>
          <p:cNvSpPr txBox="1"/>
          <p:nvPr/>
        </p:nvSpPr>
        <p:spPr>
          <a:xfrm>
            <a:off x="3450551" y="1630913"/>
            <a:ext cx="2242895" cy="523220"/>
          </a:xfrm>
          <a:prstGeom prst="rect">
            <a:avLst/>
          </a:prstGeom>
          <a:noFill/>
        </p:spPr>
        <p:txBody>
          <a:bodyPr wrap="square" rtlCol="0">
            <a:spAutoFit/>
          </a:bodyPr>
          <a:lstStyle/>
          <a:p>
            <a:pPr algn="ctr"/>
            <a:r>
              <a:rPr lang="en-US" sz="2800" b="1" dirty="0"/>
              <a:t>Employees</a:t>
            </a:r>
          </a:p>
        </p:txBody>
      </p:sp>
      <p:sp>
        <p:nvSpPr>
          <p:cNvPr id="48" name="TextBox 47">
            <a:extLst>
              <a:ext uri="{FF2B5EF4-FFF2-40B4-BE49-F238E27FC236}">
                <a16:creationId xmlns:a16="http://schemas.microsoft.com/office/drawing/2014/main" id="{807F22E3-D529-4D7E-BC26-60FCA24DB1B3}"/>
              </a:ext>
            </a:extLst>
          </p:cNvPr>
          <p:cNvSpPr txBox="1"/>
          <p:nvPr/>
        </p:nvSpPr>
        <p:spPr>
          <a:xfrm>
            <a:off x="6248401" y="1632891"/>
            <a:ext cx="2376132" cy="523220"/>
          </a:xfrm>
          <a:prstGeom prst="rect">
            <a:avLst/>
          </a:prstGeom>
          <a:noFill/>
        </p:spPr>
        <p:txBody>
          <a:bodyPr wrap="square" rtlCol="0">
            <a:spAutoFit/>
          </a:bodyPr>
          <a:lstStyle/>
          <a:p>
            <a:pPr algn="ctr"/>
            <a:r>
              <a:rPr lang="en-US" sz="2800" b="1" dirty="0"/>
              <a:t>Organization</a:t>
            </a:r>
          </a:p>
        </p:txBody>
      </p:sp>
    </p:spTree>
    <p:extLst>
      <p:ext uri="{BB962C8B-B14F-4D97-AF65-F5344CB8AC3E}">
        <p14:creationId xmlns:p14="http://schemas.microsoft.com/office/powerpoint/2010/main" val="216402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A10E87-CD13-40C0-8F9E-D7B74C4A273C}"/>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3B60FED8-560F-41E7-8B03-715117566E00}"/>
              </a:ext>
            </a:extLst>
          </p:cNvPr>
          <p:cNvSpPr>
            <a:spLocks noGrp="1"/>
          </p:cNvSpPr>
          <p:nvPr>
            <p:ph type="sldNum" sz="quarter" idx="12"/>
          </p:nvPr>
        </p:nvSpPr>
        <p:spPr/>
        <p:txBody>
          <a:bodyPr/>
          <a:lstStyle/>
          <a:p>
            <a:fld id="{909ED1F4-8724-4CB0-854F-41CA9E1557CC}" type="slidenum">
              <a:rPr lang="en-US" altLang="en-US" smtClean="0"/>
              <a:pPr/>
              <a:t>190</a:t>
            </a:fld>
            <a:endParaRPr lang="en-US" altLang="en-US"/>
          </a:p>
        </p:txBody>
      </p:sp>
      <p:pic>
        <p:nvPicPr>
          <p:cNvPr id="7" name="Picture 6">
            <a:extLst>
              <a:ext uri="{FF2B5EF4-FFF2-40B4-BE49-F238E27FC236}">
                <a16:creationId xmlns:a16="http://schemas.microsoft.com/office/drawing/2014/main" id="{87E133CC-8DEB-4947-80C3-0317AC06B4AD}"/>
              </a:ext>
            </a:extLst>
          </p:cNvPr>
          <p:cNvPicPr>
            <a:picLocks noChangeAspect="1"/>
          </p:cNvPicPr>
          <p:nvPr/>
        </p:nvPicPr>
        <p:blipFill>
          <a:blip r:embed="rId2"/>
          <a:stretch>
            <a:fillRect/>
          </a:stretch>
        </p:blipFill>
        <p:spPr>
          <a:xfrm>
            <a:off x="3318062" y="1038225"/>
            <a:ext cx="5772150" cy="4781550"/>
          </a:xfrm>
          <a:prstGeom prst="rect">
            <a:avLst/>
          </a:prstGeom>
        </p:spPr>
      </p:pic>
      <p:sp>
        <p:nvSpPr>
          <p:cNvPr id="8" name="TextBox 7">
            <a:extLst>
              <a:ext uri="{FF2B5EF4-FFF2-40B4-BE49-F238E27FC236}">
                <a16:creationId xmlns:a16="http://schemas.microsoft.com/office/drawing/2014/main" id="{7339B49E-D75F-4D26-BA1E-3DC44F958B72}"/>
              </a:ext>
            </a:extLst>
          </p:cNvPr>
          <p:cNvSpPr txBox="1"/>
          <p:nvPr/>
        </p:nvSpPr>
        <p:spPr>
          <a:xfrm>
            <a:off x="381000" y="2413337"/>
            <a:ext cx="3581400" cy="2031325"/>
          </a:xfrm>
          <a:prstGeom prst="rect">
            <a:avLst/>
          </a:prstGeom>
          <a:noFill/>
        </p:spPr>
        <p:txBody>
          <a:bodyPr wrap="square" rtlCol="0">
            <a:spAutoFit/>
          </a:bodyPr>
          <a:lstStyle/>
          <a:p>
            <a:pPr algn="ctr"/>
            <a:r>
              <a:rPr lang="en-US" sz="4200" dirty="0">
                <a:latin typeface="Comic Sans MS" panose="030F0702030302020204" pitchFamily="66" charset="0"/>
              </a:rPr>
              <a:t>But which cause do I start with?...</a:t>
            </a:r>
          </a:p>
        </p:txBody>
      </p:sp>
      <p:sp>
        <p:nvSpPr>
          <p:cNvPr id="9" name="TextBox 8">
            <a:extLst>
              <a:ext uri="{FF2B5EF4-FFF2-40B4-BE49-F238E27FC236}">
                <a16:creationId xmlns:a16="http://schemas.microsoft.com/office/drawing/2014/main" id="{2625F056-9B0A-42EC-9162-723ABA81A4B6}"/>
              </a:ext>
            </a:extLst>
          </p:cNvPr>
          <p:cNvSpPr txBox="1"/>
          <p:nvPr/>
        </p:nvSpPr>
        <p:spPr>
          <a:xfrm>
            <a:off x="655637" y="5819774"/>
            <a:ext cx="7832725" cy="461665"/>
          </a:xfrm>
          <a:prstGeom prst="rect">
            <a:avLst/>
          </a:prstGeom>
          <a:noFill/>
        </p:spPr>
        <p:txBody>
          <a:bodyPr wrap="square" rtlCol="0">
            <a:spAutoFit/>
          </a:bodyPr>
          <a:lstStyle/>
          <a:p>
            <a:pPr algn="ctr"/>
            <a:r>
              <a:rPr lang="en-US" dirty="0">
                <a:latin typeface="Comic Sans MS" panose="030F0702030302020204" pitchFamily="66" charset="0"/>
              </a:rPr>
              <a:t>…it doesn’t matter!  Just start somewhere!</a:t>
            </a:r>
            <a:endParaRPr lang="en-US" dirty="0"/>
          </a:p>
        </p:txBody>
      </p:sp>
    </p:spTree>
    <p:extLst>
      <p:ext uri="{BB962C8B-B14F-4D97-AF65-F5344CB8AC3E}">
        <p14:creationId xmlns:p14="http://schemas.microsoft.com/office/powerpoint/2010/main" val="347714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0C0F-02D8-45F8-ACDE-B698CF445855}"/>
              </a:ext>
            </a:extLst>
          </p:cNvPr>
          <p:cNvSpPr>
            <a:spLocks noGrp="1"/>
          </p:cNvSpPr>
          <p:nvPr>
            <p:ph type="title"/>
          </p:nvPr>
        </p:nvSpPr>
        <p:spPr/>
        <p:txBody>
          <a:bodyPr/>
          <a:lstStyle/>
          <a:p>
            <a:r>
              <a:rPr lang="en-US" dirty="0"/>
              <a:t>Root Cause Exploration #1</a:t>
            </a:r>
          </a:p>
        </p:txBody>
      </p:sp>
      <p:sp>
        <p:nvSpPr>
          <p:cNvPr id="3" name="Content Placeholder 2">
            <a:extLst>
              <a:ext uri="{FF2B5EF4-FFF2-40B4-BE49-F238E27FC236}">
                <a16:creationId xmlns:a16="http://schemas.microsoft.com/office/drawing/2014/main" id="{52D9D4C5-5DB4-41A0-A7BD-33E39F70CEFE}"/>
              </a:ext>
            </a:extLst>
          </p:cNvPr>
          <p:cNvSpPr>
            <a:spLocks noGrp="1"/>
          </p:cNvSpPr>
          <p:nvPr>
            <p:ph idx="1"/>
          </p:nvPr>
        </p:nvSpPr>
        <p:spPr>
          <a:xfrm>
            <a:off x="609600" y="1341438"/>
            <a:ext cx="7924800" cy="4830762"/>
          </a:xfrm>
        </p:spPr>
        <p:txBody>
          <a:bodyPr/>
          <a:lstStyle/>
          <a:p>
            <a:r>
              <a:rPr lang="en-US" sz="2800" dirty="0"/>
              <a:t>Patients arrive late</a:t>
            </a:r>
          </a:p>
          <a:p>
            <a:pPr marL="971550" lvl="1" indent="-514350">
              <a:buFont typeface="+mj-lt"/>
              <a:buAutoNum type="arabicPeriod"/>
            </a:pPr>
            <a:r>
              <a:rPr lang="en-US" dirty="0"/>
              <a:t>Why?: Because they don’t know they have an appointment</a:t>
            </a:r>
          </a:p>
          <a:p>
            <a:pPr marL="971550" lvl="1" indent="-514350">
              <a:buFont typeface="+mj-lt"/>
              <a:buAutoNum type="arabicPeriod"/>
            </a:pPr>
            <a:r>
              <a:rPr lang="en-US" dirty="0"/>
              <a:t>Why?: Because they forgot</a:t>
            </a:r>
          </a:p>
          <a:p>
            <a:pPr marL="971550" lvl="1" indent="-514350">
              <a:buFont typeface="+mj-lt"/>
              <a:buAutoNum type="arabicPeriod"/>
            </a:pPr>
            <a:r>
              <a:rPr lang="en-US" dirty="0"/>
              <a:t>Why?: Because they did not receive a reminder</a:t>
            </a:r>
          </a:p>
          <a:p>
            <a:pPr marL="971550" lvl="1" indent="-514350">
              <a:buFont typeface="+mj-lt"/>
              <a:buAutoNum type="arabicPeriod"/>
            </a:pPr>
            <a:r>
              <a:rPr lang="en-US" dirty="0"/>
              <a:t>Why?: Because they didn’t answer the reminder call</a:t>
            </a:r>
          </a:p>
          <a:p>
            <a:pPr marL="971550" lvl="1" indent="-514350">
              <a:buFont typeface="+mj-lt"/>
              <a:buAutoNum type="arabicPeriod"/>
            </a:pPr>
            <a:r>
              <a:rPr lang="en-US" dirty="0"/>
              <a:t>Why?: Because they didn’t recognize the phone number</a:t>
            </a:r>
          </a:p>
        </p:txBody>
      </p:sp>
      <p:sp>
        <p:nvSpPr>
          <p:cNvPr id="4" name="Footer Placeholder 3">
            <a:extLst>
              <a:ext uri="{FF2B5EF4-FFF2-40B4-BE49-F238E27FC236}">
                <a16:creationId xmlns:a16="http://schemas.microsoft.com/office/drawing/2014/main" id="{F8416B0D-366E-4138-859E-C084A7DD04E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F6945E5-95AD-4F0E-BC90-DC021B2B2E4C}"/>
              </a:ext>
            </a:extLst>
          </p:cNvPr>
          <p:cNvSpPr>
            <a:spLocks noGrp="1"/>
          </p:cNvSpPr>
          <p:nvPr>
            <p:ph type="sldNum" sz="quarter" idx="12"/>
          </p:nvPr>
        </p:nvSpPr>
        <p:spPr/>
        <p:txBody>
          <a:bodyPr/>
          <a:lstStyle/>
          <a:p>
            <a:fld id="{909ED1F4-8724-4CB0-854F-41CA9E1557CC}" type="slidenum">
              <a:rPr lang="en-US" altLang="en-US" smtClean="0"/>
              <a:pPr/>
              <a:t>191</a:t>
            </a:fld>
            <a:endParaRPr lang="en-US" altLang="en-US"/>
          </a:p>
        </p:txBody>
      </p:sp>
    </p:spTree>
    <p:extLst>
      <p:ext uri="{BB962C8B-B14F-4D97-AF65-F5344CB8AC3E}">
        <p14:creationId xmlns:p14="http://schemas.microsoft.com/office/powerpoint/2010/main" val="96970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0C0F-02D8-45F8-ACDE-B698CF445855}"/>
              </a:ext>
            </a:extLst>
          </p:cNvPr>
          <p:cNvSpPr>
            <a:spLocks noGrp="1"/>
          </p:cNvSpPr>
          <p:nvPr>
            <p:ph type="title"/>
          </p:nvPr>
        </p:nvSpPr>
        <p:spPr/>
        <p:txBody>
          <a:bodyPr/>
          <a:lstStyle/>
          <a:p>
            <a:r>
              <a:rPr lang="en-US" dirty="0"/>
              <a:t>Root Cause Exploration #2</a:t>
            </a:r>
          </a:p>
        </p:txBody>
      </p:sp>
      <p:sp>
        <p:nvSpPr>
          <p:cNvPr id="3" name="Content Placeholder 2">
            <a:extLst>
              <a:ext uri="{FF2B5EF4-FFF2-40B4-BE49-F238E27FC236}">
                <a16:creationId xmlns:a16="http://schemas.microsoft.com/office/drawing/2014/main" id="{52D9D4C5-5DB4-41A0-A7BD-33E39F70CEFE}"/>
              </a:ext>
            </a:extLst>
          </p:cNvPr>
          <p:cNvSpPr>
            <a:spLocks noGrp="1"/>
          </p:cNvSpPr>
          <p:nvPr>
            <p:ph idx="1"/>
          </p:nvPr>
        </p:nvSpPr>
        <p:spPr>
          <a:xfrm>
            <a:off x="609600" y="1341438"/>
            <a:ext cx="7924800" cy="4830762"/>
          </a:xfrm>
        </p:spPr>
        <p:txBody>
          <a:bodyPr/>
          <a:lstStyle/>
          <a:p>
            <a:r>
              <a:rPr lang="en-US" sz="2800" dirty="0"/>
              <a:t>Patients are double booked</a:t>
            </a:r>
          </a:p>
          <a:p>
            <a:pPr marL="971550" lvl="1" indent="-514350">
              <a:buFont typeface="+mj-lt"/>
              <a:buAutoNum type="arabicPeriod"/>
            </a:pPr>
            <a:r>
              <a:rPr lang="en-US" dirty="0"/>
              <a:t>Why?: Because the MD schedule doesn’t have enough slots</a:t>
            </a:r>
          </a:p>
          <a:p>
            <a:pPr marL="971550" lvl="1" indent="-514350">
              <a:buFont typeface="+mj-lt"/>
              <a:buAutoNum type="arabicPeriod"/>
            </a:pPr>
            <a:r>
              <a:rPr lang="en-US" dirty="0"/>
              <a:t>Why?: Because patient demand exceeds capacity</a:t>
            </a:r>
          </a:p>
          <a:p>
            <a:pPr marL="971550" lvl="1" indent="-514350">
              <a:buFont typeface="+mj-lt"/>
              <a:buAutoNum type="arabicPeriod"/>
            </a:pPr>
            <a:r>
              <a:rPr lang="en-US" dirty="0"/>
              <a:t>Why?: Because the department doesn’t have enough providers</a:t>
            </a:r>
          </a:p>
        </p:txBody>
      </p:sp>
      <p:sp>
        <p:nvSpPr>
          <p:cNvPr id="4" name="Footer Placeholder 3">
            <a:extLst>
              <a:ext uri="{FF2B5EF4-FFF2-40B4-BE49-F238E27FC236}">
                <a16:creationId xmlns:a16="http://schemas.microsoft.com/office/drawing/2014/main" id="{F8416B0D-366E-4138-859E-C084A7DD04E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F6945E5-95AD-4F0E-BC90-DC021B2B2E4C}"/>
              </a:ext>
            </a:extLst>
          </p:cNvPr>
          <p:cNvSpPr>
            <a:spLocks noGrp="1"/>
          </p:cNvSpPr>
          <p:nvPr>
            <p:ph type="sldNum" sz="quarter" idx="12"/>
          </p:nvPr>
        </p:nvSpPr>
        <p:spPr/>
        <p:txBody>
          <a:bodyPr/>
          <a:lstStyle/>
          <a:p>
            <a:fld id="{909ED1F4-8724-4CB0-854F-41CA9E1557CC}" type="slidenum">
              <a:rPr lang="en-US" altLang="en-US" smtClean="0"/>
              <a:pPr/>
              <a:t>192</a:t>
            </a:fld>
            <a:endParaRPr lang="en-US" altLang="en-US"/>
          </a:p>
        </p:txBody>
      </p:sp>
    </p:spTree>
    <p:extLst>
      <p:ext uri="{BB962C8B-B14F-4D97-AF65-F5344CB8AC3E}">
        <p14:creationId xmlns:p14="http://schemas.microsoft.com/office/powerpoint/2010/main" val="251824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4BA1-743D-41E9-B3DA-2C4B5E9C52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C31FD7-368C-4901-A6B9-C765AB942E99}"/>
              </a:ext>
            </a:extLst>
          </p:cNvPr>
          <p:cNvSpPr>
            <a:spLocks noGrp="1"/>
          </p:cNvSpPr>
          <p:nvPr>
            <p:ph idx="1"/>
          </p:nvPr>
        </p:nvSpPr>
        <p:spPr/>
        <p:txBody>
          <a:bodyPr/>
          <a:lstStyle/>
          <a:p>
            <a:pPr marL="0" indent="0" algn="ctr">
              <a:buNone/>
            </a:pPr>
            <a:r>
              <a:rPr lang="en-US" dirty="0"/>
              <a:t>“Making this logical sequence clear and explicit enables individuals and teams to concentrate on important matters and to discuss them in productive terms” </a:t>
            </a:r>
          </a:p>
          <a:p>
            <a:pPr marL="0" indent="0" algn="r">
              <a:buNone/>
            </a:pPr>
            <a:r>
              <a:rPr lang="en-US" dirty="0"/>
              <a:t>– John Shook, </a:t>
            </a:r>
            <a:r>
              <a:rPr lang="en-US" i="1" dirty="0"/>
              <a:t>Managing to Learn</a:t>
            </a:r>
          </a:p>
          <a:p>
            <a:pPr marL="0" indent="0">
              <a:buNone/>
            </a:pPr>
            <a:endParaRPr lang="en-US" i="1" dirty="0"/>
          </a:p>
          <a:p>
            <a:pPr marL="0" indent="0" algn="ctr">
              <a:buNone/>
            </a:pPr>
            <a:r>
              <a:rPr lang="en-US" i="1" dirty="0"/>
              <a:t>“</a:t>
            </a:r>
            <a:r>
              <a:rPr lang="en-US" dirty="0"/>
              <a:t>Five whys equals one how”</a:t>
            </a:r>
          </a:p>
          <a:p>
            <a:pPr marL="0" indent="0" algn="r">
              <a:buNone/>
            </a:pPr>
            <a:r>
              <a:rPr lang="en-US" i="1" dirty="0"/>
              <a:t>- Taiichi Ohno, Toyota</a:t>
            </a:r>
          </a:p>
        </p:txBody>
      </p:sp>
      <p:sp>
        <p:nvSpPr>
          <p:cNvPr id="4" name="Footer Placeholder 3">
            <a:extLst>
              <a:ext uri="{FF2B5EF4-FFF2-40B4-BE49-F238E27FC236}">
                <a16:creationId xmlns:a16="http://schemas.microsoft.com/office/drawing/2014/main" id="{44D4DD91-6586-4A69-B6ED-904CE29E252C}"/>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A7113AA-24CA-488A-85E2-CD3DC8A207BB}"/>
              </a:ext>
            </a:extLst>
          </p:cNvPr>
          <p:cNvSpPr>
            <a:spLocks noGrp="1"/>
          </p:cNvSpPr>
          <p:nvPr>
            <p:ph type="sldNum" sz="quarter" idx="12"/>
          </p:nvPr>
        </p:nvSpPr>
        <p:spPr/>
        <p:txBody>
          <a:bodyPr/>
          <a:lstStyle/>
          <a:p>
            <a:fld id="{909ED1F4-8724-4CB0-854F-41CA9E1557CC}" type="slidenum">
              <a:rPr lang="en-US" altLang="en-US" smtClean="0"/>
              <a:pPr/>
              <a:t>193</a:t>
            </a:fld>
            <a:endParaRPr lang="en-US" altLang="en-US"/>
          </a:p>
        </p:txBody>
      </p:sp>
    </p:spTree>
    <p:extLst>
      <p:ext uri="{BB962C8B-B14F-4D97-AF65-F5344CB8AC3E}">
        <p14:creationId xmlns:p14="http://schemas.microsoft.com/office/powerpoint/2010/main" val="353455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13337-8336-4FCA-B865-3D5FE1E9C3AA}"/>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274041BF-C7E1-49E2-AD1C-18506E0E5857}"/>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39F6BB4-F3F9-424A-9604-0D64F1F022C3}"/>
              </a:ext>
            </a:extLst>
          </p:cNvPr>
          <p:cNvSpPr>
            <a:spLocks noGrp="1"/>
          </p:cNvSpPr>
          <p:nvPr>
            <p:ph type="sldNum" sz="quarter" idx="12"/>
          </p:nvPr>
        </p:nvSpPr>
        <p:spPr/>
        <p:txBody>
          <a:bodyPr/>
          <a:lstStyle/>
          <a:p>
            <a:fld id="{909ED1F4-8724-4CB0-854F-41CA9E1557CC}" type="slidenum">
              <a:rPr lang="en-US" altLang="en-US" smtClean="0"/>
              <a:pPr/>
              <a:t>194</a:t>
            </a:fld>
            <a:endParaRPr lang="en-US" altLang="en-US"/>
          </a:p>
        </p:txBody>
      </p:sp>
      <p:pic>
        <p:nvPicPr>
          <p:cNvPr id="6" name="Picture 5">
            <a:extLst>
              <a:ext uri="{FF2B5EF4-FFF2-40B4-BE49-F238E27FC236}">
                <a16:creationId xmlns:a16="http://schemas.microsoft.com/office/drawing/2014/main" id="{2D12254F-F89C-49E2-AF4C-124F912F56DD}"/>
              </a:ext>
            </a:extLst>
          </p:cNvPr>
          <p:cNvPicPr>
            <a:picLocks noChangeAspect="1"/>
          </p:cNvPicPr>
          <p:nvPr/>
        </p:nvPicPr>
        <p:blipFill>
          <a:blip r:embed="rId2"/>
          <a:stretch>
            <a:fillRect/>
          </a:stretch>
        </p:blipFill>
        <p:spPr>
          <a:xfrm>
            <a:off x="1794" y="304800"/>
            <a:ext cx="9142206" cy="6553199"/>
          </a:xfrm>
          <a:prstGeom prst="rect">
            <a:avLst/>
          </a:prstGeom>
        </p:spPr>
      </p:pic>
    </p:spTree>
    <p:extLst>
      <p:ext uri="{BB962C8B-B14F-4D97-AF65-F5344CB8AC3E}">
        <p14:creationId xmlns:p14="http://schemas.microsoft.com/office/powerpoint/2010/main" val="136181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BA4829-1369-4A04-88E5-AFC77C31C7D9}"/>
              </a:ext>
            </a:extLst>
          </p:cNvPr>
          <p:cNvSpPr>
            <a:spLocks noGrp="1"/>
          </p:cNvSpPr>
          <p:nvPr>
            <p:ph type="title"/>
          </p:nvPr>
        </p:nvSpPr>
        <p:spPr/>
        <p:txBody>
          <a:bodyPr/>
          <a:lstStyle/>
          <a:p>
            <a:r>
              <a:rPr lang="en-US" dirty="0"/>
              <a:t>Fishbone examples</a:t>
            </a:r>
          </a:p>
        </p:txBody>
      </p:sp>
      <p:sp>
        <p:nvSpPr>
          <p:cNvPr id="7" name="Text Placeholder 6">
            <a:extLst>
              <a:ext uri="{FF2B5EF4-FFF2-40B4-BE49-F238E27FC236}">
                <a16:creationId xmlns:a16="http://schemas.microsoft.com/office/drawing/2014/main" id="{295EB825-3DB3-4574-81E9-FFF47F5889E4}"/>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8110D919-1B58-4809-B15D-8FB1B17AFE95}"/>
              </a:ext>
            </a:extLst>
          </p:cNvPr>
          <p:cNvSpPr>
            <a:spLocks noGrp="1"/>
          </p:cNvSpPr>
          <p:nvPr>
            <p:ph type="ftr" sz="quarter" idx="10"/>
          </p:nvPr>
        </p:nvSpPr>
        <p:spPr/>
        <p:txBody>
          <a:bodyPr/>
          <a:lstStyle/>
          <a:p>
            <a:r>
              <a:rPr lang="en-US" altLang="en-US"/>
              <a:t>PM835 Class 6, Spring 2020</a:t>
            </a:r>
          </a:p>
        </p:txBody>
      </p:sp>
      <p:sp>
        <p:nvSpPr>
          <p:cNvPr id="5" name="Slide Number Placeholder 4">
            <a:extLst>
              <a:ext uri="{FF2B5EF4-FFF2-40B4-BE49-F238E27FC236}">
                <a16:creationId xmlns:a16="http://schemas.microsoft.com/office/drawing/2014/main" id="{A3B6AA10-8B08-419B-BFD2-CF54CBB85873}"/>
              </a:ext>
            </a:extLst>
          </p:cNvPr>
          <p:cNvSpPr>
            <a:spLocks noGrp="1"/>
          </p:cNvSpPr>
          <p:nvPr>
            <p:ph type="sldNum" sz="quarter" idx="12"/>
          </p:nvPr>
        </p:nvSpPr>
        <p:spPr/>
        <p:txBody>
          <a:bodyPr/>
          <a:lstStyle/>
          <a:p>
            <a:fld id="{909ED1F4-8724-4CB0-854F-41CA9E1557CC}" type="slidenum">
              <a:rPr lang="en-US" altLang="en-US" smtClean="0"/>
              <a:pPr/>
              <a:t>195</a:t>
            </a:fld>
            <a:endParaRPr lang="en-US" altLang="en-US"/>
          </a:p>
        </p:txBody>
      </p:sp>
    </p:spTree>
    <p:extLst>
      <p:ext uri="{BB962C8B-B14F-4D97-AF65-F5344CB8AC3E}">
        <p14:creationId xmlns:p14="http://schemas.microsoft.com/office/powerpoint/2010/main" val="300426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B8BD-3BB7-41E4-89D0-941AD808C275}"/>
              </a:ext>
            </a:extLst>
          </p:cNvPr>
          <p:cNvSpPr>
            <a:spLocks noGrp="1"/>
          </p:cNvSpPr>
          <p:nvPr>
            <p:ph type="title"/>
          </p:nvPr>
        </p:nvSpPr>
        <p:spPr/>
        <p:txBody>
          <a:bodyPr/>
          <a:lstStyle/>
          <a:p>
            <a:r>
              <a:rPr lang="en-US" dirty="0"/>
              <a:t>Long Test Results Time</a:t>
            </a:r>
          </a:p>
        </p:txBody>
      </p:sp>
      <p:sp>
        <p:nvSpPr>
          <p:cNvPr id="4" name="Footer Placeholder 3">
            <a:extLst>
              <a:ext uri="{FF2B5EF4-FFF2-40B4-BE49-F238E27FC236}">
                <a16:creationId xmlns:a16="http://schemas.microsoft.com/office/drawing/2014/main" id="{22F355D5-366A-430F-848A-E0AFB673E3A3}"/>
              </a:ext>
            </a:extLst>
          </p:cNvPr>
          <p:cNvSpPr>
            <a:spLocks noGrp="1"/>
          </p:cNvSpPr>
          <p:nvPr>
            <p:ph type="ftr" sz="quarter" idx="10"/>
          </p:nvPr>
        </p:nvSpPr>
        <p:spPr/>
        <p:txBody>
          <a:bodyPr/>
          <a:lstStyle/>
          <a:p>
            <a:r>
              <a:rPr lang="en-US" altLang="en-US"/>
              <a:t>PM835 Class 6, Spring 2020</a:t>
            </a:r>
          </a:p>
        </p:txBody>
      </p:sp>
      <p:sp>
        <p:nvSpPr>
          <p:cNvPr id="5" name="Slide Number Placeholder 4">
            <a:extLst>
              <a:ext uri="{FF2B5EF4-FFF2-40B4-BE49-F238E27FC236}">
                <a16:creationId xmlns:a16="http://schemas.microsoft.com/office/drawing/2014/main" id="{2CAAA4A2-B276-4B13-B8E3-24AE43E67CB5}"/>
              </a:ext>
            </a:extLst>
          </p:cNvPr>
          <p:cNvSpPr>
            <a:spLocks noGrp="1"/>
          </p:cNvSpPr>
          <p:nvPr>
            <p:ph type="sldNum" sz="quarter" idx="12"/>
          </p:nvPr>
        </p:nvSpPr>
        <p:spPr/>
        <p:txBody>
          <a:bodyPr/>
          <a:lstStyle/>
          <a:p>
            <a:fld id="{909ED1F4-8724-4CB0-854F-41CA9E1557CC}" type="slidenum">
              <a:rPr lang="en-US" altLang="en-US" smtClean="0"/>
              <a:pPr/>
              <a:t>196</a:t>
            </a:fld>
            <a:endParaRPr lang="en-US" altLang="en-US"/>
          </a:p>
        </p:txBody>
      </p:sp>
      <p:pic>
        <p:nvPicPr>
          <p:cNvPr id="7" name="Picture 6">
            <a:extLst>
              <a:ext uri="{FF2B5EF4-FFF2-40B4-BE49-F238E27FC236}">
                <a16:creationId xmlns:a16="http://schemas.microsoft.com/office/drawing/2014/main" id="{DA085D05-332F-4E7D-B591-0B6F23C65F71}"/>
              </a:ext>
            </a:extLst>
          </p:cNvPr>
          <p:cNvPicPr>
            <a:picLocks noChangeAspect="1"/>
          </p:cNvPicPr>
          <p:nvPr/>
        </p:nvPicPr>
        <p:blipFill>
          <a:blip r:embed="rId2"/>
          <a:stretch>
            <a:fillRect/>
          </a:stretch>
        </p:blipFill>
        <p:spPr>
          <a:xfrm>
            <a:off x="1181100" y="1600200"/>
            <a:ext cx="6781800" cy="4015539"/>
          </a:xfrm>
          <a:prstGeom prst="rect">
            <a:avLst/>
          </a:prstGeom>
        </p:spPr>
      </p:pic>
    </p:spTree>
    <p:extLst>
      <p:ext uri="{BB962C8B-B14F-4D97-AF65-F5344CB8AC3E}">
        <p14:creationId xmlns:p14="http://schemas.microsoft.com/office/powerpoint/2010/main" val="28135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B8BD-3BB7-41E4-89D0-941AD808C275}"/>
              </a:ext>
            </a:extLst>
          </p:cNvPr>
          <p:cNvSpPr>
            <a:spLocks noGrp="1"/>
          </p:cNvSpPr>
          <p:nvPr>
            <p:ph type="title"/>
          </p:nvPr>
        </p:nvSpPr>
        <p:spPr/>
        <p:txBody>
          <a:bodyPr/>
          <a:lstStyle/>
          <a:p>
            <a:r>
              <a:rPr lang="en-US" dirty="0"/>
              <a:t>Long Test Results Time</a:t>
            </a:r>
          </a:p>
        </p:txBody>
      </p:sp>
      <p:sp>
        <p:nvSpPr>
          <p:cNvPr id="4" name="Footer Placeholder 3">
            <a:extLst>
              <a:ext uri="{FF2B5EF4-FFF2-40B4-BE49-F238E27FC236}">
                <a16:creationId xmlns:a16="http://schemas.microsoft.com/office/drawing/2014/main" id="{22F355D5-366A-430F-848A-E0AFB673E3A3}"/>
              </a:ext>
            </a:extLst>
          </p:cNvPr>
          <p:cNvSpPr>
            <a:spLocks noGrp="1"/>
          </p:cNvSpPr>
          <p:nvPr>
            <p:ph type="ftr" sz="quarter" idx="10"/>
          </p:nvPr>
        </p:nvSpPr>
        <p:spPr/>
        <p:txBody>
          <a:bodyPr/>
          <a:lstStyle/>
          <a:p>
            <a:r>
              <a:rPr lang="en-US" altLang="en-US"/>
              <a:t>PM835 Class 6, Spring 2020</a:t>
            </a:r>
          </a:p>
        </p:txBody>
      </p:sp>
      <p:sp>
        <p:nvSpPr>
          <p:cNvPr id="5" name="Slide Number Placeholder 4">
            <a:extLst>
              <a:ext uri="{FF2B5EF4-FFF2-40B4-BE49-F238E27FC236}">
                <a16:creationId xmlns:a16="http://schemas.microsoft.com/office/drawing/2014/main" id="{2CAAA4A2-B276-4B13-B8E3-24AE43E67CB5}"/>
              </a:ext>
            </a:extLst>
          </p:cNvPr>
          <p:cNvSpPr>
            <a:spLocks noGrp="1"/>
          </p:cNvSpPr>
          <p:nvPr>
            <p:ph type="sldNum" sz="quarter" idx="12"/>
          </p:nvPr>
        </p:nvSpPr>
        <p:spPr/>
        <p:txBody>
          <a:bodyPr/>
          <a:lstStyle/>
          <a:p>
            <a:fld id="{909ED1F4-8724-4CB0-854F-41CA9E1557CC}" type="slidenum">
              <a:rPr lang="en-US" altLang="en-US" smtClean="0"/>
              <a:pPr/>
              <a:t>197</a:t>
            </a:fld>
            <a:endParaRPr lang="en-US" altLang="en-US"/>
          </a:p>
        </p:txBody>
      </p:sp>
      <p:pic>
        <p:nvPicPr>
          <p:cNvPr id="3" name="Picture 2">
            <a:extLst>
              <a:ext uri="{FF2B5EF4-FFF2-40B4-BE49-F238E27FC236}">
                <a16:creationId xmlns:a16="http://schemas.microsoft.com/office/drawing/2014/main" id="{AC6EF157-F345-4C0B-873B-FCD6C21F4E01}"/>
              </a:ext>
            </a:extLst>
          </p:cNvPr>
          <p:cNvPicPr>
            <a:picLocks noChangeAspect="1"/>
          </p:cNvPicPr>
          <p:nvPr/>
        </p:nvPicPr>
        <p:blipFill>
          <a:blip r:embed="rId2"/>
          <a:stretch>
            <a:fillRect/>
          </a:stretch>
        </p:blipFill>
        <p:spPr>
          <a:xfrm>
            <a:off x="625475" y="1320361"/>
            <a:ext cx="8305800" cy="4476433"/>
          </a:xfrm>
          <a:prstGeom prst="rect">
            <a:avLst/>
          </a:prstGeom>
        </p:spPr>
      </p:pic>
    </p:spTree>
    <p:extLst>
      <p:ext uri="{BB962C8B-B14F-4D97-AF65-F5344CB8AC3E}">
        <p14:creationId xmlns:p14="http://schemas.microsoft.com/office/powerpoint/2010/main" val="44500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10: Failure Mode Effects Analysis</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15249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D31051-06C1-41D5-9647-4629AC9FC03B}"/>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B5E0BD16-984B-4BB3-B0C5-6BD355DEFD8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E9C50227-1324-4DB6-97B1-5B3862BB7FC9}"/>
              </a:ext>
            </a:extLst>
          </p:cNvPr>
          <p:cNvSpPr>
            <a:spLocks noGrp="1"/>
          </p:cNvSpPr>
          <p:nvPr>
            <p:ph type="sldNum" sz="quarter" idx="12"/>
          </p:nvPr>
        </p:nvSpPr>
        <p:spPr/>
        <p:txBody>
          <a:bodyPr/>
          <a:lstStyle/>
          <a:p>
            <a:fld id="{8F2CD3F4-D062-4BEC-A0F5-7B06FC5B2BE6}" type="slidenum">
              <a:rPr lang="en-US" altLang="en-US" smtClean="0"/>
              <a:pPr/>
              <a:t>199</a:t>
            </a:fld>
            <a:endParaRPr lang="en-US" altLang="en-US"/>
          </a:p>
        </p:txBody>
      </p:sp>
      <p:pic>
        <p:nvPicPr>
          <p:cNvPr id="8" name="Picture 2" descr="Image result for Failure Modes Effects Analysis">
            <a:extLst>
              <a:ext uri="{FF2B5EF4-FFF2-40B4-BE49-F238E27FC236}">
                <a16:creationId xmlns:a16="http://schemas.microsoft.com/office/drawing/2014/main" id="{B51A4E93-54DC-43C0-A7F3-900776867FEB}"/>
              </a:ext>
            </a:extLst>
          </p:cNvPr>
          <p:cNvPicPr>
            <a:picLocks noChangeAspect="1" noChangeArrowheads="1"/>
          </p:cNvPicPr>
          <p:nvPr/>
        </p:nvPicPr>
        <p:blipFill>
          <a:blip r:embed="rId2" cstate="print"/>
          <a:srcRect/>
          <a:stretch>
            <a:fillRect/>
          </a:stretch>
        </p:blipFill>
        <p:spPr bwMode="auto">
          <a:xfrm>
            <a:off x="334962" y="304800"/>
            <a:ext cx="8382000" cy="5938346"/>
          </a:xfrm>
          <a:prstGeom prst="rect">
            <a:avLst/>
          </a:prstGeom>
          <a:noFill/>
        </p:spPr>
      </p:pic>
    </p:spTree>
    <p:extLst>
      <p:ext uri="{BB962C8B-B14F-4D97-AF65-F5344CB8AC3E}">
        <p14:creationId xmlns:p14="http://schemas.microsoft.com/office/powerpoint/2010/main" val="114428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 Lesson 1</a:t>
            </a:r>
          </a:p>
          <a:p>
            <a:pPr eaLnBrk="1" hangingPunct="1">
              <a:buFont typeface="Wingdings" panose="05000000000000000000" pitchFamily="2" charset="2"/>
              <a:buNone/>
            </a:pPr>
            <a:r>
              <a:rPr lang="en-US" altLang="en-US" dirty="0">
                <a:solidFill>
                  <a:srgbClr val="1B7384"/>
                </a:solidFill>
              </a:rPr>
              <a:t>Introduction to Lean	</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3D00-213A-476E-B628-518DA951A94A}"/>
              </a:ext>
            </a:extLst>
          </p:cNvPr>
          <p:cNvSpPr>
            <a:spLocks noGrp="1"/>
          </p:cNvSpPr>
          <p:nvPr>
            <p:ph type="title"/>
          </p:nvPr>
        </p:nvSpPr>
        <p:spPr/>
        <p:txBody>
          <a:bodyPr/>
          <a:lstStyle/>
          <a:p>
            <a:r>
              <a:rPr lang="en-US" dirty="0"/>
              <a:t>Types of Work</a:t>
            </a:r>
          </a:p>
        </p:txBody>
      </p:sp>
      <p:graphicFrame>
        <p:nvGraphicFramePr>
          <p:cNvPr id="7" name="Content Placeholder 6">
            <a:extLst>
              <a:ext uri="{FF2B5EF4-FFF2-40B4-BE49-F238E27FC236}">
                <a16:creationId xmlns:a16="http://schemas.microsoft.com/office/drawing/2014/main" id="{D07FBEC7-A1F4-45AC-BB95-5C48AEBA3089}"/>
              </a:ext>
            </a:extLst>
          </p:cNvPr>
          <p:cNvGraphicFramePr>
            <a:graphicFrameLocks noGrp="1"/>
          </p:cNvGraphicFramePr>
          <p:nvPr>
            <p:ph idx="1"/>
            <p:extLst>
              <p:ext uri="{D42A27DB-BD31-4B8C-83A1-F6EECF244321}">
                <p14:modId xmlns:p14="http://schemas.microsoft.com/office/powerpoint/2010/main" val="3330147900"/>
              </p:ext>
            </p:extLst>
          </p:nvPr>
        </p:nvGraphicFramePr>
        <p:xfrm>
          <a:off x="609600" y="1828800"/>
          <a:ext cx="7924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2AFCDAAB-C96E-4C22-BE34-26B0D0F4F245}"/>
              </a:ext>
            </a:extLst>
          </p:cNvPr>
          <p:cNvSpPr>
            <a:spLocks noGrp="1"/>
          </p:cNvSpPr>
          <p:nvPr>
            <p:ph type="ftr" sz="quarter" idx="10"/>
          </p:nvPr>
        </p:nvSpPr>
        <p:spPr/>
        <p:txBody>
          <a:bodyPr/>
          <a:lstStyle/>
          <a:p>
            <a:r>
              <a:rPr lang="en-US" altLang="en-US"/>
              <a:t>PHX Institute</a:t>
            </a:r>
          </a:p>
        </p:txBody>
      </p:sp>
      <p:sp>
        <p:nvSpPr>
          <p:cNvPr id="6" name="Slide Number Placeholder 5">
            <a:extLst>
              <a:ext uri="{FF2B5EF4-FFF2-40B4-BE49-F238E27FC236}">
                <a16:creationId xmlns:a16="http://schemas.microsoft.com/office/drawing/2014/main" id="{CEF9A9DC-D0D2-45EE-BCBC-CD7D55DE4A67}"/>
              </a:ext>
            </a:extLst>
          </p:cNvPr>
          <p:cNvSpPr>
            <a:spLocks noGrp="1"/>
          </p:cNvSpPr>
          <p:nvPr>
            <p:ph type="sldNum" sz="quarter" idx="12"/>
          </p:nvPr>
        </p:nvSpPr>
        <p:spPr/>
        <p:txBody>
          <a:bodyPr/>
          <a:lstStyle/>
          <a:p>
            <a:fld id="{909ED1F4-8724-4CB0-854F-41CA9E1557CC}" type="slidenum">
              <a:rPr lang="en-US" altLang="en-US" smtClean="0"/>
              <a:pPr/>
              <a:t>20</a:t>
            </a:fld>
            <a:endParaRPr lang="en-US" altLang="en-US"/>
          </a:p>
        </p:txBody>
      </p:sp>
    </p:spTree>
    <p:extLst>
      <p:ext uri="{BB962C8B-B14F-4D97-AF65-F5344CB8AC3E}">
        <p14:creationId xmlns:p14="http://schemas.microsoft.com/office/powerpoint/2010/main" val="231086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B71C-8B31-46FC-9DB3-FD31D444C82C}"/>
              </a:ext>
            </a:extLst>
          </p:cNvPr>
          <p:cNvSpPr>
            <a:spLocks noGrp="1"/>
          </p:cNvSpPr>
          <p:nvPr>
            <p:ph type="title"/>
          </p:nvPr>
        </p:nvSpPr>
        <p:spPr/>
        <p:txBody>
          <a:bodyPr/>
          <a:lstStyle/>
          <a:p>
            <a:r>
              <a:rPr lang="en-US" dirty="0"/>
              <a:t>Failure Modes and Effect Analysis</a:t>
            </a:r>
          </a:p>
        </p:txBody>
      </p:sp>
      <p:sp>
        <p:nvSpPr>
          <p:cNvPr id="4" name="Footer Placeholder 3">
            <a:extLst>
              <a:ext uri="{FF2B5EF4-FFF2-40B4-BE49-F238E27FC236}">
                <a16:creationId xmlns:a16="http://schemas.microsoft.com/office/drawing/2014/main" id="{AEE5F689-87FA-43F1-A781-563E554E59B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EDD5095-99DC-4119-900B-AC94D4FE2403}"/>
              </a:ext>
            </a:extLst>
          </p:cNvPr>
          <p:cNvSpPr>
            <a:spLocks noGrp="1"/>
          </p:cNvSpPr>
          <p:nvPr>
            <p:ph type="sldNum" sz="quarter" idx="12"/>
          </p:nvPr>
        </p:nvSpPr>
        <p:spPr/>
        <p:txBody>
          <a:bodyPr/>
          <a:lstStyle/>
          <a:p>
            <a:fld id="{909ED1F4-8724-4CB0-854F-41CA9E1557CC}" type="slidenum">
              <a:rPr lang="en-US" altLang="en-US" smtClean="0"/>
              <a:pPr/>
              <a:t>200</a:t>
            </a:fld>
            <a:endParaRPr lang="en-US" altLang="en-US"/>
          </a:p>
        </p:txBody>
      </p:sp>
      <p:sp>
        <p:nvSpPr>
          <p:cNvPr id="6" name="Content Placeholder 2">
            <a:extLst>
              <a:ext uri="{FF2B5EF4-FFF2-40B4-BE49-F238E27FC236}">
                <a16:creationId xmlns:a16="http://schemas.microsoft.com/office/drawing/2014/main" id="{98A82E1E-54FB-4DA9-B512-87BEF83D66C5}"/>
              </a:ext>
            </a:extLst>
          </p:cNvPr>
          <p:cNvSpPr>
            <a:spLocks noGrp="1"/>
          </p:cNvSpPr>
          <p:nvPr>
            <p:ph idx="1"/>
          </p:nvPr>
        </p:nvSpPr>
        <p:spPr>
          <a:xfrm>
            <a:off x="457200" y="1341438"/>
            <a:ext cx="8531623" cy="4813995"/>
          </a:xfrm>
        </p:spPr>
        <p:txBody>
          <a:bodyPr>
            <a:normAutofit/>
          </a:bodyPr>
          <a:lstStyle/>
          <a:p>
            <a:pPr>
              <a:spcBef>
                <a:spcPts val="0"/>
              </a:spcBef>
              <a:spcAft>
                <a:spcPts val="1200"/>
              </a:spcAft>
            </a:pPr>
            <a:r>
              <a:rPr lang="en-US" dirty="0">
                <a:latin typeface="Calibri" pitchFamily="34" charset="0"/>
              </a:rPr>
              <a:t>A methodology for discovery of and prioritization of existing or potential failures in process, product or design applications.</a:t>
            </a:r>
          </a:p>
          <a:p>
            <a:pPr>
              <a:spcBef>
                <a:spcPts val="0"/>
              </a:spcBef>
              <a:spcAft>
                <a:spcPts val="1200"/>
              </a:spcAft>
            </a:pPr>
            <a:r>
              <a:rPr lang="en-US" dirty="0">
                <a:latin typeface="Calibri" pitchFamily="34" charset="0"/>
              </a:rPr>
              <a:t>“Failure modes” means the ways, or modes, in which something might fail. Failures are any errors or defects, especially ones that affect the customer, and can be potential or actual. </a:t>
            </a:r>
          </a:p>
          <a:p>
            <a:pPr>
              <a:spcBef>
                <a:spcPts val="0"/>
              </a:spcBef>
              <a:spcAft>
                <a:spcPts val="1200"/>
              </a:spcAft>
            </a:pPr>
            <a:r>
              <a:rPr lang="en-US" dirty="0">
                <a:latin typeface="Calibri" pitchFamily="34" charset="0"/>
              </a:rPr>
              <a:t>“Effects analysis” refers to studying the consequences of those failures. </a:t>
            </a:r>
          </a:p>
          <a:p>
            <a:pPr>
              <a:spcBef>
                <a:spcPts val="0"/>
              </a:spcBef>
              <a:spcAft>
                <a:spcPts val="1200"/>
              </a:spcAft>
            </a:pPr>
            <a:r>
              <a:rPr lang="en-US" dirty="0">
                <a:latin typeface="Calibri" pitchFamily="34" charset="0"/>
              </a:rPr>
              <a:t>Begun in the 1940s by the U.S. military, FMEA was further developed by the aerospace and automotive industries. </a:t>
            </a:r>
          </a:p>
        </p:txBody>
      </p:sp>
    </p:spTree>
    <p:extLst>
      <p:ext uri="{BB962C8B-B14F-4D97-AF65-F5344CB8AC3E}">
        <p14:creationId xmlns:p14="http://schemas.microsoft.com/office/powerpoint/2010/main" val="263205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DEB2-E07A-4C13-9458-D1DFBC9A0834}"/>
              </a:ext>
            </a:extLst>
          </p:cNvPr>
          <p:cNvSpPr>
            <a:spLocks noGrp="1"/>
          </p:cNvSpPr>
          <p:nvPr>
            <p:ph type="title"/>
          </p:nvPr>
        </p:nvSpPr>
        <p:spPr/>
        <p:txBody>
          <a:bodyPr/>
          <a:lstStyle/>
          <a:p>
            <a:r>
              <a:rPr lang="en-US" dirty="0"/>
              <a:t>FMEA</a:t>
            </a:r>
          </a:p>
        </p:txBody>
      </p:sp>
      <p:pic>
        <p:nvPicPr>
          <p:cNvPr id="6" name="Online Media 5" title="Failure Mode Effects Analysis (FMEA)">
            <a:hlinkClick r:id="" action="ppaction://media"/>
            <a:extLst>
              <a:ext uri="{FF2B5EF4-FFF2-40B4-BE49-F238E27FC236}">
                <a16:creationId xmlns:a16="http://schemas.microsoft.com/office/drawing/2014/main" id="{AA1E695E-9FF6-4A22-B999-FDB7D51D8FE8}"/>
              </a:ext>
            </a:extLst>
          </p:cNvPr>
          <p:cNvPicPr>
            <a:picLocks noGrp="1" noRot="1" noChangeAspect="1"/>
          </p:cNvPicPr>
          <p:nvPr>
            <p:ph idx="1"/>
            <a:videoFile r:link="rId1"/>
          </p:nvPr>
        </p:nvPicPr>
        <p:blipFill>
          <a:blip r:embed="rId4"/>
          <a:stretch>
            <a:fillRect/>
          </a:stretch>
        </p:blipFill>
        <p:spPr>
          <a:xfrm>
            <a:off x="590182" y="1351063"/>
            <a:ext cx="7958667" cy="4476750"/>
          </a:xfrm>
          <a:prstGeom prst="rect">
            <a:avLst/>
          </a:prstGeom>
        </p:spPr>
      </p:pic>
      <p:sp>
        <p:nvSpPr>
          <p:cNvPr id="4" name="Footer Placeholder 3">
            <a:extLst>
              <a:ext uri="{FF2B5EF4-FFF2-40B4-BE49-F238E27FC236}">
                <a16:creationId xmlns:a16="http://schemas.microsoft.com/office/drawing/2014/main" id="{DD125804-B846-4883-8FB8-D8C94E8D91C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3530C11-A854-45E2-BCCD-EB3046510D7F}"/>
              </a:ext>
            </a:extLst>
          </p:cNvPr>
          <p:cNvSpPr>
            <a:spLocks noGrp="1"/>
          </p:cNvSpPr>
          <p:nvPr>
            <p:ph type="sldNum" sz="quarter" idx="12"/>
          </p:nvPr>
        </p:nvSpPr>
        <p:spPr/>
        <p:txBody>
          <a:bodyPr/>
          <a:lstStyle/>
          <a:p>
            <a:fld id="{909ED1F4-8724-4CB0-854F-41CA9E1557CC}" type="slidenum">
              <a:rPr lang="en-US" altLang="en-US" smtClean="0"/>
              <a:pPr/>
              <a:t>201</a:t>
            </a:fld>
            <a:endParaRPr lang="en-US" altLang="en-US"/>
          </a:p>
        </p:txBody>
      </p:sp>
    </p:spTree>
    <p:extLst>
      <p:ext uri="{BB962C8B-B14F-4D97-AF65-F5344CB8AC3E}">
        <p14:creationId xmlns:p14="http://schemas.microsoft.com/office/powerpoint/2010/main" val="65238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46EA-603B-4315-BAE1-11987B2F31B4}"/>
              </a:ext>
            </a:extLst>
          </p:cNvPr>
          <p:cNvSpPr>
            <a:spLocks noGrp="1"/>
          </p:cNvSpPr>
          <p:nvPr>
            <p:ph type="title"/>
          </p:nvPr>
        </p:nvSpPr>
        <p:spPr/>
        <p:txBody>
          <a:bodyPr/>
          <a:lstStyle/>
          <a:p>
            <a:r>
              <a:rPr lang="en-US" dirty="0"/>
              <a:t>Why FMEA?</a:t>
            </a:r>
          </a:p>
        </p:txBody>
      </p:sp>
      <p:sp>
        <p:nvSpPr>
          <p:cNvPr id="4" name="Footer Placeholder 3">
            <a:extLst>
              <a:ext uri="{FF2B5EF4-FFF2-40B4-BE49-F238E27FC236}">
                <a16:creationId xmlns:a16="http://schemas.microsoft.com/office/drawing/2014/main" id="{92449B2E-F58C-4A37-B94B-B1EE96CE914E}"/>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30D8B9BC-663C-4B3D-93F9-1FA6A077C0F7}"/>
              </a:ext>
            </a:extLst>
          </p:cNvPr>
          <p:cNvSpPr>
            <a:spLocks noGrp="1"/>
          </p:cNvSpPr>
          <p:nvPr>
            <p:ph type="sldNum" sz="quarter" idx="12"/>
          </p:nvPr>
        </p:nvSpPr>
        <p:spPr/>
        <p:txBody>
          <a:bodyPr/>
          <a:lstStyle/>
          <a:p>
            <a:fld id="{909ED1F4-8724-4CB0-854F-41CA9E1557CC}" type="slidenum">
              <a:rPr lang="en-US" altLang="en-US" smtClean="0"/>
              <a:pPr/>
              <a:t>202</a:t>
            </a:fld>
            <a:endParaRPr lang="en-US" altLang="en-US"/>
          </a:p>
        </p:txBody>
      </p:sp>
      <p:sp>
        <p:nvSpPr>
          <p:cNvPr id="6" name="Content Placeholder 4">
            <a:extLst>
              <a:ext uri="{FF2B5EF4-FFF2-40B4-BE49-F238E27FC236}">
                <a16:creationId xmlns:a16="http://schemas.microsoft.com/office/drawing/2014/main" id="{32134A9B-6F64-4EEA-B2EA-55E571E50990}"/>
              </a:ext>
            </a:extLst>
          </p:cNvPr>
          <p:cNvSpPr>
            <a:spLocks noGrp="1"/>
          </p:cNvSpPr>
          <p:nvPr>
            <p:ph idx="1"/>
          </p:nvPr>
        </p:nvSpPr>
        <p:spPr>
          <a:xfrm>
            <a:off x="306188" y="1089898"/>
            <a:ext cx="8531623" cy="4678204"/>
          </a:xfrm>
        </p:spPr>
        <p:txBody>
          <a:bodyPr>
            <a:normAutofit fontScale="85000" lnSpcReduction="10000"/>
          </a:bodyPr>
          <a:lstStyle/>
          <a:p>
            <a:pPr lvl="1">
              <a:lnSpc>
                <a:spcPct val="120000"/>
              </a:lnSpc>
              <a:spcBef>
                <a:spcPts val="0"/>
              </a:spcBef>
              <a:spcAft>
                <a:spcPts val="1200"/>
              </a:spcAft>
            </a:pPr>
            <a:r>
              <a:rPr lang="en-US" sz="2400" dirty="0">
                <a:latin typeface="Calibri" pitchFamily="34" charset="0"/>
              </a:rPr>
              <a:t>Minimize Errors</a:t>
            </a:r>
          </a:p>
          <a:p>
            <a:pPr lvl="1">
              <a:lnSpc>
                <a:spcPct val="120000"/>
              </a:lnSpc>
              <a:spcBef>
                <a:spcPts val="0"/>
              </a:spcBef>
              <a:spcAft>
                <a:spcPts val="1200"/>
              </a:spcAft>
            </a:pPr>
            <a:r>
              <a:rPr lang="en-US" sz="2400" dirty="0">
                <a:latin typeface="Calibri" pitchFamily="34" charset="0"/>
              </a:rPr>
              <a:t>Minimize PDSA cycles</a:t>
            </a:r>
          </a:p>
          <a:p>
            <a:pPr lvl="1">
              <a:lnSpc>
                <a:spcPct val="120000"/>
              </a:lnSpc>
              <a:spcBef>
                <a:spcPts val="0"/>
              </a:spcBef>
              <a:spcAft>
                <a:spcPts val="1200"/>
              </a:spcAft>
            </a:pPr>
            <a:r>
              <a:rPr lang="en-US" sz="2400" dirty="0">
                <a:latin typeface="Calibri" pitchFamily="34" charset="0"/>
              </a:rPr>
              <a:t>Minimize Resource fatigue</a:t>
            </a:r>
          </a:p>
          <a:p>
            <a:pPr lvl="1">
              <a:lnSpc>
                <a:spcPct val="120000"/>
              </a:lnSpc>
              <a:spcBef>
                <a:spcPts val="0"/>
              </a:spcBef>
              <a:spcAft>
                <a:spcPts val="1200"/>
              </a:spcAft>
            </a:pPr>
            <a:r>
              <a:rPr lang="en-US" sz="2400" dirty="0">
                <a:latin typeface="Calibri" pitchFamily="34" charset="0"/>
              </a:rPr>
              <a:t>Enables depth and breadth of change</a:t>
            </a:r>
          </a:p>
          <a:p>
            <a:pPr lvl="1">
              <a:lnSpc>
                <a:spcPct val="120000"/>
              </a:lnSpc>
              <a:spcBef>
                <a:spcPts val="0"/>
              </a:spcBef>
              <a:spcAft>
                <a:spcPts val="1200"/>
              </a:spcAft>
            </a:pPr>
            <a:r>
              <a:rPr lang="en-US" sz="2400" dirty="0">
                <a:latin typeface="Calibri" pitchFamily="34" charset="0"/>
              </a:rPr>
              <a:t>Right first time mentality</a:t>
            </a:r>
          </a:p>
          <a:p>
            <a:pPr lvl="1">
              <a:lnSpc>
                <a:spcPct val="120000"/>
              </a:lnSpc>
              <a:spcBef>
                <a:spcPts val="0"/>
              </a:spcBef>
              <a:spcAft>
                <a:spcPts val="1200"/>
              </a:spcAft>
            </a:pPr>
            <a:r>
              <a:rPr lang="en-US" sz="2400" dirty="0">
                <a:latin typeface="Calibri" pitchFamily="34" charset="0"/>
              </a:rPr>
              <a:t>When I ask, “What can go wrong?”, I always get at least one answer</a:t>
            </a:r>
          </a:p>
          <a:p>
            <a:pPr lvl="1">
              <a:lnSpc>
                <a:spcPct val="120000"/>
              </a:lnSpc>
              <a:spcBef>
                <a:spcPts val="0"/>
              </a:spcBef>
              <a:spcAft>
                <a:spcPts val="1200"/>
              </a:spcAft>
            </a:pPr>
            <a:r>
              <a:rPr lang="en-US" sz="2400" dirty="0">
                <a:latin typeface="Calibri" pitchFamily="34" charset="0"/>
              </a:rPr>
              <a:t>Problems = Opportunities, if you are not surfacing problems, then you are not improving</a:t>
            </a:r>
          </a:p>
          <a:p>
            <a:pPr lvl="1">
              <a:lnSpc>
                <a:spcPct val="120000"/>
              </a:lnSpc>
              <a:spcBef>
                <a:spcPts val="0"/>
              </a:spcBef>
              <a:spcAft>
                <a:spcPts val="1200"/>
              </a:spcAft>
            </a:pPr>
            <a:r>
              <a:rPr lang="en-US" sz="2400" dirty="0">
                <a:latin typeface="Calibri" pitchFamily="34" charset="0"/>
              </a:rPr>
              <a:t>Frontline involvement to embrace change and to help in design and implementation</a:t>
            </a:r>
          </a:p>
          <a:p>
            <a:endParaRPr lang="en-US" dirty="0"/>
          </a:p>
        </p:txBody>
      </p:sp>
    </p:spTree>
    <p:extLst>
      <p:ext uri="{BB962C8B-B14F-4D97-AF65-F5344CB8AC3E}">
        <p14:creationId xmlns:p14="http://schemas.microsoft.com/office/powerpoint/2010/main" val="29227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1080-60B9-4E01-8A1F-180AEFF09A99}"/>
              </a:ext>
            </a:extLst>
          </p:cNvPr>
          <p:cNvSpPr>
            <a:spLocks noGrp="1"/>
          </p:cNvSpPr>
          <p:nvPr>
            <p:ph type="title"/>
          </p:nvPr>
        </p:nvSpPr>
        <p:spPr/>
        <p:txBody>
          <a:bodyPr/>
          <a:lstStyle/>
          <a:p>
            <a:r>
              <a:rPr lang="en-US" dirty="0"/>
              <a:t>When to Use FMEA</a:t>
            </a:r>
          </a:p>
        </p:txBody>
      </p:sp>
      <p:sp>
        <p:nvSpPr>
          <p:cNvPr id="4" name="Footer Placeholder 3">
            <a:extLst>
              <a:ext uri="{FF2B5EF4-FFF2-40B4-BE49-F238E27FC236}">
                <a16:creationId xmlns:a16="http://schemas.microsoft.com/office/drawing/2014/main" id="{23B85920-426B-4386-B1E0-A1F01537F97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C328A2B-1AB7-491C-93E5-1BB3587D947D}"/>
              </a:ext>
            </a:extLst>
          </p:cNvPr>
          <p:cNvSpPr>
            <a:spLocks noGrp="1"/>
          </p:cNvSpPr>
          <p:nvPr>
            <p:ph type="sldNum" sz="quarter" idx="12"/>
          </p:nvPr>
        </p:nvSpPr>
        <p:spPr/>
        <p:txBody>
          <a:bodyPr/>
          <a:lstStyle/>
          <a:p>
            <a:fld id="{909ED1F4-8724-4CB0-854F-41CA9E1557CC}" type="slidenum">
              <a:rPr lang="en-US" altLang="en-US" smtClean="0"/>
              <a:pPr/>
              <a:t>203</a:t>
            </a:fld>
            <a:endParaRPr lang="en-US" altLang="en-US"/>
          </a:p>
        </p:txBody>
      </p:sp>
      <p:sp>
        <p:nvSpPr>
          <p:cNvPr id="6" name="Content Placeholder 2">
            <a:extLst>
              <a:ext uri="{FF2B5EF4-FFF2-40B4-BE49-F238E27FC236}">
                <a16:creationId xmlns:a16="http://schemas.microsoft.com/office/drawing/2014/main" id="{5FF83E38-F93B-41E3-9032-87BB97A4FBB9}"/>
              </a:ext>
            </a:extLst>
          </p:cNvPr>
          <p:cNvSpPr>
            <a:spLocks noGrp="1"/>
          </p:cNvSpPr>
          <p:nvPr>
            <p:ph idx="1"/>
          </p:nvPr>
        </p:nvSpPr>
        <p:spPr>
          <a:xfrm>
            <a:off x="625475" y="1166019"/>
            <a:ext cx="7239000" cy="4701381"/>
          </a:xfrm>
        </p:spPr>
        <p:txBody>
          <a:bodyPr>
            <a:noAutofit/>
          </a:bodyPr>
          <a:lstStyle/>
          <a:p>
            <a:pPr>
              <a:spcBef>
                <a:spcPts val="0"/>
              </a:spcBef>
              <a:spcAft>
                <a:spcPts val="1200"/>
              </a:spcAft>
            </a:pPr>
            <a:r>
              <a:rPr lang="en-US" sz="2200" dirty="0">
                <a:latin typeface="Calibri" pitchFamily="34" charset="0"/>
              </a:rPr>
              <a:t>New Process (e.g. registration, call center, access command center)</a:t>
            </a:r>
          </a:p>
          <a:p>
            <a:pPr>
              <a:spcBef>
                <a:spcPts val="0"/>
              </a:spcBef>
              <a:spcAft>
                <a:spcPts val="1200"/>
              </a:spcAft>
            </a:pPr>
            <a:r>
              <a:rPr lang="en-US" sz="2200" dirty="0">
                <a:latin typeface="Calibri" pitchFamily="34" charset="0"/>
              </a:rPr>
              <a:t>New position (e.g. nurse practitioners for admit or discharge)</a:t>
            </a:r>
          </a:p>
          <a:p>
            <a:pPr>
              <a:spcBef>
                <a:spcPts val="0"/>
              </a:spcBef>
              <a:spcAft>
                <a:spcPts val="1200"/>
              </a:spcAft>
            </a:pPr>
            <a:r>
              <a:rPr lang="en-US" sz="2200" dirty="0">
                <a:latin typeface="Calibri" pitchFamily="34" charset="0"/>
              </a:rPr>
              <a:t>Broken Process (e.g. long waits, defects)</a:t>
            </a:r>
          </a:p>
          <a:p>
            <a:pPr>
              <a:spcBef>
                <a:spcPts val="0"/>
              </a:spcBef>
              <a:spcAft>
                <a:spcPts val="1200"/>
              </a:spcAft>
            </a:pPr>
            <a:r>
              <a:rPr lang="en-US" sz="2200" dirty="0">
                <a:latin typeface="Calibri" pitchFamily="34" charset="0"/>
              </a:rPr>
              <a:t>New layout or facility design</a:t>
            </a:r>
          </a:p>
          <a:p>
            <a:pPr>
              <a:spcBef>
                <a:spcPts val="0"/>
              </a:spcBef>
              <a:spcAft>
                <a:spcPts val="1200"/>
              </a:spcAft>
            </a:pPr>
            <a:r>
              <a:rPr lang="en-US" sz="2200" dirty="0">
                <a:latin typeface="Calibri" pitchFamily="34" charset="0"/>
              </a:rPr>
              <a:t>New IT implementation</a:t>
            </a:r>
          </a:p>
          <a:p>
            <a:pPr>
              <a:spcBef>
                <a:spcPts val="0"/>
              </a:spcBef>
              <a:spcAft>
                <a:spcPts val="1200"/>
              </a:spcAft>
            </a:pPr>
            <a:r>
              <a:rPr lang="en-US" sz="2200" dirty="0">
                <a:latin typeface="Calibri" pitchFamily="34" charset="0"/>
              </a:rPr>
              <a:t>New Product (e.g. medication, device, tool)</a:t>
            </a:r>
          </a:p>
          <a:p>
            <a:pPr>
              <a:spcBef>
                <a:spcPts val="0"/>
              </a:spcBef>
              <a:spcAft>
                <a:spcPts val="1200"/>
              </a:spcAft>
            </a:pPr>
            <a:r>
              <a:rPr lang="en-US" sz="2200" dirty="0">
                <a:latin typeface="Calibri" pitchFamily="34" charset="0"/>
              </a:rPr>
              <a:t>Root cause analysis</a:t>
            </a:r>
          </a:p>
          <a:p>
            <a:pPr>
              <a:spcBef>
                <a:spcPts val="0"/>
              </a:spcBef>
              <a:spcAft>
                <a:spcPts val="1200"/>
              </a:spcAft>
            </a:pPr>
            <a:r>
              <a:rPr lang="en-US" sz="2200" dirty="0">
                <a:latin typeface="Calibri" pitchFamily="34" charset="0"/>
              </a:rPr>
              <a:t>Countermeasure Planning</a:t>
            </a:r>
          </a:p>
        </p:txBody>
      </p:sp>
    </p:spTree>
    <p:extLst>
      <p:ext uri="{BB962C8B-B14F-4D97-AF65-F5344CB8AC3E}">
        <p14:creationId xmlns:p14="http://schemas.microsoft.com/office/powerpoint/2010/main" val="35478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1058-AD77-41AB-B4BE-ECC43B5AC50B}"/>
              </a:ext>
            </a:extLst>
          </p:cNvPr>
          <p:cNvSpPr>
            <a:spLocks noGrp="1"/>
          </p:cNvSpPr>
          <p:nvPr>
            <p:ph type="title"/>
          </p:nvPr>
        </p:nvSpPr>
        <p:spPr/>
        <p:txBody>
          <a:bodyPr/>
          <a:lstStyle/>
          <a:p>
            <a:r>
              <a:rPr lang="en-US" dirty="0"/>
              <a:t>FMEA Template</a:t>
            </a:r>
          </a:p>
        </p:txBody>
      </p:sp>
      <p:sp>
        <p:nvSpPr>
          <p:cNvPr id="4" name="Footer Placeholder 3">
            <a:extLst>
              <a:ext uri="{FF2B5EF4-FFF2-40B4-BE49-F238E27FC236}">
                <a16:creationId xmlns:a16="http://schemas.microsoft.com/office/drawing/2014/main" id="{7132D109-1505-4458-8E15-4126DA8AADB5}"/>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72A2760-77FF-484C-8DD9-33FD04324202}"/>
              </a:ext>
            </a:extLst>
          </p:cNvPr>
          <p:cNvSpPr>
            <a:spLocks noGrp="1"/>
          </p:cNvSpPr>
          <p:nvPr>
            <p:ph type="sldNum" sz="quarter" idx="12"/>
          </p:nvPr>
        </p:nvSpPr>
        <p:spPr/>
        <p:txBody>
          <a:bodyPr/>
          <a:lstStyle/>
          <a:p>
            <a:fld id="{909ED1F4-8724-4CB0-854F-41CA9E1557CC}" type="slidenum">
              <a:rPr lang="en-US" altLang="en-US" smtClean="0"/>
              <a:pPr/>
              <a:t>204</a:t>
            </a:fld>
            <a:endParaRPr lang="en-US" altLang="en-US"/>
          </a:p>
        </p:txBody>
      </p:sp>
      <p:pic>
        <p:nvPicPr>
          <p:cNvPr id="6" name="Picture 5">
            <a:extLst>
              <a:ext uri="{FF2B5EF4-FFF2-40B4-BE49-F238E27FC236}">
                <a16:creationId xmlns:a16="http://schemas.microsoft.com/office/drawing/2014/main" id="{315BD161-D311-4087-BCC5-25FDE9B37ACF}"/>
              </a:ext>
            </a:extLst>
          </p:cNvPr>
          <p:cNvPicPr>
            <a:picLocks noChangeAspect="1"/>
          </p:cNvPicPr>
          <p:nvPr/>
        </p:nvPicPr>
        <p:blipFill>
          <a:blip r:embed="rId2"/>
          <a:stretch>
            <a:fillRect/>
          </a:stretch>
        </p:blipFill>
        <p:spPr>
          <a:xfrm>
            <a:off x="0" y="1658411"/>
            <a:ext cx="9144000" cy="3541178"/>
          </a:xfrm>
          <a:prstGeom prst="rect">
            <a:avLst/>
          </a:prstGeom>
        </p:spPr>
      </p:pic>
    </p:spTree>
    <p:extLst>
      <p:ext uri="{BB962C8B-B14F-4D97-AF65-F5344CB8AC3E}">
        <p14:creationId xmlns:p14="http://schemas.microsoft.com/office/powerpoint/2010/main" val="331616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A48A-1E83-437A-9A58-F111A28B6156}"/>
              </a:ext>
            </a:extLst>
          </p:cNvPr>
          <p:cNvSpPr>
            <a:spLocks noGrp="1"/>
          </p:cNvSpPr>
          <p:nvPr>
            <p:ph type="title"/>
          </p:nvPr>
        </p:nvSpPr>
        <p:spPr/>
        <p:txBody>
          <a:bodyPr/>
          <a:lstStyle/>
          <a:p>
            <a:r>
              <a:rPr lang="en-US" dirty="0"/>
              <a:t>Scoring</a:t>
            </a:r>
          </a:p>
        </p:txBody>
      </p:sp>
      <p:sp>
        <p:nvSpPr>
          <p:cNvPr id="4" name="Footer Placeholder 3">
            <a:extLst>
              <a:ext uri="{FF2B5EF4-FFF2-40B4-BE49-F238E27FC236}">
                <a16:creationId xmlns:a16="http://schemas.microsoft.com/office/drawing/2014/main" id="{2DA20C1C-A7C6-4DCA-AFF2-A0E513CF2D6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7885B95-E2EF-4A2D-8ACB-AB7E2D036F11}"/>
              </a:ext>
            </a:extLst>
          </p:cNvPr>
          <p:cNvSpPr>
            <a:spLocks noGrp="1"/>
          </p:cNvSpPr>
          <p:nvPr>
            <p:ph type="sldNum" sz="quarter" idx="12"/>
          </p:nvPr>
        </p:nvSpPr>
        <p:spPr/>
        <p:txBody>
          <a:bodyPr/>
          <a:lstStyle/>
          <a:p>
            <a:fld id="{909ED1F4-8724-4CB0-854F-41CA9E1557CC}" type="slidenum">
              <a:rPr lang="en-US" altLang="en-US" smtClean="0"/>
              <a:pPr/>
              <a:t>205</a:t>
            </a:fld>
            <a:endParaRPr lang="en-US" altLang="en-US"/>
          </a:p>
        </p:txBody>
      </p:sp>
      <p:pic>
        <p:nvPicPr>
          <p:cNvPr id="6" name="Picture 5">
            <a:extLst>
              <a:ext uri="{FF2B5EF4-FFF2-40B4-BE49-F238E27FC236}">
                <a16:creationId xmlns:a16="http://schemas.microsoft.com/office/drawing/2014/main" id="{D68D2D68-8520-4C2C-A7E9-2AEDED28F010}"/>
              </a:ext>
            </a:extLst>
          </p:cNvPr>
          <p:cNvPicPr>
            <a:picLocks noChangeAspect="1" noChangeArrowheads="1"/>
          </p:cNvPicPr>
          <p:nvPr/>
        </p:nvPicPr>
        <p:blipFill>
          <a:blip r:embed="rId2" cstate="print"/>
          <a:srcRect/>
          <a:stretch>
            <a:fillRect/>
          </a:stretch>
        </p:blipFill>
        <p:spPr bwMode="auto">
          <a:xfrm>
            <a:off x="4269113" y="480219"/>
            <a:ext cx="4286142" cy="5387181"/>
          </a:xfrm>
          <a:prstGeom prst="rect">
            <a:avLst/>
          </a:prstGeom>
          <a:noFill/>
          <a:ln w="9525">
            <a:noFill/>
            <a:miter lim="800000"/>
            <a:headEnd/>
            <a:tailEnd/>
          </a:ln>
        </p:spPr>
      </p:pic>
    </p:spTree>
    <p:extLst>
      <p:ext uri="{BB962C8B-B14F-4D97-AF65-F5344CB8AC3E}">
        <p14:creationId xmlns:p14="http://schemas.microsoft.com/office/powerpoint/2010/main" val="201596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3510E-CEC1-4178-8EB2-975F99815CD0}"/>
              </a:ext>
            </a:extLst>
          </p:cNvPr>
          <p:cNvSpPr>
            <a:spLocks noGrp="1"/>
          </p:cNvSpPr>
          <p:nvPr>
            <p:ph type="title"/>
          </p:nvPr>
        </p:nvSpPr>
        <p:spPr/>
        <p:txBody>
          <a:bodyPr/>
          <a:lstStyle/>
          <a:p>
            <a:r>
              <a:rPr lang="en-US" dirty="0"/>
              <a:t>Let’s FMEA – Asynchronous Learning</a:t>
            </a:r>
          </a:p>
        </p:txBody>
      </p:sp>
      <p:sp>
        <p:nvSpPr>
          <p:cNvPr id="3" name="Content Placeholder 2">
            <a:extLst>
              <a:ext uri="{FF2B5EF4-FFF2-40B4-BE49-F238E27FC236}">
                <a16:creationId xmlns:a16="http://schemas.microsoft.com/office/drawing/2014/main" id="{8E386B39-9EB3-47B0-A954-983FF0E15BFF}"/>
              </a:ext>
            </a:extLst>
          </p:cNvPr>
          <p:cNvSpPr>
            <a:spLocks noGrp="1"/>
          </p:cNvSpPr>
          <p:nvPr>
            <p:ph idx="1"/>
          </p:nvPr>
        </p:nvSpPr>
        <p:spPr>
          <a:xfrm>
            <a:off x="593342" y="1166018"/>
            <a:ext cx="7924800" cy="5006181"/>
          </a:xfrm>
        </p:spPr>
        <p:txBody>
          <a:bodyPr/>
          <a:lstStyle/>
          <a:p>
            <a:r>
              <a:rPr lang="en-US" dirty="0"/>
              <a:t>MGH Urology is redeveloping its access protocols.  Each surgeon has their own phone number, answered by a coordinator whose responsibilities, in addition to answering phones and responding to patient needs (scheduling, Rx refills, questions, </a:t>
            </a:r>
            <a:r>
              <a:rPr lang="en-US" dirty="0" err="1"/>
              <a:t>etc</a:t>
            </a:r>
            <a:r>
              <a:rPr lang="en-US" dirty="0"/>
              <a:t>) also includes preparing for and supporting providers during clinic as well as other responsibilities.  </a:t>
            </a:r>
          </a:p>
          <a:p>
            <a:r>
              <a:rPr lang="en-US" dirty="0"/>
              <a:t>The new process involves all phone calls coming into a single phone line.  Calls will be answered by a Scheduling Specialist, who will work of a standard protocol to determine how to best assist</a:t>
            </a:r>
          </a:p>
          <a:p>
            <a:r>
              <a:rPr lang="en-US" dirty="0"/>
              <a:t>Appointment scheduling will be handled immediately, questions will be forwarded to the proper professional</a:t>
            </a:r>
          </a:p>
        </p:txBody>
      </p:sp>
      <p:sp>
        <p:nvSpPr>
          <p:cNvPr id="4" name="Footer Placeholder 3">
            <a:extLst>
              <a:ext uri="{FF2B5EF4-FFF2-40B4-BE49-F238E27FC236}">
                <a16:creationId xmlns:a16="http://schemas.microsoft.com/office/drawing/2014/main" id="{C887C9A9-F026-497D-AA3B-ABFDDB4F4F79}"/>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15A8D76-066B-4DA8-819A-AC87D7A66706}"/>
              </a:ext>
            </a:extLst>
          </p:cNvPr>
          <p:cNvSpPr>
            <a:spLocks noGrp="1"/>
          </p:cNvSpPr>
          <p:nvPr>
            <p:ph type="sldNum" sz="quarter" idx="12"/>
          </p:nvPr>
        </p:nvSpPr>
        <p:spPr/>
        <p:txBody>
          <a:bodyPr/>
          <a:lstStyle/>
          <a:p>
            <a:fld id="{909ED1F4-8724-4CB0-854F-41CA9E1557CC}" type="slidenum">
              <a:rPr lang="en-US" altLang="en-US" smtClean="0"/>
              <a:pPr/>
              <a:t>206</a:t>
            </a:fld>
            <a:endParaRPr lang="en-US" altLang="en-US"/>
          </a:p>
        </p:txBody>
      </p:sp>
    </p:spTree>
    <p:extLst>
      <p:ext uri="{BB962C8B-B14F-4D97-AF65-F5344CB8AC3E}">
        <p14:creationId xmlns:p14="http://schemas.microsoft.com/office/powerpoint/2010/main" val="148515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1510-AA30-4E2C-987C-24CD1DCB679E}"/>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DA20D6F1-B0C0-405F-B4A3-5498E41A37A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C789E41-17B2-44C2-8A19-767CDE999DB0}"/>
              </a:ext>
            </a:extLst>
          </p:cNvPr>
          <p:cNvSpPr>
            <a:spLocks noGrp="1"/>
          </p:cNvSpPr>
          <p:nvPr>
            <p:ph type="sldNum" sz="quarter" idx="12"/>
          </p:nvPr>
        </p:nvSpPr>
        <p:spPr/>
        <p:txBody>
          <a:bodyPr/>
          <a:lstStyle/>
          <a:p>
            <a:fld id="{909ED1F4-8724-4CB0-854F-41CA9E1557CC}" type="slidenum">
              <a:rPr lang="en-US" altLang="en-US" smtClean="0"/>
              <a:pPr/>
              <a:t>207</a:t>
            </a:fld>
            <a:endParaRPr lang="en-US" altLang="en-US"/>
          </a:p>
        </p:txBody>
      </p:sp>
      <p:pic>
        <p:nvPicPr>
          <p:cNvPr id="3074" name="Picture 2" descr="Image result for what could possible go wrong gif">
            <a:extLst>
              <a:ext uri="{FF2B5EF4-FFF2-40B4-BE49-F238E27FC236}">
                <a16:creationId xmlns:a16="http://schemas.microsoft.com/office/drawing/2014/main" id="{5103A316-7CF7-4824-B29D-47E2E4380FE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27552"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55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11: Data Collection and Analysis in Lean</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23940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12, Lesson 1: </a:t>
            </a:r>
          </a:p>
          <a:p>
            <a:pPr eaLnBrk="1" hangingPunct="1">
              <a:buFont typeface="Wingdings" panose="05000000000000000000" pitchFamily="2" charset="2"/>
              <a:buNone/>
            </a:pPr>
            <a:r>
              <a:rPr lang="en-US" altLang="en-US" dirty="0">
                <a:solidFill>
                  <a:srgbClr val="1B7384"/>
                </a:solidFill>
              </a:rPr>
              <a:t>Treating the Problem: PDSA and Standard Work</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136586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DCCB-0E39-4E3A-8C27-FB56119402C5}"/>
              </a:ext>
            </a:extLst>
          </p:cNvPr>
          <p:cNvSpPr>
            <a:spLocks noGrp="1"/>
          </p:cNvSpPr>
          <p:nvPr>
            <p:ph type="title"/>
          </p:nvPr>
        </p:nvSpPr>
        <p:spPr/>
        <p:txBody>
          <a:bodyPr/>
          <a:lstStyle/>
          <a:p>
            <a:r>
              <a:rPr lang="en-US" sz="3200" dirty="0"/>
              <a:t>Pizza – What are you willing to pay for?</a:t>
            </a:r>
          </a:p>
        </p:txBody>
      </p:sp>
      <p:sp>
        <p:nvSpPr>
          <p:cNvPr id="4" name="Footer Placeholder 3">
            <a:extLst>
              <a:ext uri="{FF2B5EF4-FFF2-40B4-BE49-F238E27FC236}">
                <a16:creationId xmlns:a16="http://schemas.microsoft.com/office/drawing/2014/main" id="{92325D10-BA17-40C7-BF38-5B86FC3D9E6B}"/>
              </a:ext>
            </a:extLst>
          </p:cNvPr>
          <p:cNvSpPr>
            <a:spLocks noGrp="1"/>
          </p:cNvSpPr>
          <p:nvPr>
            <p:ph type="ftr" sz="quarter" idx="10"/>
          </p:nvPr>
        </p:nvSpPr>
        <p:spPr/>
        <p:txBody>
          <a:bodyPr/>
          <a:lstStyle/>
          <a:p>
            <a:r>
              <a:rPr lang="en-US" altLang="en-US"/>
              <a:t>PHX Institute</a:t>
            </a:r>
          </a:p>
        </p:txBody>
      </p:sp>
      <p:sp>
        <p:nvSpPr>
          <p:cNvPr id="6" name="Slide Number Placeholder 5">
            <a:extLst>
              <a:ext uri="{FF2B5EF4-FFF2-40B4-BE49-F238E27FC236}">
                <a16:creationId xmlns:a16="http://schemas.microsoft.com/office/drawing/2014/main" id="{6A8DA5A9-1D9C-4B98-A8E1-E6443997F9A8}"/>
              </a:ext>
            </a:extLst>
          </p:cNvPr>
          <p:cNvSpPr>
            <a:spLocks noGrp="1"/>
          </p:cNvSpPr>
          <p:nvPr>
            <p:ph type="sldNum" sz="quarter" idx="12"/>
          </p:nvPr>
        </p:nvSpPr>
        <p:spPr/>
        <p:txBody>
          <a:bodyPr/>
          <a:lstStyle/>
          <a:p>
            <a:fld id="{909ED1F4-8724-4CB0-854F-41CA9E1557CC}" type="slidenum">
              <a:rPr lang="en-US" altLang="en-US" smtClean="0"/>
              <a:pPr/>
              <a:t>21</a:t>
            </a:fld>
            <a:endParaRPr lang="en-US" altLang="en-US"/>
          </a:p>
        </p:txBody>
      </p:sp>
      <p:graphicFrame>
        <p:nvGraphicFramePr>
          <p:cNvPr id="7" name="Object 2">
            <a:extLst>
              <a:ext uri="{FF2B5EF4-FFF2-40B4-BE49-F238E27FC236}">
                <a16:creationId xmlns:a16="http://schemas.microsoft.com/office/drawing/2014/main" id="{56BD0713-41B7-435C-89BF-444CA5204C82}"/>
              </a:ext>
            </a:extLst>
          </p:cNvPr>
          <p:cNvGraphicFramePr>
            <a:graphicFrameLocks/>
          </p:cNvGraphicFramePr>
          <p:nvPr>
            <p:extLst>
              <p:ext uri="{D42A27DB-BD31-4B8C-83A1-F6EECF244321}">
                <p14:modId xmlns:p14="http://schemas.microsoft.com/office/powerpoint/2010/main" val="1181181877"/>
              </p:ext>
            </p:extLst>
          </p:nvPr>
        </p:nvGraphicFramePr>
        <p:xfrm>
          <a:off x="625475" y="1341438"/>
          <a:ext cx="3260725" cy="4806950"/>
        </p:xfrm>
        <a:graphic>
          <a:graphicData uri="http://schemas.openxmlformats.org/presentationml/2006/ole">
            <mc:AlternateContent xmlns:mc="http://schemas.openxmlformats.org/markup-compatibility/2006">
              <mc:Choice xmlns:v="urn:schemas-microsoft-com:vml" Requires="v">
                <p:oleObj name="Document" r:id="rId3" imgW="5879425" imgH="8032057" progId="Word.Document.8">
                  <p:embed/>
                </p:oleObj>
              </mc:Choice>
              <mc:Fallback>
                <p:oleObj name="Document" r:id="rId3" imgW="5879425" imgH="8032057" progId="Word.Document.8">
                  <p:embed/>
                  <p:pic>
                    <p:nvPicPr>
                      <p:cNvPr id="1026" name="Object 2"/>
                      <p:cNvPicPr>
                        <a:picLocks noChangeArrowheads="1"/>
                      </p:cNvPicPr>
                      <p:nvPr/>
                    </p:nvPicPr>
                    <p:blipFill>
                      <a:blip r:embed="rId4"/>
                      <a:srcRect/>
                      <a:stretch>
                        <a:fillRect/>
                      </a:stretch>
                    </p:blipFill>
                    <p:spPr bwMode="auto">
                      <a:xfrm>
                        <a:off x="625475" y="1341438"/>
                        <a:ext cx="3260725" cy="4806950"/>
                      </a:xfrm>
                      <a:prstGeom prst="rect">
                        <a:avLst/>
                      </a:prstGeom>
                      <a:solidFill>
                        <a:schemeClr val="bg1"/>
                      </a:solidFill>
                    </p:spPr>
                  </p:pic>
                </p:oleObj>
              </mc:Fallback>
            </mc:AlternateContent>
          </a:graphicData>
        </a:graphic>
      </p:graphicFrame>
      <p:sp>
        <p:nvSpPr>
          <p:cNvPr id="8" name="Text Box 4">
            <a:extLst>
              <a:ext uri="{FF2B5EF4-FFF2-40B4-BE49-F238E27FC236}">
                <a16:creationId xmlns:a16="http://schemas.microsoft.com/office/drawing/2014/main" id="{F2966EF8-2C27-4C0C-AB8C-9E69C9508780}"/>
              </a:ext>
            </a:extLst>
          </p:cNvPr>
          <p:cNvSpPr txBox="1">
            <a:spLocks noChangeArrowheads="1"/>
          </p:cNvSpPr>
          <p:nvPr/>
        </p:nvSpPr>
        <p:spPr bwMode="auto">
          <a:xfrm>
            <a:off x="4800600" y="2644170"/>
            <a:ext cx="3424555" cy="1569660"/>
          </a:xfrm>
          <a:prstGeom prst="rect">
            <a:avLst/>
          </a:prstGeom>
          <a:noFill/>
          <a:ln w="9525">
            <a:noFill/>
            <a:miter lim="800000"/>
            <a:headEnd/>
            <a:tailEnd/>
          </a:ln>
        </p:spPr>
        <p:txBody>
          <a:bodyPr wrap="square">
            <a:spAutoFit/>
          </a:bodyPr>
          <a:lstStyle/>
          <a:p>
            <a:r>
              <a:rPr lang="en-US" sz="2400" u="sng" dirty="0">
                <a:solidFill>
                  <a:srgbClr val="008000"/>
                </a:solidFill>
                <a:latin typeface="Times New Roman" pitchFamily="18" charset="0"/>
              </a:rPr>
              <a:t>Waste</a:t>
            </a:r>
            <a:r>
              <a:rPr lang="en-US" sz="2400" dirty="0">
                <a:solidFill>
                  <a:srgbClr val="008000"/>
                </a:solidFill>
                <a:latin typeface="Times New Roman" pitchFamily="18" charset="0"/>
              </a:rPr>
              <a:t> =</a:t>
            </a:r>
          </a:p>
          <a:p>
            <a:r>
              <a:rPr lang="en-US" sz="2400" u="sng" dirty="0">
                <a:solidFill>
                  <a:srgbClr val="008000"/>
                </a:solidFill>
                <a:latin typeface="Times New Roman" pitchFamily="18" charset="0"/>
              </a:rPr>
              <a:t>Non-Value-Added</a:t>
            </a:r>
            <a:r>
              <a:rPr lang="en-US" sz="2400" dirty="0">
                <a:solidFill>
                  <a:srgbClr val="008000"/>
                </a:solidFill>
                <a:latin typeface="Times New Roman" pitchFamily="18" charset="0"/>
              </a:rPr>
              <a:t> =</a:t>
            </a:r>
          </a:p>
          <a:p>
            <a:r>
              <a:rPr lang="en-US" sz="2400" dirty="0">
                <a:solidFill>
                  <a:srgbClr val="006600"/>
                </a:solidFill>
                <a:latin typeface="Times New Roman" pitchFamily="18" charset="0"/>
              </a:rPr>
              <a:t>Not Willing to Pay For ($$)</a:t>
            </a:r>
          </a:p>
        </p:txBody>
      </p:sp>
    </p:spTree>
    <p:extLst>
      <p:ext uri="{BB962C8B-B14F-4D97-AF65-F5344CB8AC3E}">
        <p14:creationId xmlns:p14="http://schemas.microsoft.com/office/powerpoint/2010/main" val="60367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Template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210</a:t>
            </a:fld>
            <a:endParaRPr lang="en-US" altLang="en-US"/>
          </a:p>
        </p:txBody>
      </p:sp>
      <p:graphicFrame>
        <p:nvGraphicFramePr>
          <p:cNvPr id="6" name="object 4"/>
          <p:cNvGraphicFramePr>
            <a:graphicFrameLocks noGrp="1"/>
          </p:cNvGraphicFramePr>
          <p:nvPr/>
        </p:nvGraphicFramePr>
        <p:xfrm>
          <a:off x="304800" y="1036320"/>
          <a:ext cx="8647943" cy="640080"/>
        </p:xfrm>
        <a:graphic>
          <a:graphicData uri="http://schemas.openxmlformats.org/drawingml/2006/table">
            <a:tbl>
              <a:tblPr firstRow="1" bandRow="1">
                <a:tableStyleId>{2D5ABB26-0587-4C30-8999-92F81FD0307C}</a:tableStyleId>
              </a:tblPr>
              <a:tblGrid>
                <a:gridCol w="1557251">
                  <a:extLst>
                    <a:ext uri="{9D8B030D-6E8A-4147-A177-3AD203B41FA5}">
                      <a16:colId xmlns:a16="http://schemas.microsoft.com/office/drawing/2014/main" val="20000"/>
                    </a:ext>
                  </a:extLst>
                </a:gridCol>
                <a:gridCol w="5203496">
                  <a:extLst>
                    <a:ext uri="{9D8B030D-6E8A-4147-A177-3AD203B41FA5}">
                      <a16:colId xmlns:a16="http://schemas.microsoft.com/office/drawing/2014/main" val="20001"/>
                    </a:ext>
                  </a:extLst>
                </a:gridCol>
                <a:gridCol w="1887196">
                  <a:extLst>
                    <a:ext uri="{9D8B030D-6E8A-4147-A177-3AD203B41FA5}">
                      <a16:colId xmlns:a16="http://schemas.microsoft.com/office/drawing/2014/main" val="20002"/>
                    </a:ext>
                  </a:extLst>
                </a:gridCol>
              </a:tblGrid>
              <a:tr h="344589">
                <a:tc>
                  <a:txBody>
                    <a:bodyPr/>
                    <a:lstStyle/>
                    <a:p>
                      <a:pPr marL="187325">
                        <a:lnSpc>
                          <a:spcPct val="100000"/>
                        </a:lnSpc>
                      </a:pPr>
                      <a:r>
                        <a:rPr sz="1400" b="1" dirty="0">
                          <a:solidFill>
                            <a:schemeClr val="tx1"/>
                          </a:solidFill>
                          <a:latin typeface="Arial" pitchFamily="34" charset="0"/>
                          <a:cs typeface="Arial" pitchFamily="34" charset="0"/>
                        </a:rPr>
                        <a:t>PRO</a:t>
                      </a:r>
                      <a:r>
                        <a:rPr sz="1400" b="1" spc="5" dirty="0">
                          <a:solidFill>
                            <a:schemeClr val="tx1"/>
                          </a:solidFill>
                          <a:latin typeface="Arial" pitchFamily="34" charset="0"/>
                          <a:cs typeface="Arial" pitchFamily="34" charset="0"/>
                        </a:rPr>
                        <a:t>B</a:t>
                      </a:r>
                      <a:r>
                        <a:rPr sz="1400" b="1" dirty="0">
                          <a:solidFill>
                            <a:schemeClr val="tx1"/>
                          </a:solidFill>
                          <a:latin typeface="Arial" pitchFamily="34" charset="0"/>
                          <a:cs typeface="Arial" pitchFamily="34" charset="0"/>
                        </a:rPr>
                        <a:t>LEM</a:t>
                      </a:r>
                      <a:r>
                        <a:rPr sz="1400" b="1" spc="-10" dirty="0">
                          <a:solidFill>
                            <a:schemeClr val="tx1"/>
                          </a:solidFill>
                          <a:latin typeface="Arial" pitchFamily="34" charset="0"/>
                          <a:cs typeface="Arial" pitchFamily="34" charset="0"/>
                        </a:rPr>
                        <a:t> </a:t>
                      </a:r>
                      <a:r>
                        <a:rPr sz="1400" b="1" spc="10" dirty="0">
                          <a:solidFill>
                            <a:schemeClr val="tx1"/>
                          </a:solidFill>
                          <a:latin typeface="Arial" pitchFamily="34" charset="0"/>
                          <a:cs typeface="Arial" pitchFamily="34" charset="0"/>
                        </a:rPr>
                        <a:t>S</a:t>
                      </a:r>
                      <a:r>
                        <a:rPr sz="1400" b="1" dirty="0">
                          <a:solidFill>
                            <a:schemeClr val="tx1"/>
                          </a:solidFill>
                          <a:latin typeface="Arial" pitchFamily="34" charset="0"/>
                          <a:cs typeface="Arial" pitchFamily="34" charset="0"/>
                        </a:rPr>
                        <a:t>OL</a:t>
                      </a:r>
                      <a:r>
                        <a:rPr sz="1400" b="1" spc="5" dirty="0">
                          <a:solidFill>
                            <a:schemeClr val="tx1"/>
                          </a:solidFill>
                          <a:latin typeface="Arial" pitchFamily="34" charset="0"/>
                          <a:cs typeface="Arial" pitchFamily="34" charset="0"/>
                        </a:rPr>
                        <a:t>V</a:t>
                      </a:r>
                      <a:r>
                        <a:rPr sz="1400" b="1" dirty="0">
                          <a:solidFill>
                            <a:schemeClr val="tx1"/>
                          </a:solidFill>
                          <a:latin typeface="Arial" pitchFamily="34" charset="0"/>
                          <a:cs typeface="Arial" pitchFamily="34" charset="0"/>
                        </a:rPr>
                        <a:t>ING</a:t>
                      </a:r>
                      <a:r>
                        <a:rPr sz="1400" b="1" spc="10" dirty="0">
                          <a:solidFill>
                            <a:schemeClr val="tx1"/>
                          </a:solidFill>
                          <a:latin typeface="Arial" pitchFamily="34" charset="0"/>
                          <a:cs typeface="Arial" pitchFamily="34" charset="0"/>
                        </a:rPr>
                        <a:t> </a:t>
                      </a:r>
                      <a:r>
                        <a:rPr sz="1400" b="1" spc="-5" dirty="0">
                          <a:solidFill>
                            <a:schemeClr val="tx1"/>
                          </a:solidFill>
                          <a:latin typeface="Arial" pitchFamily="34" charset="0"/>
                          <a:cs typeface="Arial" pitchFamily="34" charset="0"/>
                        </a:rPr>
                        <a:t>A3</a:t>
                      </a:r>
                      <a:endParaRPr sz="1400" b="1" dirty="0">
                        <a:solidFill>
                          <a:schemeClr val="tx1"/>
                        </a:solidFill>
                        <a:latin typeface="Arial" pitchFamily="34" charset="0"/>
                        <a:cs typeface="Arial" pitchFamily="34" charset="0"/>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solidFill>
                      <a:srgbClr val="BEBEBE"/>
                    </a:solidFill>
                  </a:tcPr>
                </a:tc>
                <a:tc>
                  <a:txBody>
                    <a:bodyPr/>
                    <a:lstStyle/>
                    <a:p>
                      <a:pPr marL="65405">
                        <a:lnSpc>
                          <a:spcPct val="100000"/>
                        </a:lnSpc>
                      </a:pPr>
                      <a:r>
                        <a:rPr sz="1600" dirty="0">
                          <a:solidFill>
                            <a:schemeClr val="tx1"/>
                          </a:solidFill>
                          <a:latin typeface="Arial" pitchFamily="34" charset="0"/>
                          <a:cs typeface="Arial" pitchFamily="34" charset="0"/>
                        </a:rPr>
                        <a:t>T</a:t>
                      </a:r>
                      <a:r>
                        <a:rPr sz="1600" spc="-10" dirty="0">
                          <a:solidFill>
                            <a:schemeClr val="tx1"/>
                          </a:solidFill>
                          <a:latin typeface="Arial" pitchFamily="34" charset="0"/>
                          <a:cs typeface="Arial" pitchFamily="34" charset="0"/>
                        </a:rPr>
                        <a:t>I</a:t>
                      </a:r>
                      <a:r>
                        <a:rPr sz="1600" spc="5" dirty="0">
                          <a:solidFill>
                            <a:schemeClr val="tx1"/>
                          </a:solidFill>
                          <a:latin typeface="Arial" pitchFamily="34" charset="0"/>
                          <a:cs typeface="Arial" pitchFamily="34" charset="0"/>
                        </a:rPr>
                        <a:t>T</a:t>
                      </a:r>
                      <a:r>
                        <a:rPr sz="1600" dirty="0">
                          <a:solidFill>
                            <a:schemeClr val="tx1"/>
                          </a:solidFill>
                          <a:latin typeface="Arial" pitchFamily="34" charset="0"/>
                          <a:cs typeface="Arial" pitchFamily="34" charset="0"/>
                        </a:rPr>
                        <a:t>L</a:t>
                      </a:r>
                      <a:r>
                        <a:rPr sz="1600" spc="-10" dirty="0">
                          <a:solidFill>
                            <a:schemeClr val="tx1"/>
                          </a:solidFill>
                          <a:latin typeface="Arial" pitchFamily="34" charset="0"/>
                          <a:cs typeface="Arial" pitchFamily="34" charset="0"/>
                        </a:rPr>
                        <a:t>E</a:t>
                      </a:r>
                      <a:r>
                        <a:rPr sz="1600" dirty="0">
                          <a:solidFill>
                            <a:schemeClr val="tx1"/>
                          </a:solidFill>
                          <a:latin typeface="Arial" pitchFamily="34" charset="0"/>
                          <a:cs typeface="Arial" pitchFamily="34" charset="0"/>
                        </a:rPr>
                        <a:t>:</a:t>
                      </a:r>
                    </a:p>
                  </a:txBody>
                  <a:tcPr marL="0" marR="0" marT="0" marB="0">
                    <a:lnL w="6096">
                      <a:solidFill>
                        <a:srgbClr val="000000"/>
                      </a:solidFill>
                      <a:prstDash val="solid"/>
                    </a:lnL>
                    <a:lnR w="6097" cap="flat" cmpd="sng" algn="ctr">
                      <a:solidFill>
                        <a:srgbClr val="000000"/>
                      </a:solidFill>
                      <a:prstDash val="solid"/>
                      <a:round/>
                      <a:headEnd type="none" w="med" len="med"/>
                      <a:tailEnd type="none" w="med" len="med"/>
                    </a:lnR>
                    <a:lnT w="6096">
                      <a:solidFill>
                        <a:srgbClr val="000000"/>
                      </a:solidFill>
                      <a:prstDash val="solid"/>
                    </a:lnT>
                    <a:lnB w="6096">
                      <a:solidFill>
                        <a:srgbClr val="000000"/>
                      </a:solidFill>
                      <a:prstDash val="solid"/>
                    </a:lnB>
                  </a:tcPr>
                </a:tc>
                <a:tc>
                  <a:txBody>
                    <a:bodyPr/>
                    <a:lstStyle/>
                    <a:p>
                      <a:pPr marL="0" marR="0">
                        <a:lnSpc>
                          <a:spcPct val="115000"/>
                        </a:lnSpc>
                        <a:spcBef>
                          <a:spcPts val="0"/>
                        </a:spcBef>
                        <a:spcAft>
                          <a:spcPts val="0"/>
                        </a:spcAft>
                      </a:pPr>
                      <a:r>
                        <a:rPr lang="en-US" sz="1400" dirty="0">
                          <a:solidFill>
                            <a:schemeClr val="tx1"/>
                          </a:solidFill>
                          <a:latin typeface="Arial" pitchFamily="34" charset="0"/>
                          <a:ea typeface="Calibri"/>
                          <a:cs typeface="Arial" pitchFamily="34" charset="0"/>
                        </a:rPr>
                        <a:t>Last Saved Date:</a:t>
                      </a:r>
                      <a:endParaRPr lang="en-US" sz="1050" dirty="0">
                        <a:solidFill>
                          <a:schemeClr val="tx1"/>
                        </a:solidFill>
                        <a:latin typeface="Arial" pitchFamily="34" charset="0"/>
                        <a:ea typeface="Calibri"/>
                        <a:cs typeface="Arial" pitchFamily="34" charset="0"/>
                      </a:endParaRPr>
                    </a:p>
                  </a:txBody>
                  <a:tcPr marL="68580" marR="68580" marT="0" marB="0">
                    <a:lnL w="6097">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8453">
                <a:tc gridSpan="3">
                  <a:txBody>
                    <a:bodyPr/>
                    <a:lstStyle/>
                    <a:p>
                      <a:pPr marL="65405">
                        <a:lnSpc>
                          <a:spcPct val="100000"/>
                        </a:lnSpc>
                      </a:pPr>
                      <a:r>
                        <a:rPr sz="1400" spc="5" dirty="0">
                          <a:solidFill>
                            <a:schemeClr val="tx1"/>
                          </a:solidFill>
                          <a:latin typeface="Arial" pitchFamily="34" charset="0"/>
                          <a:cs typeface="Arial" pitchFamily="34" charset="0"/>
                        </a:rPr>
                        <a:t>T</a:t>
                      </a:r>
                      <a:r>
                        <a:rPr sz="1400" dirty="0">
                          <a:solidFill>
                            <a:schemeClr val="tx1"/>
                          </a:solidFill>
                          <a:latin typeface="Arial" pitchFamily="34" charset="0"/>
                          <a:cs typeface="Arial" pitchFamily="34" charset="0"/>
                        </a:rPr>
                        <a:t>E</a:t>
                      </a:r>
                      <a:r>
                        <a:rPr sz="1400" spc="-10" dirty="0">
                          <a:solidFill>
                            <a:schemeClr val="tx1"/>
                          </a:solidFill>
                          <a:latin typeface="Arial" pitchFamily="34" charset="0"/>
                          <a:cs typeface="Arial" pitchFamily="34" charset="0"/>
                        </a:rPr>
                        <a:t>A</a:t>
                      </a:r>
                      <a:r>
                        <a:rPr sz="1400" dirty="0">
                          <a:solidFill>
                            <a:schemeClr val="tx1"/>
                          </a:solidFill>
                          <a:latin typeface="Arial" pitchFamily="34" charset="0"/>
                          <a:cs typeface="Arial" pitchFamily="34" charset="0"/>
                        </a:rPr>
                        <a:t>M</a:t>
                      </a:r>
                      <a:r>
                        <a:rPr sz="1400" spc="-10" dirty="0">
                          <a:solidFill>
                            <a:schemeClr val="tx1"/>
                          </a:solidFill>
                          <a:latin typeface="Arial" pitchFamily="34" charset="0"/>
                          <a:cs typeface="Arial" pitchFamily="34" charset="0"/>
                        </a:rPr>
                        <a:t> </a:t>
                      </a:r>
                      <a:r>
                        <a:rPr sz="1400" dirty="0">
                          <a:solidFill>
                            <a:schemeClr val="tx1"/>
                          </a:solidFill>
                          <a:latin typeface="Arial" pitchFamily="34" charset="0"/>
                          <a:cs typeface="Arial" pitchFamily="34" charset="0"/>
                        </a:rPr>
                        <a:t>MEMB</a:t>
                      </a:r>
                      <a:r>
                        <a:rPr sz="1400" spc="-5" dirty="0">
                          <a:solidFill>
                            <a:schemeClr val="tx1"/>
                          </a:solidFill>
                          <a:latin typeface="Arial" pitchFamily="34" charset="0"/>
                          <a:cs typeface="Arial" pitchFamily="34" charset="0"/>
                        </a:rPr>
                        <a:t>ER</a:t>
                      </a:r>
                      <a:r>
                        <a:rPr sz="1400" spc="-15" dirty="0">
                          <a:solidFill>
                            <a:schemeClr val="tx1"/>
                          </a:solidFill>
                          <a:latin typeface="Arial" pitchFamily="34" charset="0"/>
                          <a:cs typeface="Arial" pitchFamily="34" charset="0"/>
                        </a:rPr>
                        <a:t>S</a:t>
                      </a:r>
                      <a:r>
                        <a:rPr sz="1400" dirty="0">
                          <a:solidFill>
                            <a:schemeClr val="tx1"/>
                          </a:solidFill>
                          <a:latin typeface="Arial" pitchFamily="34" charset="0"/>
                          <a:cs typeface="Arial" pitchFamily="34" charset="0"/>
                        </a:rPr>
                        <a:t>:</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7" name="object 5"/>
          <p:cNvGraphicFramePr>
            <a:graphicFrameLocks noGrp="1"/>
          </p:cNvGraphicFramePr>
          <p:nvPr/>
        </p:nvGraphicFramePr>
        <p:xfrm>
          <a:off x="304800" y="1676399"/>
          <a:ext cx="4343400" cy="4648201"/>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20000"/>
                    </a:ext>
                  </a:extLst>
                </a:gridCol>
              </a:tblGrid>
              <a:tr h="930644">
                <a:tc>
                  <a:txBody>
                    <a:bodyPr/>
                    <a:lstStyle/>
                    <a:p>
                      <a:pPr marL="65405">
                        <a:lnSpc>
                          <a:spcPct val="100000"/>
                        </a:lnSpc>
                      </a:pPr>
                      <a:r>
                        <a:rPr sz="1400" b="0" u="sng" spc="5" dirty="0">
                          <a:latin typeface="Arial" pitchFamily="34" charset="0"/>
                          <a:cs typeface="Arial" pitchFamily="34" charset="0"/>
                        </a:rPr>
                        <a:t>P</a:t>
                      </a:r>
                      <a:r>
                        <a:rPr sz="1400" b="0" u="sng" spc="-10" dirty="0">
                          <a:latin typeface="Arial" pitchFamily="34" charset="0"/>
                          <a:cs typeface="Arial" pitchFamily="34" charset="0"/>
                        </a:rPr>
                        <a:t>RO</a:t>
                      </a:r>
                      <a:r>
                        <a:rPr sz="1400" b="0" u="sng" spc="5" dirty="0">
                          <a:latin typeface="Arial" pitchFamily="34" charset="0"/>
                          <a:cs typeface="Arial" pitchFamily="34" charset="0"/>
                        </a:rPr>
                        <a:t>B</a:t>
                      </a:r>
                      <a:r>
                        <a:rPr sz="1400" b="0" u="sng" spc="-5" dirty="0">
                          <a:latin typeface="Arial" pitchFamily="34" charset="0"/>
                          <a:cs typeface="Arial" pitchFamily="34" charset="0"/>
                        </a:rPr>
                        <a:t>L</a:t>
                      </a:r>
                      <a:r>
                        <a:rPr sz="1400" b="0" u="sng" spc="-20" dirty="0">
                          <a:latin typeface="Arial" pitchFamily="34" charset="0"/>
                          <a:cs typeface="Arial" pitchFamily="34" charset="0"/>
                        </a:rPr>
                        <a:t>E</a:t>
                      </a:r>
                      <a:r>
                        <a:rPr sz="1400" b="0" u="sng" dirty="0">
                          <a:latin typeface="Arial" pitchFamily="34" charset="0"/>
                          <a:cs typeface="Arial" pitchFamily="34" charset="0"/>
                        </a:rPr>
                        <a:t>M S</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930846">
                <a:tc>
                  <a:txBody>
                    <a:bodyPr/>
                    <a:lstStyle/>
                    <a:p>
                      <a:pPr marL="65405">
                        <a:lnSpc>
                          <a:spcPct val="100000"/>
                        </a:lnSpc>
                      </a:pPr>
                      <a:r>
                        <a:rPr sz="1400" b="0" u="sng" dirty="0">
                          <a:latin typeface="Arial" pitchFamily="34" charset="0"/>
                          <a:cs typeface="Arial" pitchFamily="34" charset="0"/>
                        </a:rPr>
                        <a:t>S</a:t>
                      </a:r>
                      <a:r>
                        <a:rPr sz="1400" b="0" u="sng" spc="-10" dirty="0">
                          <a:latin typeface="Arial" pitchFamily="34" charset="0"/>
                          <a:cs typeface="Arial" pitchFamily="34" charset="0"/>
                        </a:rPr>
                        <a:t>CO</a:t>
                      </a:r>
                      <a:r>
                        <a:rPr sz="1400" b="0" u="sng" spc="5" dirty="0">
                          <a:latin typeface="Arial" pitchFamily="34" charset="0"/>
                          <a:cs typeface="Arial" pitchFamily="34" charset="0"/>
                        </a:rPr>
                        <a:t>P</a:t>
                      </a:r>
                      <a:r>
                        <a:rPr sz="1400" b="0" u="sng" dirty="0">
                          <a:latin typeface="Arial" pitchFamily="34" charset="0"/>
                          <a:cs typeface="Arial" pitchFamily="34" charset="0"/>
                        </a:rPr>
                        <a:t>E</a:t>
                      </a:r>
                      <a:r>
                        <a:rPr sz="1400" b="0" u="sng" spc="-5" dirty="0">
                          <a:latin typeface="Arial" pitchFamily="34" charset="0"/>
                          <a:cs typeface="Arial" pitchFamily="34" charset="0"/>
                        </a:rPr>
                        <a:t> </a:t>
                      </a:r>
                      <a:r>
                        <a:rPr sz="1400" b="0" u="sng" dirty="0">
                          <a:latin typeface="Arial" pitchFamily="34" charset="0"/>
                          <a:cs typeface="Arial" pitchFamily="34" charset="0"/>
                        </a:rPr>
                        <a:t>(I</a:t>
                      </a:r>
                      <a:r>
                        <a:rPr sz="1400" b="0" u="sng" spc="-15" dirty="0">
                          <a:latin typeface="Arial" pitchFamily="34" charset="0"/>
                          <a:cs typeface="Arial" pitchFamily="34" charset="0"/>
                        </a:rPr>
                        <a:t>N</a:t>
                      </a:r>
                      <a:r>
                        <a:rPr sz="1400" b="0" u="sng" dirty="0">
                          <a:latin typeface="Arial" pitchFamily="34" charset="0"/>
                          <a:cs typeface="Arial" pitchFamily="34" charset="0"/>
                        </a:rPr>
                        <a:t>/O</a:t>
                      </a:r>
                      <a:r>
                        <a:rPr sz="1400" b="0" u="sng" spc="-10" dirty="0">
                          <a:latin typeface="Arial" pitchFamily="34" charset="0"/>
                          <a:cs typeface="Arial" pitchFamily="34" charset="0"/>
                        </a:rPr>
                        <a:t>U</a:t>
                      </a:r>
                      <a:r>
                        <a:rPr sz="1400" b="0" u="sng" spc="-5" dirty="0">
                          <a:latin typeface="Arial" pitchFamily="34" charset="0"/>
                          <a:cs typeface="Arial" pitchFamily="34" charset="0"/>
                        </a:rPr>
                        <a:t>T</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930781">
                <a:tc>
                  <a:txBody>
                    <a:bodyPr/>
                    <a:lstStyle/>
                    <a:p>
                      <a:pPr marL="65405">
                        <a:lnSpc>
                          <a:spcPct val="100000"/>
                        </a:lnSpc>
                      </a:pPr>
                      <a:r>
                        <a:rPr sz="1400" b="0" u="sng" spc="5" dirty="0">
                          <a:latin typeface="Arial" pitchFamily="34" charset="0"/>
                          <a:cs typeface="Arial" pitchFamily="34" charset="0"/>
                        </a:rPr>
                        <a:t>B</a:t>
                      </a:r>
                      <a:r>
                        <a:rPr sz="1400" b="0" u="sng" spc="-10" dirty="0">
                          <a:latin typeface="Arial" pitchFamily="34" charset="0"/>
                          <a:cs typeface="Arial" pitchFamily="34" charset="0"/>
                        </a:rPr>
                        <a:t>AC</a:t>
                      </a:r>
                      <a:r>
                        <a:rPr sz="1400" b="0" u="sng" dirty="0">
                          <a:latin typeface="Arial" pitchFamily="34" charset="0"/>
                          <a:cs typeface="Arial" pitchFamily="34" charset="0"/>
                        </a:rPr>
                        <a:t>K</a:t>
                      </a:r>
                      <a:r>
                        <a:rPr sz="1400" b="0" u="sng" spc="-10" dirty="0">
                          <a:latin typeface="Arial" pitchFamily="34" charset="0"/>
                          <a:cs typeface="Arial" pitchFamily="34" charset="0"/>
                        </a:rPr>
                        <a:t>GR</a:t>
                      </a:r>
                      <a:r>
                        <a:rPr sz="1400" b="0" u="sng" dirty="0">
                          <a:latin typeface="Arial" pitchFamily="34" charset="0"/>
                          <a:cs typeface="Arial" pitchFamily="34" charset="0"/>
                        </a:rPr>
                        <a:t>O</a:t>
                      </a:r>
                      <a:r>
                        <a:rPr sz="1400" b="0" u="sng" spc="-10" dirty="0">
                          <a:latin typeface="Arial" pitchFamily="34" charset="0"/>
                          <a:cs typeface="Arial" pitchFamily="34" charset="0"/>
                        </a:rPr>
                        <a:t>UND</a:t>
                      </a:r>
                      <a:r>
                        <a:rPr sz="1400" b="0" u="sng" dirty="0">
                          <a:latin typeface="Arial" pitchFamily="34" charset="0"/>
                          <a:cs typeface="Arial" pitchFamily="34" charset="0"/>
                        </a:rPr>
                        <a:t>/</a:t>
                      </a:r>
                      <a:r>
                        <a:rPr sz="1400" b="0" u="sng" spc="-10" dirty="0">
                          <a:latin typeface="Arial" pitchFamily="34" charset="0"/>
                          <a:cs typeface="Arial" pitchFamily="34" charset="0"/>
                        </a:rPr>
                        <a:t>CURR</a:t>
                      </a:r>
                      <a:r>
                        <a:rPr sz="1400" b="0" u="sng" spc="-5" dirty="0">
                          <a:latin typeface="Arial" pitchFamily="34" charset="0"/>
                          <a:cs typeface="Arial" pitchFamily="34" charset="0"/>
                        </a:rPr>
                        <a:t>E</a:t>
                      </a:r>
                      <a:r>
                        <a:rPr sz="1400" b="0" u="sng" spc="-10" dirty="0">
                          <a:latin typeface="Arial" pitchFamily="34" charset="0"/>
                          <a:cs typeface="Arial" pitchFamily="34" charset="0"/>
                        </a:rPr>
                        <a:t>N</a:t>
                      </a:r>
                      <a:r>
                        <a:rPr sz="1400" b="0" u="sng" dirty="0">
                          <a:latin typeface="Arial" pitchFamily="34" charset="0"/>
                          <a:cs typeface="Arial" pitchFamily="34" charset="0"/>
                        </a:rPr>
                        <a:t>T</a:t>
                      </a:r>
                      <a:r>
                        <a:rPr sz="1400" b="0" u="sng" spc="5" dirty="0">
                          <a:latin typeface="Arial" pitchFamily="34" charset="0"/>
                          <a:cs typeface="Arial" pitchFamily="34" charset="0"/>
                        </a:rPr>
                        <a:t>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ND</a:t>
                      </a:r>
                      <a:r>
                        <a:rPr sz="1400" b="0" u="sng" dirty="0">
                          <a:latin typeface="Arial" pitchFamily="34" charset="0"/>
                          <a:cs typeface="Arial" pitchFamily="34" charset="0"/>
                        </a:rPr>
                        <a:t>ITIO</a:t>
                      </a:r>
                      <a:r>
                        <a:rPr sz="1400" b="0" u="sng" spc="-10" dirty="0">
                          <a:latin typeface="Arial" pitchFamily="34" charset="0"/>
                          <a:cs typeface="Arial" pitchFamily="34" charset="0"/>
                        </a:rPr>
                        <a:t>N</a:t>
                      </a:r>
                      <a:r>
                        <a:rPr sz="1400" b="0" u="sng" dirty="0">
                          <a:latin typeface="Arial" pitchFamily="34" charset="0"/>
                          <a:cs typeface="Arial" pitchFamily="34" charset="0"/>
                        </a:rPr>
                        <a:t>S:</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930846">
                <a:tc>
                  <a:txBody>
                    <a:bodyPr/>
                    <a:lstStyle/>
                    <a:p>
                      <a:pPr marL="65405">
                        <a:lnSpc>
                          <a:spcPct val="100000"/>
                        </a:lnSpc>
                      </a:pPr>
                      <a:r>
                        <a:rPr sz="1400" b="0" u="sng" spc="-10" dirty="0">
                          <a:latin typeface="Arial" pitchFamily="34" charset="0"/>
                          <a:cs typeface="Arial" pitchFamily="34" charset="0"/>
                        </a:rPr>
                        <a:t>R</a:t>
                      </a:r>
                      <a:r>
                        <a:rPr sz="1400" b="0" u="sng" dirty="0">
                          <a:latin typeface="Arial" pitchFamily="34" charset="0"/>
                          <a:cs typeface="Arial" pitchFamily="34" charset="0"/>
                        </a:rPr>
                        <a:t>OOT</a:t>
                      </a:r>
                      <a:r>
                        <a:rPr sz="1400" b="0" u="sng" spc="-5" dirty="0">
                          <a:latin typeface="Arial" pitchFamily="34" charset="0"/>
                          <a:cs typeface="Arial" pitchFamily="34" charset="0"/>
                        </a:rPr>
                        <a:t> </a:t>
                      </a:r>
                      <a:r>
                        <a:rPr sz="1400" b="0" u="sng" spc="-10" dirty="0">
                          <a:latin typeface="Arial" pitchFamily="34" charset="0"/>
                          <a:cs typeface="Arial" pitchFamily="34" charset="0"/>
                        </a:rPr>
                        <a:t>CAU</a:t>
                      </a:r>
                      <a:r>
                        <a:rPr sz="1400" b="0" u="sng" dirty="0">
                          <a:latin typeface="Arial" pitchFamily="34" charset="0"/>
                          <a:cs typeface="Arial" pitchFamily="34" charset="0"/>
                        </a:rPr>
                        <a:t>SE</a:t>
                      </a:r>
                      <a:r>
                        <a:rPr sz="1400" b="0" u="sng" spc="-10" dirty="0">
                          <a:latin typeface="Arial" pitchFamily="34" charset="0"/>
                          <a:cs typeface="Arial" pitchFamily="34" charset="0"/>
                        </a:rPr>
                        <a:t> ANA</a:t>
                      </a:r>
                      <a:r>
                        <a:rPr sz="1400" b="0" u="sng" spc="-5" dirty="0">
                          <a:latin typeface="Arial" pitchFamily="34" charset="0"/>
                          <a:cs typeface="Arial" pitchFamily="34" charset="0"/>
                        </a:rPr>
                        <a:t>L</a:t>
                      </a:r>
                      <a:r>
                        <a:rPr sz="1400" b="0" u="sng" spc="5" dirty="0">
                          <a:latin typeface="Arial" pitchFamily="34" charset="0"/>
                          <a:cs typeface="Arial" pitchFamily="34" charset="0"/>
                        </a:rPr>
                        <a:t>Y</a:t>
                      </a:r>
                      <a:r>
                        <a:rPr sz="1400" b="0" u="sng" spc="-15" dirty="0">
                          <a:latin typeface="Arial" pitchFamily="34" charset="0"/>
                          <a:cs typeface="Arial" pitchFamily="34" charset="0"/>
                        </a:rPr>
                        <a:t>S</a:t>
                      </a:r>
                      <a:r>
                        <a:rPr sz="1400" b="0" u="sng" dirty="0">
                          <a:latin typeface="Arial" pitchFamily="34" charset="0"/>
                          <a:cs typeface="Arial" pitchFamily="34" charset="0"/>
                        </a:rPr>
                        <a:t>IS:</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3"/>
                  </a:ext>
                </a:extLst>
              </a:tr>
              <a:tr h="925084">
                <a:tc>
                  <a:txBody>
                    <a:bodyPr/>
                    <a:lstStyle/>
                    <a:p>
                      <a:pPr marL="65405">
                        <a:lnSpc>
                          <a:spcPct val="100000"/>
                        </a:lnSpc>
                      </a:pPr>
                      <a:r>
                        <a:rPr sz="1400" b="0" u="sng" spc="-10" dirty="0">
                          <a:latin typeface="Arial" pitchFamily="34" charset="0"/>
                          <a:cs typeface="Arial" pitchFamily="34" charset="0"/>
                        </a:rPr>
                        <a:t>G</a:t>
                      </a:r>
                      <a:r>
                        <a:rPr sz="1400" b="0" u="sng" dirty="0">
                          <a:latin typeface="Arial" pitchFamily="34" charset="0"/>
                          <a:cs typeface="Arial" pitchFamily="34" charset="0"/>
                        </a:rPr>
                        <a:t>O</a:t>
                      </a:r>
                      <a:r>
                        <a:rPr sz="1400" b="0" u="sng" spc="-10" dirty="0">
                          <a:latin typeface="Arial" pitchFamily="34" charset="0"/>
                          <a:cs typeface="Arial" pitchFamily="34" charset="0"/>
                        </a:rPr>
                        <a:t>A</a:t>
                      </a:r>
                      <a:r>
                        <a:rPr sz="1400" b="0" u="sng" spc="-5" dirty="0">
                          <a:latin typeface="Arial" pitchFamily="34" charset="0"/>
                          <a:cs typeface="Arial" pitchFamily="34" charset="0"/>
                        </a:rPr>
                        <a:t>LS</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8" name="object 6"/>
          <p:cNvGraphicFramePr>
            <a:graphicFrameLocks noGrp="1"/>
          </p:cNvGraphicFramePr>
          <p:nvPr/>
        </p:nvGraphicFramePr>
        <p:xfrm>
          <a:off x="4648200" y="1676400"/>
          <a:ext cx="4297680" cy="4648200"/>
        </p:xfrm>
        <a:graphic>
          <a:graphicData uri="http://schemas.openxmlformats.org/drawingml/2006/table">
            <a:tbl>
              <a:tblPr firstRow="1" bandRow="1">
                <a:tableStyleId>{2D5ABB26-0587-4C30-8999-92F81FD0307C}</a:tableStyleId>
              </a:tblPr>
              <a:tblGrid>
                <a:gridCol w="4297680">
                  <a:extLst>
                    <a:ext uri="{9D8B030D-6E8A-4147-A177-3AD203B41FA5}">
                      <a16:colId xmlns:a16="http://schemas.microsoft.com/office/drawing/2014/main" val="20000"/>
                    </a:ext>
                  </a:extLst>
                </a:gridCol>
              </a:tblGrid>
              <a:tr h="1175102">
                <a:tc>
                  <a:txBody>
                    <a:bodyPr/>
                    <a:lstStyle/>
                    <a:p>
                      <a:pPr marL="65405">
                        <a:lnSpc>
                          <a:spcPct val="100000"/>
                        </a:lnSpc>
                      </a:pP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UN</a:t>
                      </a:r>
                      <a:r>
                        <a:rPr sz="1400" b="0" u="sng" spc="-5" dirty="0">
                          <a:latin typeface="Arial" pitchFamily="34" charset="0"/>
                          <a:cs typeface="Arial" pitchFamily="34" charset="0"/>
                        </a:rPr>
                        <a:t>TE</a:t>
                      </a:r>
                      <a:r>
                        <a:rPr sz="1400" b="0" u="sng" spc="-10" dirty="0">
                          <a:latin typeface="Arial" pitchFamily="34" charset="0"/>
                          <a:cs typeface="Arial" pitchFamily="34" charset="0"/>
                        </a:rPr>
                        <a:t>R</a:t>
                      </a:r>
                      <a:r>
                        <a:rPr sz="1400" b="0" u="sng" dirty="0">
                          <a:latin typeface="Arial" pitchFamily="34" charset="0"/>
                          <a:cs typeface="Arial" pitchFamily="34" charset="0"/>
                        </a:rPr>
                        <a:t>ME</a:t>
                      </a:r>
                      <a:r>
                        <a:rPr sz="1400" b="0" u="sng" spc="-10" dirty="0">
                          <a:latin typeface="Arial" pitchFamily="34" charset="0"/>
                          <a:cs typeface="Arial" pitchFamily="34" charset="0"/>
                        </a:rPr>
                        <a:t>A</a:t>
                      </a:r>
                      <a:r>
                        <a:rPr sz="1400" b="0" u="sng" dirty="0">
                          <a:latin typeface="Arial" pitchFamily="34" charset="0"/>
                          <a:cs typeface="Arial" pitchFamily="34" charset="0"/>
                        </a:rPr>
                        <a:t>S</a:t>
                      </a:r>
                      <a:r>
                        <a:rPr sz="1400" b="0" u="sng" spc="-10" dirty="0">
                          <a:latin typeface="Arial" pitchFamily="34" charset="0"/>
                          <a:cs typeface="Arial" pitchFamily="34" charset="0"/>
                        </a:rPr>
                        <a:t>UR</a:t>
                      </a:r>
                      <a:r>
                        <a:rPr sz="1400" b="0" u="sng" spc="-5" dirty="0">
                          <a:latin typeface="Arial" pitchFamily="34" charset="0"/>
                          <a:cs typeface="Arial" pitchFamily="34" charset="0"/>
                        </a:rPr>
                        <a:t>E</a:t>
                      </a:r>
                      <a:r>
                        <a:rPr sz="1400" b="0" u="sng" dirty="0">
                          <a:latin typeface="Arial" pitchFamily="34" charset="0"/>
                          <a:cs typeface="Arial" pitchFamily="34" charset="0"/>
                        </a:rPr>
                        <a:t>S (</a:t>
                      </a:r>
                      <a:r>
                        <a:rPr sz="1400" b="0" u="sng" spc="10" dirty="0">
                          <a:latin typeface="Arial" pitchFamily="34" charset="0"/>
                          <a:cs typeface="Arial" pitchFamily="34" charset="0"/>
                        </a:rPr>
                        <a:t>P</a:t>
                      </a:r>
                      <a:r>
                        <a:rPr sz="1400" b="0" u="sng" spc="-5" dirty="0">
                          <a:latin typeface="Arial" pitchFamily="34" charset="0"/>
                          <a:cs typeface="Arial" pitchFamily="34" charset="0"/>
                        </a:rPr>
                        <a:t>L</a:t>
                      </a:r>
                      <a:r>
                        <a:rPr sz="1400" b="0" u="sng" spc="-10" dirty="0">
                          <a:latin typeface="Arial" pitchFamily="34" charset="0"/>
                          <a:cs typeface="Arial" pitchFamily="34" charset="0"/>
                        </a:rPr>
                        <a:t>AN</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75034">
                <a:tc>
                  <a:txBody>
                    <a:bodyPr/>
                    <a:lstStyle/>
                    <a:p>
                      <a:pPr marL="65405">
                        <a:lnSpc>
                          <a:spcPct val="100000"/>
                        </a:lnSpc>
                      </a:pPr>
                      <a:r>
                        <a:rPr sz="1400" b="0" u="sng" dirty="0">
                          <a:latin typeface="Arial" pitchFamily="34" charset="0"/>
                          <a:cs typeface="Arial" pitchFamily="34" charset="0"/>
                        </a:rPr>
                        <a:t>I</a:t>
                      </a:r>
                      <a:r>
                        <a:rPr sz="1400" b="0" u="sng" spc="-10" dirty="0">
                          <a:latin typeface="Arial" pitchFamily="34" charset="0"/>
                          <a:cs typeface="Arial" pitchFamily="34" charset="0"/>
                        </a:rPr>
                        <a:t>M</a:t>
                      </a:r>
                      <a:r>
                        <a:rPr sz="1400" b="0" u="sng" spc="5" dirty="0">
                          <a:latin typeface="Arial" pitchFamily="34" charset="0"/>
                          <a:cs typeface="Arial" pitchFamily="34" charset="0"/>
                        </a:rPr>
                        <a:t>P</a:t>
                      </a:r>
                      <a:r>
                        <a:rPr sz="1400" b="0" u="sng" spc="-5" dirty="0">
                          <a:latin typeface="Arial" pitchFamily="34" charset="0"/>
                          <a:cs typeface="Arial" pitchFamily="34" charset="0"/>
                        </a:rPr>
                        <a:t>LE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a:t>
                      </a:r>
                      <a:r>
                        <a:rPr sz="1400" b="0" u="sng" dirty="0">
                          <a:latin typeface="Arial" pitchFamily="34" charset="0"/>
                          <a:cs typeface="Arial" pitchFamily="34" charset="0"/>
                        </a:rPr>
                        <a:t>I</a:t>
                      </a:r>
                      <a:r>
                        <a:rPr sz="1400" b="0" u="sng" spc="5" dirty="0">
                          <a:latin typeface="Arial" pitchFamily="34" charset="0"/>
                          <a:cs typeface="Arial" pitchFamily="34" charset="0"/>
                        </a:rPr>
                        <a:t>O</a:t>
                      </a:r>
                      <a:r>
                        <a:rPr sz="1400" b="0" u="sng" dirty="0">
                          <a:latin typeface="Arial" pitchFamily="34" charset="0"/>
                          <a:cs typeface="Arial" pitchFamily="34" charset="0"/>
                        </a:rPr>
                        <a:t>N</a:t>
                      </a:r>
                      <a:r>
                        <a:rPr sz="1400" b="0" u="sng" spc="-20" dirty="0">
                          <a:latin typeface="Arial" pitchFamily="34" charset="0"/>
                          <a:cs typeface="Arial" pitchFamily="34" charset="0"/>
                        </a:rPr>
                        <a:t> </a:t>
                      </a:r>
                      <a:r>
                        <a:rPr sz="1400" b="0" u="sng" dirty="0">
                          <a:latin typeface="Arial" pitchFamily="34" charset="0"/>
                          <a:cs typeface="Arial" pitchFamily="34" charset="0"/>
                        </a:rPr>
                        <a:t>(</a:t>
                      </a:r>
                      <a:r>
                        <a:rPr sz="1400" b="0" u="sng" spc="-10" dirty="0">
                          <a:latin typeface="Arial" pitchFamily="34" charset="0"/>
                          <a:cs typeface="Arial" pitchFamily="34" charset="0"/>
                        </a:rPr>
                        <a:t>D</a:t>
                      </a:r>
                      <a:r>
                        <a:rPr sz="1400" b="0" u="sng" dirty="0">
                          <a:latin typeface="Arial" pitchFamily="34" charset="0"/>
                          <a:cs typeface="Arial" pitchFamily="34" charset="0"/>
                        </a:rPr>
                        <a:t>O</a:t>
                      </a:r>
                      <a:r>
                        <a:rPr sz="1400" b="0" u="sng" spc="-5"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1"/>
                  </a:ext>
                </a:extLst>
              </a:tr>
              <a:tr h="1175102">
                <a:tc>
                  <a:txBody>
                    <a:bodyPr/>
                    <a:lstStyle/>
                    <a:p>
                      <a:pPr marL="65405">
                        <a:lnSpc>
                          <a:spcPct val="100000"/>
                        </a:lnSpc>
                      </a:pPr>
                      <a:r>
                        <a:rPr sz="1400" b="0" u="sng" spc="-10" dirty="0">
                          <a:latin typeface="Arial" pitchFamily="34" charset="0"/>
                          <a:cs typeface="Arial" pitchFamily="34" charset="0"/>
                        </a:rPr>
                        <a:t>R</a:t>
                      </a:r>
                      <a:r>
                        <a:rPr sz="1400" b="0" u="sng" spc="-5" dirty="0">
                          <a:latin typeface="Arial" pitchFamily="34" charset="0"/>
                          <a:cs typeface="Arial" pitchFamily="34" charset="0"/>
                        </a:rPr>
                        <a:t>E</a:t>
                      </a:r>
                      <a:r>
                        <a:rPr sz="1400" b="0" u="sng" dirty="0">
                          <a:latin typeface="Arial" pitchFamily="34" charset="0"/>
                          <a:cs typeface="Arial" pitchFamily="34" charset="0"/>
                        </a:rPr>
                        <a:t>S</a:t>
                      </a:r>
                      <a:r>
                        <a:rPr sz="1400" b="0" u="sng" spc="-10" dirty="0">
                          <a:latin typeface="Arial" pitchFamily="34" charset="0"/>
                          <a:cs typeface="Arial" pitchFamily="34" charset="0"/>
                        </a:rPr>
                        <a:t>U</a:t>
                      </a:r>
                      <a:r>
                        <a:rPr sz="1400" b="0" u="sng" spc="-5" dirty="0">
                          <a:latin typeface="Arial" pitchFamily="34" charset="0"/>
                          <a:cs typeface="Arial" pitchFamily="34" charset="0"/>
                        </a:rPr>
                        <a:t>LT</a:t>
                      </a:r>
                      <a:r>
                        <a:rPr sz="1400" b="0" u="sng" dirty="0">
                          <a:latin typeface="Arial" pitchFamily="34" charset="0"/>
                          <a:cs typeface="Arial" pitchFamily="34" charset="0"/>
                        </a:rPr>
                        <a:t>S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NC</a:t>
                      </a:r>
                      <a:r>
                        <a:rPr sz="1400" b="0" u="sng" spc="-5" dirty="0">
                          <a:latin typeface="Arial" pitchFamily="34" charset="0"/>
                          <a:cs typeface="Arial" pitchFamily="34" charset="0"/>
                        </a:rPr>
                        <a:t>L</a:t>
                      </a:r>
                      <a:r>
                        <a:rPr sz="1400" b="0" u="sng" spc="-10" dirty="0">
                          <a:latin typeface="Arial" pitchFamily="34" charset="0"/>
                          <a:cs typeface="Arial" pitchFamily="34" charset="0"/>
                        </a:rPr>
                        <a:t>U</a:t>
                      </a:r>
                      <a:r>
                        <a:rPr sz="1400" b="0" u="sng" dirty="0">
                          <a:latin typeface="Arial" pitchFamily="34" charset="0"/>
                          <a:cs typeface="Arial" pitchFamily="34" charset="0"/>
                        </a:rPr>
                        <a:t>SI</a:t>
                      </a:r>
                      <a:r>
                        <a:rPr sz="1400" b="0" u="sng" spc="-10" dirty="0">
                          <a:latin typeface="Arial" pitchFamily="34" charset="0"/>
                          <a:cs typeface="Arial" pitchFamily="34" charset="0"/>
                        </a:rPr>
                        <a:t>ON</a:t>
                      </a:r>
                      <a:r>
                        <a:rPr sz="1400" b="0" u="sng" dirty="0">
                          <a:latin typeface="Arial" pitchFamily="34" charset="0"/>
                          <a:cs typeface="Arial" pitchFamily="34" charset="0"/>
                        </a:rPr>
                        <a:t>S (S</a:t>
                      </a:r>
                      <a:r>
                        <a:rPr sz="1400" b="0" u="sng" spc="-10" dirty="0">
                          <a:latin typeface="Arial" pitchFamily="34" charset="0"/>
                          <a:cs typeface="Arial" pitchFamily="34" charset="0"/>
                        </a:rPr>
                        <a:t>TUD</a:t>
                      </a:r>
                      <a:r>
                        <a:rPr sz="1400" b="0" u="sng" spc="5" dirty="0">
                          <a:latin typeface="Arial" pitchFamily="34" charset="0"/>
                          <a:cs typeface="Arial" pitchFamily="34" charset="0"/>
                        </a:rPr>
                        <a:t>Y</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1122962">
                <a:tc>
                  <a:txBody>
                    <a:bodyPr/>
                    <a:lstStyle/>
                    <a:p>
                      <a:pPr marL="65405">
                        <a:lnSpc>
                          <a:spcPct val="100000"/>
                        </a:lnSpc>
                      </a:pPr>
                      <a:r>
                        <a:rPr sz="1400" b="0" u="sng" dirty="0">
                          <a:latin typeface="Arial" pitchFamily="34" charset="0"/>
                          <a:cs typeface="Arial" pitchFamily="34" charset="0"/>
                        </a:rPr>
                        <a:t>FOL</a:t>
                      </a:r>
                      <a:r>
                        <a:rPr sz="1400" b="0" u="sng" spc="-10" dirty="0">
                          <a:latin typeface="Arial" pitchFamily="34" charset="0"/>
                          <a:cs typeface="Arial" pitchFamily="34" charset="0"/>
                        </a:rPr>
                        <a:t>L</a:t>
                      </a:r>
                      <a:r>
                        <a:rPr sz="1400" b="0" u="sng" dirty="0">
                          <a:latin typeface="Arial" pitchFamily="34" charset="0"/>
                          <a:cs typeface="Arial" pitchFamily="34" charset="0"/>
                        </a:rPr>
                        <a:t>O</a:t>
                      </a:r>
                      <a:r>
                        <a:rPr sz="1400" b="0" u="sng" spc="-10" dirty="0">
                          <a:latin typeface="Arial" pitchFamily="34" charset="0"/>
                          <a:cs typeface="Arial" pitchFamily="34" charset="0"/>
                        </a:rPr>
                        <a:t>W</a:t>
                      </a:r>
                      <a:r>
                        <a:rPr sz="1400" b="0" u="sng" dirty="0">
                          <a:latin typeface="Arial" pitchFamily="34" charset="0"/>
                          <a:cs typeface="Arial" pitchFamily="34" charset="0"/>
                        </a:rPr>
                        <a:t>-</a:t>
                      </a:r>
                      <a:r>
                        <a:rPr sz="1400" b="0" u="sng" spc="-20" dirty="0">
                          <a:latin typeface="Arial" pitchFamily="34" charset="0"/>
                          <a:cs typeface="Arial" pitchFamily="34" charset="0"/>
                        </a:rPr>
                        <a:t>U</a:t>
                      </a:r>
                      <a:r>
                        <a:rPr sz="1400" b="0" u="sng" spc="5" dirty="0">
                          <a:latin typeface="Arial" pitchFamily="34" charset="0"/>
                          <a:cs typeface="Arial" pitchFamily="34" charset="0"/>
                        </a:rPr>
                        <a:t>P</a:t>
                      </a:r>
                      <a:r>
                        <a:rPr sz="1400" b="0" u="sng" dirty="0">
                          <a:latin typeface="Arial" pitchFamily="34" charset="0"/>
                          <a:cs typeface="Arial" pitchFamily="34" charset="0"/>
                        </a:rPr>
                        <a:t>/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spc="-10" dirty="0">
                          <a:latin typeface="Arial" pitchFamily="34" charset="0"/>
                          <a:cs typeface="Arial" pitchFamily="34" charset="0"/>
                        </a:rPr>
                        <a:t>I</a:t>
                      </a:r>
                      <a:r>
                        <a:rPr sz="1400" b="0" u="sng" dirty="0">
                          <a:latin typeface="Arial" pitchFamily="34" charset="0"/>
                          <a:cs typeface="Arial" pitchFamily="34" charset="0"/>
                        </a:rPr>
                        <a:t>O</a:t>
                      </a:r>
                      <a:r>
                        <a:rPr sz="1400" b="0" u="sng" spc="-20" dirty="0">
                          <a:latin typeface="Arial" pitchFamily="34" charset="0"/>
                          <a:cs typeface="Arial" pitchFamily="34" charset="0"/>
                        </a:rPr>
                        <a:t>N</a:t>
                      </a:r>
                      <a:r>
                        <a:rPr sz="1400" b="0" u="sng" dirty="0">
                          <a:latin typeface="Arial" pitchFamily="34" charset="0"/>
                          <a:cs typeface="Arial" pitchFamily="34" charset="0"/>
                        </a:rPr>
                        <a:t>S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D49CEE8E-6B8D-401E-851F-83B8E806CD24}"/>
              </a:ext>
            </a:extLst>
          </p:cNvPr>
          <p:cNvSpPr/>
          <p:nvPr/>
        </p:nvSpPr>
        <p:spPr bwMode="auto">
          <a:xfrm>
            <a:off x="4625340" y="1676398"/>
            <a:ext cx="4343400" cy="1143002"/>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257783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BA4829-1369-4A04-88E5-AFC77C31C7D9}"/>
              </a:ext>
            </a:extLst>
          </p:cNvPr>
          <p:cNvSpPr>
            <a:spLocks noGrp="1"/>
          </p:cNvSpPr>
          <p:nvPr>
            <p:ph type="title"/>
          </p:nvPr>
        </p:nvSpPr>
        <p:spPr/>
        <p:txBody>
          <a:bodyPr/>
          <a:lstStyle/>
          <a:p>
            <a:r>
              <a:rPr lang="en-US" dirty="0"/>
              <a:t>Countermeasures: Tools to support change</a:t>
            </a:r>
          </a:p>
        </p:txBody>
      </p:sp>
      <p:sp>
        <p:nvSpPr>
          <p:cNvPr id="7" name="Text Placeholder 6">
            <a:extLst>
              <a:ext uri="{FF2B5EF4-FFF2-40B4-BE49-F238E27FC236}">
                <a16:creationId xmlns:a16="http://schemas.microsoft.com/office/drawing/2014/main" id="{295EB825-3DB3-4574-81E9-FFF47F5889E4}"/>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8110D919-1B58-4809-B15D-8FB1B17AFE95}"/>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A3B6AA10-8B08-419B-BFD2-CF54CBB85873}"/>
              </a:ext>
            </a:extLst>
          </p:cNvPr>
          <p:cNvSpPr>
            <a:spLocks noGrp="1"/>
          </p:cNvSpPr>
          <p:nvPr>
            <p:ph type="sldNum" sz="quarter" idx="12"/>
          </p:nvPr>
        </p:nvSpPr>
        <p:spPr/>
        <p:txBody>
          <a:bodyPr/>
          <a:lstStyle/>
          <a:p>
            <a:fld id="{909ED1F4-8724-4CB0-854F-41CA9E1557CC}" type="slidenum">
              <a:rPr lang="en-US" altLang="en-US" smtClean="0"/>
              <a:pPr/>
              <a:t>211</a:t>
            </a:fld>
            <a:endParaRPr lang="en-US" altLang="en-US"/>
          </a:p>
        </p:txBody>
      </p:sp>
    </p:spTree>
    <p:extLst>
      <p:ext uri="{BB962C8B-B14F-4D97-AF65-F5344CB8AC3E}">
        <p14:creationId xmlns:p14="http://schemas.microsoft.com/office/powerpoint/2010/main" val="249768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A7BCC0-9133-4356-A96B-929D0A9B0BA1}"/>
              </a:ext>
            </a:extLst>
          </p:cNvPr>
          <p:cNvSpPr>
            <a:spLocks noGrp="1"/>
          </p:cNvSpPr>
          <p:nvPr>
            <p:ph type="title"/>
          </p:nvPr>
        </p:nvSpPr>
        <p:spPr/>
        <p:txBody>
          <a:bodyPr/>
          <a:lstStyle/>
          <a:p>
            <a:r>
              <a:rPr lang="en-US" dirty="0"/>
              <a:t>For each countermeasure, consider…</a:t>
            </a:r>
          </a:p>
        </p:txBody>
      </p:sp>
      <p:sp>
        <p:nvSpPr>
          <p:cNvPr id="4" name="Footer Placeholder 3">
            <a:extLst>
              <a:ext uri="{FF2B5EF4-FFF2-40B4-BE49-F238E27FC236}">
                <a16:creationId xmlns:a16="http://schemas.microsoft.com/office/drawing/2014/main" id="{433AF3BD-34E4-402A-9EAC-C7CC0EAFD6E2}"/>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3CCFC84E-6A7A-4B2E-9DFD-EDBE4BA5484C}"/>
              </a:ext>
            </a:extLst>
          </p:cNvPr>
          <p:cNvSpPr>
            <a:spLocks noGrp="1"/>
          </p:cNvSpPr>
          <p:nvPr>
            <p:ph type="sldNum" sz="quarter" idx="12"/>
          </p:nvPr>
        </p:nvSpPr>
        <p:spPr/>
        <p:txBody>
          <a:bodyPr/>
          <a:lstStyle/>
          <a:p>
            <a:fld id="{8F2CD3F4-D062-4BEC-A0F5-7B06FC5B2BE6}" type="slidenum">
              <a:rPr lang="en-US" altLang="en-US" smtClean="0"/>
              <a:pPr/>
              <a:t>212</a:t>
            </a:fld>
            <a:endParaRPr lang="en-US" altLang="en-US"/>
          </a:p>
        </p:txBody>
      </p:sp>
      <p:sp>
        <p:nvSpPr>
          <p:cNvPr id="8" name="Freeform 2">
            <a:extLst>
              <a:ext uri="{FF2B5EF4-FFF2-40B4-BE49-F238E27FC236}">
                <a16:creationId xmlns:a16="http://schemas.microsoft.com/office/drawing/2014/main" id="{E1301979-6425-4016-9789-0E8E01C01AD4}"/>
              </a:ext>
            </a:extLst>
          </p:cNvPr>
          <p:cNvSpPr>
            <a:spLocks/>
          </p:cNvSpPr>
          <p:nvPr/>
        </p:nvSpPr>
        <p:spPr bwMode="auto">
          <a:xfrm>
            <a:off x="484188" y="1927225"/>
            <a:ext cx="4137025" cy="531812"/>
          </a:xfrm>
          <a:custGeom>
            <a:avLst/>
            <a:gdLst>
              <a:gd name="T0" fmla="*/ 2147483647 w 2606"/>
              <a:gd name="T1" fmla="*/ 0 h 335"/>
              <a:gd name="T2" fmla="*/ 2147483647 w 2606"/>
              <a:gd name="T3" fmla="*/ 0 h 335"/>
              <a:gd name="T4" fmla="*/ 2147483647 w 2606"/>
              <a:gd name="T5" fmla="*/ 2147483647 h 335"/>
              <a:gd name="T6" fmla="*/ 0 w 2606"/>
              <a:gd name="T7" fmla="*/ 2147483647 h 335"/>
              <a:gd name="T8" fmla="*/ 2147483647 w 2606"/>
              <a:gd name="T9" fmla="*/ 0 h 335"/>
              <a:gd name="T10" fmla="*/ 0 60000 65536"/>
              <a:gd name="T11" fmla="*/ 0 60000 65536"/>
              <a:gd name="T12" fmla="*/ 0 60000 65536"/>
              <a:gd name="T13" fmla="*/ 0 60000 65536"/>
              <a:gd name="T14" fmla="*/ 0 60000 65536"/>
              <a:gd name="T15" fmla="*/ 0 w 2606"/>
              <a:gd name="T16" fmla="*/ 0 h 335"/>
              <a:gd name="T17" fmla="*/ 2606 w 2606"/>
              <a:gd name="T18" fmla="*/ 335 h 335"/>
            </a:gdLst>
            <a:ahLst/>
            <a:cxnLst>
              <a:cxn ang="T10">
                <a:pos x="T0" y="T1"/>
              </a:cxn>
              <a:cxn ang="T11">
                <a:pos x="T2" y="T3"/>
              </a:cxn>
              <a:cxn ang="T12">
                <a:pos x="T4" y="T5"/>
              </a:cxn>
              <a:cxn ang="T13">
                <a:pos x="T6" y="T7"/>
              </a:cxn>
              <a:cxn ang="T14">
                <a:pos x="T8" y="T9"/>
              </a:cxn>
            </a:cxnLst>
            <a:rect l="T15" t="T16" r="T17" b="T18"/>
            <a:pathLst>
              <a:path w="2606" h="335">
                <a:moveTo>
                  <a:pt x="117" y="0"/>
                </a:moveTo>
                <a:lnTo>
                  <a:pt x="2488" y="0"/>
                </a:lnTo>
                <a:lnTo>
                  <a:pt x="2605" y="334"/>
                </a:lnTo>
                <a:lnTo>
                  <a:pt x="0" y="334"/>
                </a:lnTo>
                <a:lnTo>
                  <a:pt x="117" y="0"/>
                </a:lnTo>
              </a:path>
            </a:pathLst>
          </a:custGeom>
          <a:solidFill>
            <a:srgbClr val="EEEEEE"/>
          </a:solidFill>
          <a:ln w="9525" cap="rnd">
            <a:noFill/>
            <a:round/>
            <a:headEnd/>
            <a:tailEnd/>
          </a:ln>
        </p:spPr>
        <p:txBody>
          <a:bodyPr/>
          <a:lstStyle/>
          <a:p>
            <a:endParaRPr lang="en-US">
              <a:latin typeface="Arial" pitchFamily="34" charset="0"/>
              <a:cs typeface="Arial" pitchFamily="34" charset="0"/>
            </a:endParaRPr>
          </a:p>
        </p:txBody>
      </p:sp>
      <p:sp>
        <p:nvSpPr>
          <p:cNvPr id="9" name="Freeform 3">
            <a:extLst>
              <a:ext uri="{FF2B5EF4-FFF2-40B4-BE49-F238E27FC236}">
                <a16:creationId xmlns:a16="http://schemas.microsoft.com/office/drawing/2014/main" id="{2B63F07B-E349-4DD4-ADDC-E1A6D258F85E}"/>
              </a:ext>
            </a:extLst>
          </p:cNvPr>
          <p:cNvSpPr>
            <a:spLocks/>
          </p:cNvSpPr>
          <p:nvPr/>
        </p:nvSpPr>
        <p:spPr bwMode="auto">
          <a:xfrm>
            <a:off x="496888" y="1914525"/>
            <a:ext cx="4137025" cy="531812"/>
          </a:xfrm>
          <a:custGeom>
            <a:avLst/>
            <a:gdLst>
              <a:gd name="T0" fmla="*/ 2147483647 w 2606"/>
              <a:gd name="T1" fmla="*/ 0 h 335"/>
              <a:gd name="T2" fmla="*/ 2147483647 w 2606"/>
              <a:gd name="T3" fmla="*/ 0 h 335"/>
              <a:gd name="T4" fmla="*/ 2147483647 w 2606"/>
              <a:gd name="T5" fmla="*/ 2147483647 h 335"/>
              <a:gd name="T6" fmla="*/ 0 w 2606"/>
              <a:gd name="T7" fmla="*/ 2147483647 h 335"/>
              <a:gd name="T8" fmla="*/ 2147483647 w 2606"/>
              <a:gd name="T9" fmla="*/ 0 h 335"/>
              <a:gd name="T10" fmla="*/ 0 60000 65536"/>
              <a:gd name="T11" fmla="*/ 0 60000 65536"/>
              <a:gd name="T12" fmla="*/ 0 60000 65536"/>
              <a:gd name="T13" fmla="*/ 0 60000 65536"/>
              <a:gd name="T14" fmla="*/ 0 60000 65536"/>
              <a:gd name="T15" fmla="*/ 0 w 2606"/>
              <a:gd name="T16" fmla="*/ 0 h 335"/>
              <a:gd name="T17" fmla="*/ 2606 w 2606"/>
              <a:gd name="T18" fmla="*/ 335 h 335"/>
            </a:gdLst>
            <a:ahLst/>
            <a:cxnLst>
              <a:cxn ang="T10">
                <a:pos x="T0" y="T1"/>
              </a:cxn>
              <a:cxn ang="T11">
                <a:pos x="T2" y="T3"/>
              </a:cxn>
              <a:cxn ang="T12">
                <a:pos x="T4" y="T5"/>
              </a:cxn>
              <a:cxn ang="T13">
                <a:pos x="T6" y="T7"/>
              </a:cxn>
              <a:cxn ang="T14">
                <a:pos x="T8" y="T9"/>
              </a:cxn>
            </a:cxnLst>
            <a:rect l="T15" t="T16" r="T17" b="T18"/>
            <a:pathLst>
              <a:path w="2606" h="335">
                <a:moveTo>
                  <a:pt x="117" y="0"/>
                </a:moveTo>
                <a:lnTo>
                  <a:pt x="2488" y="0"/>
                </a:lnTo>
                <a:lnTo>
                  <a:pt x="2605" y="334"/>
                </a:lnTo>
                <a:lnTo>
                  <a:pt x="0" y="334"/>
                </a:lnTo>
                <a:lnTo>
                  <a:pt x="117" y="0"/>
                </a:lnTo>
              </a:path>
            </a:pathLst>
          </a:custGeom>
          <a:noFill/>
          <a:ln w="12700" cap="rnd" cmpd="sng">
            <a:solidFill>
              <a:srgbClr val="000000"/>
            </a:solidFill>
            <a:prstDash val="solid"/>
            <a:round/>
            <a:headEnd type="none" w="sm" len="sm"/>
            <a:tailEnd type="none" w="sm" len="sm"/>
          </a:ln>
        </p:spPr>
        <p:txBody>
          <a:bodyPr/>
          <a:lstStyle/>
          <a:p>
            <a:endParaRPr lang="en-US">
              <a:latin typeface="Arial" pitchFamily="34" charset="0"/>
              <a:cs typeface="Arial" pitchFamily="34" charset="0"/>
            </a:endParaRPr>
          </a:p>
        </p:txBody>
      </p:sp>
      <p:sp>
        <p:nvSpPr>
          <p:cNvPr id="10" name="Freeform 4">
            <a:extLst>
              <a:ext uri="{FF2B5EF4-FFF2-40B4-BE49-F238E27FC236}">
                <a16:creationId xmlns:a16="http://schemas.microsoft.com/office/drawing/2014/main" id="{9997F70C-353E-4EBE-B1FB-9A40351D02EE}"/>
              </a:ext>
            </a:extLst>
          </p:cNvPr>
          <p:cNvSpPr>
            <a:spLocks/>
          </p:cNvSpPr>
          <p:nvPr/>
        </p:nvSpPr>
        <p:spPr bwMode="auto">
          <a:xfrm>
            <a:off x="425450" y="2457450"/>
            <a:ext cx="4246563" cy="2747962"/>
          </a:xfrm>
          <a:custGeom>
            <a:avLst/>
            <a:gdLst>
              <a:gd name="T0" fmla="*/ 2147483647 w 2606"/>
              <a:gd name="T1" fmla="*/ 0 h 1416"/>
              <a:gd name="T2" fmla="*/ 2147483647 w 2606"/>
              <a:gd name="T3" fmla="*/ 0 h 1416"/>
              <a:gd name="T4" fmla="*/ 2147483647 w 2606"/>
              <a:gd name="T5" fmla="*/ 2147483647 h 1416"/>
              <a:gd name="T6" fmla="*/ 0 w 2606"/>
              <a:gd name="T7" fmla="*/ 2147483647 h 1416"/>
              <a:gd name="T8" fmla="*/ 2147483647 w 2606"/>
              <a:gd name="T9" fmla="*/ 0 h 1416"/>
              <a:gd name="T10" fmla="*/ 0 60000 65536"/>
              <a:gd name="T11" fmla="*/ 0 60000 65536"/>
              <a:gd name="T12" fmla="*/ 0 60000 65536"/>
              <a:gd name="T13" fmla="*/ 0 60000 65536"/>
              <a:gd name="T14" fmla="*/ 0 60000 65536"/>
              <a:gd name="T15" fmla="*/ 0 w 2606"/>
              <a:gd name="T16" fmla="*/ 0 h 1416"/>
              <a:gd name="T17" fmla="*/ 2606 w 2606"/>
              <a:gd name="T18" fmla="*/ 1416 h 1416"/>
            </a:gdLst>
            <a:ahLst/>
            <a:cxnLst>
              <a:cxn ang="T10">
                <a:pos x="T0" y="T1"/>
              </a:cxn>
              <a:cxn ang="T11">
                <a:pos x="T2" y="T3"/>
              </a:cxn>
              <a:cxn ang="T12">
                <a:pos x="T4" y="T5"/>
              </a:cxn>
              <a:cxn ang="T13">
                <a:pos x="T6" y="T7"/>
              </a:cxn>
              <a:cxn ang="T14">
                <a:pos x="T8" y="T9"/>
              </a:cxn>
            </a:cxnLst>
            <a:rect l="T15" t="T16" r="T17" b="T18"/>
            <a:pathLst>
              <a:path w="2606" h="1416">
                <a:moveTo>
                  <a:pt x="235" y="0"/>
                </a:moveTo>
                <a:lnTo>
                  <a:pt x="2370" y="0"/>
                </a:lnTo>
                <a:lnTo>
                  <a:pt x="2605" y="1415"/>
                </a:lnTo>
                <a:lnTo>
                  <a:pt x="0" y="1415"/>
                </a:lnTo>
                <a:lnTo>
                  <a:pt x="235" y="0"/>
                </a:lnTo>
              </a:path>
            </a:pathLst>
          </a:custGeom>
          <a:noFill/>
          <a:ln w="12700" cap="rnd" cmpd="sng">
            <a:solidFill>
              <a:srgbClr val="000000"/>
            </a:solidFill>
            <a:prstDash val="solid"/>
            <a:round/>
            <a:headEnd type="none" w="sm" len="sm"/>
            <a:tailEnd type="none" w="sm" len="sm"/>
          </a:ln>
        </p:spPr>
        <p:txBody>
          <a:bodyPr/>
          <a:lstStyle/>
          <a:p>
            <a:endParaRPr lang="en-US">
              <a:latin typeface="Arial" pitchFamily="34" charset="0"/>
              <a:cs typeface="Arial" pitchFamily="34" charset="0"/>
            </a:endParaRPr>
          </a:p>
        </p:txBody>
      </p:sp>
      <p:sp>
        <p:nvSpPr>
          <p:cNvPr id="11" name="Line 5">
            <a:extLst>
              <a:ext uri="{FF2B5EF4-FFF2-40B4-BE49-F238E27FC236}">
                <a16:creationId xmlns:a16="http://schemas.microsoft.com/office/drawing/2014/main" id="{D7980F77-FF43-465C-988E-DD67C14715CE}"/>
              </a:ext>
            </a:extLst>
          </p:cNvPr>
          <p:cNvSpPr>
            <a:spLocks noChangeShapeType="1"/>
          </p:cNvSpPr>
          <p:nvPr/>
        </p:nvSpPr>
        <p:spPr bwMode="auto">
          <a:xfrm flipV="1">
            <a:off x="741363" y="3271837"/>
            <a:ext cx="3678237" cy="14288"/>
          </a:xfrm>
          <a:prstGeom prst="line">
            <a:avLst/>
          </a:prstGeom>
          <a:noFill/>
          <a:ln w="12700">
            <a:solidFill>
              <a:srgbClr val="7F7F7F"/>
            </a:solidFill>
            <a:round/>
            <a:headEnd type="none" w="sm" len="sm"/>
            <a:tailEnd type="none" w="sm" len="sm"/>
          </a:ln>
        </p:spPr>
        <p:txBody>
          <a:bodyPr wrap="none" anchor="ctr"/>
          <a:lstStyle/>
          <a:p>
            <a:endParaRPr lang="en-US">
              <a:latin typeface="Arial" pitchFamily="34" charset="0"/>
              <a:cs typeface="Arial" pitchFamily="34" charset="0"/>
            </a:endParaRPr>
          </a:p>
        </p:txBody>
      </p:sp>
      <p:sp>
        <p:nvSpPr>
          <p:cNvPr id="12" name="Line 6">
            <a:extLst>
              <a:ext uri="{FF2B5EF4-FFF2-40B4-BE49-F238E27FC236}">
                <a16:creationId xmlns:a16="http://schemas.microsoft.com/office/drawing/2014/main" id="{BA516DAD-2E36-4891-875D-7611EC43C42D}"/>
              </a:ext>
            </a:extLst>
          </p:cNvPr>
          <p:cNvSpPr>
            <a:spLocks noChangeShapeType="1"/>
          </p:cNvSpPr>
          <p:nvPr/>
        </p:nvSpPr>
        <p:spPr bwMode="auto">
          <a:xfrm flipV="1">
            <a:off x="573088" y="4164012"/>
            <a:ext cx="3970337" cy="17463"/>
          </a:xfrm>
          <a:prstGeom prst="line">
            <a:avLst/>
          </a:prstGeom>
          <a:noFill/>
          <a:ln w="12700">
            <a:solidFill>
              <a:srgbClr val="7F7F7F"/>
            </a:solidFill>
            <a:round/>
            <a:headEnd type="none" w="sm" len="sm"/>
            <a:tailEnd type="none" w="sm" len="sm"/>
          </a:ln>
        </p:spPr>
        <p:txBody>
          <a:bodyPr wrap="none" anchor="ctr"/>
          <a:lstStyle/>
          <a:p>
            <a:endParaRPr lang="en-US">
              <a:latin typeface="Arial" pitchFamily="34" charset="0"/>
              <a:cs typeface="Arial" pitchFamily="34" charset="0"/>
            </a:endParaRPr>
          </a:p>
        </p:txBody>
      </p:sp>
      <p:sp>
        <p:nvSpPr>
          <p:cNvPr id="13" name="Rectangle 8">
            <a:extLst>
              <a:ext uri="{FF2B5EF4-FFF2-40B4-BE49-F238E27FC236}">
                <a16:creationId xmlns:a16="http://schemas.microsoft.com/office/drawing/2014/main" id="{E90003F6-596D-4371-9D74-633EB1DADCC7}"/>
              </a:ext>
            </a:extLst>
          </p:cNvPr>
          <p:cNvSpPr>
            <a:spLocks noChangeArrowheads="1"/>
          </p:cNvSpPr>
          <p:nvPr/>
        </p:nvSpPr>
        <p:spPr bwMode="auto">
          <a:xfrm>
            <a:off x="1865312" y="2833687"/>
            <a:ext cx="1612621" cy="400752"/>
          </a:xfrm>
          <a:prstGeom prst="rect">
            <a:avLst/>
          </a:prstGeom>
          <a:noFill/>
          <a:ln w="9525">
            <a:noFill/>
            <a:miter lim="800000"/>
            <a:headEnd/>
            <a:tailEnd/>
          </a:ln>
        </p:spPr>
        <p:txBody>
          <a:bodyPr wrap="none" lIns="92075" tIns="46038" rIns="92075" bIns="46038">
            <a:spAutoFit/>
          </a:bodyPr>
          <a:lstStyle/>
          <a:p>
            <a:pPr>
              <a:defRPr/>
            </a:pPr>
            <a:r>
              <a:rPr lang="en-US" sz="2000" dirty="0">
                <a:solidFill>
                  <a:srgbClr val="000000"/>
                </a:solidFill>
                <a:latin typeface="Arial" pitchFamily="34" charset="0"/>
                <a:cs typeface="Arial" pitchFamily="34" charset="0"/>
              </a:rPr>
              <a:t>accomplish?</a:t>
            </a:r>
          </a:p>
        </p:txBody>
      </p:sp>
      <p:sp>
        <p:nvSpPr>
          <p:cNvPr id="14" name="Rectangle 9">
            <a:extLst>
              <a:ext uri="{FF2B5EF4-FFF2-40B4-BE49-F238E27FC236}">
                <a16:creationId xmlns:a16="http://schemas.microsoft.com/office/drawing/2014/main" id="{6A0ABF1C-4C3C-4D75-A750-8826B1F74308}"/>
              </a:ext>
            </a:extLst>
          </p:cNvPr>
          <p:cNvSpPr>
            <a:spLocks noChangeArrowheads="1"/>
          </p:cNvSpPr>
          <p:nvPr/>
        </p:nvSpPr>
        <p:spPr bwMode="auto">
          <a:xfrm>
            <a:off x="1166812" y="3338512"/>
            <a:ext cx="2909451" cy="400752"/>
          </a:xfrm>
          <a:prstGeom prst="rect">
            <a:avLst/>
          </a:prstGeom>
          <a:noFill/>
          <a:ln w="9525">
            <a:noFill/>
            <a:miter lim="800000"/>
            <a:headEnd/>
            <a:tailEnd/>
          </a:ln>
        </p:spPr>
        <p:txBody>
          <a:bodyPr wrap="none" lIns="92075" tIns="46038" rIns="92075" bIns="46038">
            <a:spAutoFit/>
          </a:bodyPr>
          <a:lstStyle/>
          <a:p>
            <a:pPr>
              <a:defRPr/>
            </a:pPr>
            <a:r>
              <a:rPr lang="en-US" sz="2000" dirty="0">
                <a:solidFill>
                  <a:srgbClr val="000000"/>
                </a:solidFill>
                <a:latin typeface="Arial" pitchFamily="34" charset="0"/>
                <a:cs typeface="Arial" pitchFamily="34" charset="0"/>
              </a:rPr>
              <a:t>How will we know that a</a:t>
            </a:r>
          </a:p>
        </p:txBody>
      </p:sp>
      <p:sp>
        <p:nvSpPr>
          <p:cNvPr id="15" name="Rectangle 10">
            <a:extLst>
              <a:ext uri="{FF2B5EF4-FFF2-40B4-BE49-F238E27FC236}">
                <a16:creationId xmlns:a16="http://schemas.microsoft.com/office/drawing/2014/main" id="{A7CB9493-43CE-463F-ADC3-AA988929ABE8}"/>
              </a:ext>
            </a:extLst>
          </p:cNvPr>
          <p:cNvSpPr>
            <a:spLocks noChangeArrowheads="1"/>
          </p:cNvSpPr>
          <p:nvPr/>
        </p:nvSpPr>
        <p:spPr bwMode="auto">
          <a:xfrm>
            <a:off x="1041400" y="3675062"/>
            <a:ext cx="3334246" cy="400752"/>
          </a:xfrm>
          <a:prstGeom prst="rect">
            <a:avLst/>
          </a:prstGeom>
          <a:noFill/>
          <a:ln w="9525">
            <a:noFill/>
            <a:miter lim="800000"/>
            <a:headEnd/>
            <a:tailEnd/>
          </a:ln>
        </p:spPr>
        <p:txBody>
          <a:bodyPr wrap="none" lIns="92075" tIns="46038" rIns="92075" bIns="46038">
            <a:spAutoFit/>
          </a:bodyPr>
          <a:lstStyle/>
          <a:p>
            <a:pPr>
              <a:defRPr/>
            </a:pPr>
            <a:r>
              <a:rPr lang="en-US" sz="2000" dirty="0">
                <a:solidFill>
                  <a:srgbClr val="000000"/>
                </a:solidFill>
                <a:latin typeface="Arial" pitchFamily="34" charset="0"/>
                <a:cs typeface="Arial" pitchFamily="34" charset="0"/>
              </a:rPr>
              <a:t>change is an improvement?</a:t>
            </a:r>
          </a:p>
        </p:txBody>
      </p:sp>
      <p:sp>
        <p:nvSpPr>
          <p:cNvPr id="16" name="Rectangle 11">
            <a:extLst>
              <a:ext uri="{FF2B5EF4-FFF2-40B4-BE49-F238E27FC236}">
                <a16:creationId xmlns:a16="http://schemas.microsoft.com/office/drawing/2014/main" id="{5735904F-10F2-4546-9FE7-0B76FBDF859E}"/>
              </a:ext>
            </a:extLst>
          </p:cNvPr>
          <p:cNvSpPr>
            <a:spLocks noChangeArrowheads="1"/>
          </p:cNvSpPr>
          <p:nvPr/>
        </p:nvSpPr>
        <p:spPr bwMode="auto">
          <a:xfrm>
            <a:off x="685800" y="4264025"/>
            <a:ext cx="3773469" cy="400752"/>
          </a:xfrm>
          <a:prstGeom prst="rect">
            <a:avLst/>
          </a:prstGeom>
          <a:noFill/>
          <a:ln w="9525">
            <a:noFill/>
            <a:miter lim="800000"/>
            <a:headEnd/>
            <a:tailEnd/>
          </a:ln>
        </p:spPr>
        <p:txBody>
          <a:bodyPr wrap="none" lIns="92075" tIns="46038" rIns="92075" bIns="46038">
            <a:spAutoFit/>
          </a:bodyPr>
          <a:lstStyle/>
          <a:p>
            <a:pPr>
              <a:defRPr/>
            </a:pPr>
            <a:r>
              <a:rPr lang="en-US" sz="2000" dirty="0">
                <a:solidFill>
                  <a:srgbClr val="000000"/>
                </a:solidFill>
                <a:latin typeface="Arial" pitchFamily="34" charset="0"/>
                <a:cs typeface="Arial" pitchFamily="34" charset="0"/>
              </a:rPr>
              <a:t>What change can we make that</a:t>
            </a:r>
          </a:p>
        </p:txBody>
      </p:sp>
      <p:sp>
        <p:nvSpPr>
          <p:cNvPr id="17" name="Rectangle 12">
            <a:extLst>
              <a:ext uri="{FF2B5EF4-FFF2-40B4-BE49-F238E27FC236}">
                <a16:creationId xmlns:a16="http://schemas.microsoft.com/office/drawing/2014/main" id="{997D44C4-A74A-4A6B-887F-F3BC92BBC0B8}"/>
              </a:ext>
            </a:extLst>
          </p:cNvPr>
          <p:cNvSpPr>
            <a:spLocks noChangeArrowheads="1"/>
          </p:cNvSpPr>
          <p:nvPr/>
        </p:nvSpPr>
        <p:spPr bwMode="auto">
          <a:xfrm>
            <a:off x="966787" y="4613275"/>
            <a:ext cx="3207609" cy="400752"/>
          </a:xfrm>
          <a:prstGeom prst="rect">
            <a:avLst/>
          </a:prstGeom>
          <a:noFill/>
          <a:ln w="9525">
            <a:noFill/>
            <a:miter lim="800000"/>
            <a:headEnd/>
            <a:tailEnd/>
          </a:ln>
        </p:spPr>
        <p:txBody>
          <a:bodyPr wrap="none" lIns="92075" tIns="46038" rIns="92075" bIns="46038">
            <a:spAutoFit/>
          </a:bodyPr>
          <a:lstStyle/>
          <a:p>
            <a:pPr>
              <a:defRPr/>
            </a:pPr>
            <a:r>
              <a:rPr lang="en-US" sz="2000" dirty="0">
                <a:solidFill>
                  <a:srgbClr val="000000"/>
                </a:solidFill>
                <a:latin typeface="Arial" pitchFamily="34" charset="0"/>
                <a:cs typeface="Arial" pitchFamily="34" charset="0"/>
              </a:rPr>
              <a:t>will result in improvement?</a:t>
            </a:r>
          </a:p>
        </p:txBody>
      </p:sp>
      <p:sp>
        <p:nvSpPr>
          <p:cNvPr id="18" name="Rectangle 13">
            <a:extLst>
              <a:ext uri="{FF2B5EF4-FFF2-40B4-BE49-F238E27FC236}">
                <a16:creationId xmlns:a16="http://schemas.microsoft.com/office/drawing/2014/main" id="{BE5F74F7-CF3A-4757-8B2A-329EC7B110DC}"/>
              </a:ext>
            </a:extLst>
          </p:cNvPr>
          <p:cNvSpPr>
            <a:spLocks noChangeArrowheads="1"/>
          </p:cNvSpPr>
          <p:nvPr/>
        </p:nvSpPr>
        <p:spPr bwMode="auto">
          <a:xfrm>
            <a:off x="914400" y="1928812"/>
            <a:ext cx="4114800" cy="461963"/>
          </a:xfrm>
          <a:prstGeom prst="rect">
            <a:avLst/>
          </a:prstGeom>
          <a:noFill/>
          <a:ln w="9525">
            <a:noFill/>
            <a:miter lim="800000"/>
            <a:headEnd/>
            <a:tailEnd/>
          </a:ln>
        </p:spPr>
        <p:txBody>
          <a:bodyPr lIns="92075" tIns="46038" rIns="92075" bIns="46038">
            <a:spAutoFit/>
          </a:bodyPr>
          <a:lstStyle/>
          <a:p>
            <a:pPr>
              <a:defRPr/>
            </a:pPr>
            <a:r>
              <a:rPr lang="en-US" sz="2400" dirty="0">
                <a:solidFill>
                  <a:srgbClr val="000000"/>
                </a:solidFill>
                <a:latin typeface="Arial" pitchFamily="34" charset="0"/>
                <a:cs typeface="Arial" pitchFamily="34" charset="0"/>
              </a:rPr>
              <a:t>Model for Improvement</a:t>
            </a:r>
          </a:p>
        </p:txBody>
      </p:sp>
      <p:grpSp>
        <p:nvGrpSpPr>
          <p:cNvPr id="19" name="Group 17">
            <a:extLst>
              <a:ext uri="{FF2B5EF4-FFF2-40B4-BE49-F238E27FC236}">
                <a16:creationId xmlns:a16="http://schemas.microsoft.com/office/drawing/2014/main" id="{F48EA200-19CF-44EF-AB19-319DF99299ED}"/>
              </a:ext>
            </a:extLst>
          </p:cNvPr>
          <p:cNvGrpSpPr>
            <a:grpSpLocks/>
          </p:cNvGrpSpPr>
          <p:nvPr/>
        </p:nvGrpSpPr>
        <p:grpSpPr bwMode="auto">
          <a:xfrm>
            <a:off x="5054600" y="1501775"/>
            <a:ext cx="3187700" cy="3081337"/>
            <a:chOff x="1780" y="2245"/>
            <a:chExt cx="2008" cy="1941"/>
          </a:xfrm>
        </p:grpSpPr>
        <p:sp>
          <p:nvSpPr>
            <p:cNvPr id="20" name="Oval 15">
              <a:extLst>
                <a:ext uri="{FF2B5EF4-FFF2-40B4-BE49-F238E27FC236}">
                  <a16:creationId xmlns:a16="http://schemas.microsoft.com/office/drawing/2014/main" id="{98D51243-7D92-4CED-96E9-D8EFA466860A}"/>
                </a:ext>
              </a:extLst>
            </p:cNvPr>
            <p:cNvSpPr>
              <a:spLocks noChangeArrowheads="1"/>
            </p:cNvSpPr>
            <p:nvPr/>
          </p:nvSpPr>
          <p:spPr bwMode="auto">
            <a:xfrm>
              <a:off x="1881" y="2331"/>
              <a:ext cx="1802" cy="1777"/>
            </a:xfrm>
            <a:prstGeom prst="ellipse">
              <a:avLst/>
            </a:prstGeom>
            <a:solidFill>
              <a:schemeClr val="bg1"/>
            </a:solidFill>
            <a:ln w="25400">
              <a:solidFill>
                <a:schemeClr val="tx1"/>
              </a:solidFill>
              <a:round/>
              <a:headEnd/>
              <a:tailEnd/>
            </a:ln>
          </p:spPr>
          <p:txBody>
            <a:bodyPr wrap="none" anchor="ctr"/>
            <a:lstStyle/>
            <a:p>
              <a:endParaRPr lang="en-US" sz="1800">
                <a:latin typeface="Arial" pitchFamily="34" charset="0"/>
                <a:cs typeface="Arial" pitchFamily="34" charset="0"/>
              </a:endParaRPr>
            </a:p>
          </p:txBody>
        </p:sp>
        <p:sp>
          <p:nvSpPr>
            <p:cNvPr id="21" name="Line 16">
              <a:extLst>
                <a:ext uri="{FF2B5EF4-FFF2-40B4-BE49-F238E27FC236}">
                  <a16:creationId xmlns:a16="http://schemas.microsoft.com/office/drawing/2014/main" id="{7CFABA4C-E013-426F-9036-C6B14442E841}"/>
                </a:ext>
              </a:extLst>
            </p:cNvPr>
            <p:cNvSpPr>
              <a:spLocks noChangeShapeType="1"/>
            </p:cNvSpPr>
            <p:nvPr/>
          </p:nvSpPr>
          <p:spPr bwMode="auto">
            <a:xfrm>
              <a:off x="2798" y="2329"/>
              <a:ext cx="0" cy="1781"/>
            </a:xfrm>
            <a:prstGeom prst="line">
              <a:avLst/>
            </a:prstGeom>
            <a:noFill/>
            <a:ln w="25400">
              <a:solidFill>
                <a:schemeClr val="tx1"/>
              </a:solidFill>
              <a:round/>
              <a:headEnd type="none" w="sm" len="sm"/>
              <a:tailEnd type="none" w="sm" len="sm"/>
            </a:ln>
          </p:spPr>
          <p:txBody>
            <a:bodyPr wrap="none" anchor="ctr"/>
            <a:lstStyle/>
            <a:p>
              <a:endParaRPr lang="en-US">
                <a:latin typeface="Arial" pitchFamily="34" charset="0"/>
                <a:cs typeface="Arial" pitchFamily="34" charset="0"/>
              </a:endParaRPr>
            </a:p>
          </p:txBody>
        </p:sp>
        <p:sp>
          <p:nvSpPr>
            <p:cNvPr id="22" name="Rectangle 17">
              <a:extLst>
                <a:ext uri="{FF2B5EF4-FFF2-40B4-BE49-F238E27FC236}">
                  <a16:creationId xmlns:a16="http://schemas.microsoft.com/office/drawing/2014/main" id="{E0E7F54F-56DA-42F3-B97D-F853922AE6FA}"/>
                </a:ext>
              </a:extLst>
            </p:cNvPr>
            <p:cNvSpPr>
              <a:spLocks noChangeArrowheads="1"/>
            </p:cNvSpPr>
            <p:nvPr/>
          </p:nvSpPr>
          <p:spPr bwMode="auto">
            <a:xfrm>
              <a:off x="2183" y="2711"/>
              <a:ext cx="408" cy="283"/>
            </a:xfrm>
            <a:prstGeom prst="rect">
              <a:avLst/>
            </a:prstGeom>
            <a:noFill/>
            <a:ln w="9525">
              <a:noFill/>
              <a:miter lim="800000"/>
              <a:headEnd/>
              <a:tailEnd/>
            </a:ln>
          </p:spPr>
          <p:txBody>
            <a:bodyPr wrap="none" lIns="65088" tIns="31750" rIns="65088" bIns="31750">
              <a:spAutoFit/>
            </a:bodyPr>
            <a:lstStyle/>
            <a:p>
              <a:pPr defTabSz="447675">
                <a:defRPr/>
              </a:pPr>
              <a:r>
                <a:rPr lang="en-US" sz="2500" b="1" dirty="0">
                  <a:latin typeface="Arial" pitchFamily="34" charset="0"/>
                  <a:cs typeface="Arial" pitchFamily="34" charset="0"/>
                </a:rPr>
                <a:t>Act</a:t>
              </a:r>
            </a:p>
          </p:txBody>
        </p:sp>
        <p:sp>
          <p:nvSpPr>
            <p:cNvPr id="23" name="Rectangle 18">
              <a:extLst>
                <a:ext uri="{FF2B5EF4-FFF2-40B4-BE49-F238E27FC236}">
                  <a16:creationId xmlns:a16="http://schemas.microsoft.com/office/drawing/2014/main" id="{66C57A90-4181-4ABA-B1A4-A8068BC5E6E5}"/>
                </a:ext>
              </a:extLst>
            </p:cNvPr>
            <p:cNvSpPr>
              <a:spLocks noChangeArrowheads="1"/>
            </p:cNvSpPr>
            <p:nvPr/>
          </p:nvSpPr>
          <p:spPr bwMode="auto">
            <a:xfrm>
              <a:off x="2918" y="2711"/>
              <a:ext cx="509" cy="283"/>
            </a:xfrm>
            <a:prstGeom prst="rect">
              <a:avLst/>
            </a:prstGeom>
            <a:noFill/>
            <a:ln w="9525">
              <a:noFill/>
              <a:miter lim="800000"/>
              <a:headEnd/>
              <a:tailEnd/>
            </a:ln>
          </p:spPr>
          <p:txBody>
            <a:bodyPr wrap="none" lIns="65088" tIns="31750" rIns="65088" bIns="31750">
              <a:spAutoFit/>
            </a:bodyPr>
            <a:lstStyle/>
            <a:p>
              <a:pPr defTabSz="447675">
                <a:defRPr/>
              </a:pPr>
              <a:r>
                <a:rPr lang="en-US" sz="2500" b="1" dirty="0">
                  <a:latin typeface="Arial" pitchFamily="34" charset="0"/>
                  <a:cs typeface="Arial" pitchFamily="34" charset="0"/>
                </a:rPr>
                <a:t>Plan</a:t>
              </a:r>
            </a:p>
          </p:txBody>
        </p:sp>
        <p:sp>
          <p:nvSpPr>
            <p:cNvPr id="24" name="Rectangle 19">
              <a:extLst>
                <a:ext uri="{FF2B5EF4-FFF2-40B4-BE49-F238E27FC236}">
                  <a16:creationId xmlns:a16="http://schemas.microsoft.com/office/drawing/2014/main" id="{224AC1BA-95DF-46BF-B9BD-3E41F9FF0552}"/>
                </a:ext>
              </a:extLst>
            </p:cNvPr>
            <p:cNvSpPr>
              <a:spLocks noChangeArrowheads="1"/>
            </p:cNvSpPr>
            <p:nvPr/>
          </p:nvSpPr>
          <p:spPr bwMode="auto">
            <a:xfrm>
              <a:off x="2083" y="3378"/>
              <a:ext cx="643" cy="283"/>
            </a:xfrm>
            <a:prstGeom prst="rect">
              <a:avLst/>
            </a:prstGeom>
            <a:noFill/>
            <a:ln w="9525">
              <a:noFill/>
              <a:miter lim="800000"/>
              <a:headEnd/>
              <a:tailEnd/>
            </a:ln>
          </p:spPr>
          <p:txBody>
            <a:bodyPr wrap="none" lIns="65088" tIns="31750" rIns="65088" bIns="31750">
              <a:spAutoFit/>
            </a:bodyPr>
            <a:lstStyle/>
            <a:p>
              <a:pPr defTabSz="447675">
                <a:defRPr/>
              </a:pPr>
              <a:r>
                <a:rPr lang="en-US" sz="2500" b="1" dirty="0">
                  <a:latin typeface="Arial" pitchFamily="34" charset="0"/>
                  <a:cs typeface="Arial" pitchFamily="34" charset="0"/>
                </a:rPr>
                <a:t>Study</a:t>
              </a:r>
            </a:p>
          </p:txBody>
        </p:sp>
        <p:sp>
          <p:nvSpPr>
            <p:cNvPr id="25" name="Rectangle 20">
              <a:extLst>
                <a:ext uri="{FF2B5EF4-FFF2-40B4-BE49-F238E27FC236}">
                  <a16:creationId xmlns:a16="http://schemas.microsoft.com/office/drawing/2014/main" id="{F3DB9E57-FD0A-4ADA-B686-45ECE5E26334}"/>
                </a:ext>
              </a:extLst>
            </p:cNvPr>
            <p:cNvSpPr>
              <a:spLocks noChangeArrowheads="1"/>
            </p:cNvSpPr>
            <p:nvPr/>
          </p:nvSpPr>
          <p:spPr bwMode="auto">
            <a:xfrm>
              <a:off x="2986" y="3378"/>
              <a:ext cx="351" cy="283"/>
            </a:xfrm>
            <a:prstGeom prst="rect">
              <a:avLst/>
            </a:prstGeom>
            <a:noFill/>
            <a:ln w="9525">
              <a:noFill/>
              <a:miter lim="800000"/>
              <a:headEnd/>
              <a:tailEnd/>
            </a:ln>
          </p:spPr>
          <p:txBody>
            <a:bodyPr wrap="none" lIns="65088" tIns="31750" rIns="65088" bIns="31750">
              <a:spAutoFit/>
            </a:bodyPr>
            <a:lstStyle/>
            <a:p>
              <a:pPr defTabSz="447675">
                <a:defRPr/>
              </a:pPr>
              <a:r>
                <a:rPr lang="en-US" sz="2500" b="1" dirty="0">
                  <a:latin typeface="Arial" pitchFamily="34" charset="0"/>
                  <a:cs typeface="Arial" pitchFamily="34" charset="0"/>
                </a:rPr>
                <a:t>Do</a:t>
              </a:r>
            </a:p>
          </p:txBody>
        </p:sp>
        <p:sp>
          <p:nvSpPr>
            <p:cNvPr id="26" name="Line 21">
              <a:extLst>
                <a:ext uri="{FF2B5EF4-FFF2-40B4-BE49-F238E27FC236}">
                  <a16:creationId xmlns:a16="http://schemas.microsoft.com/office/drawing/2014/main" id="{DDB12128-A800-4F52-B87D-ADB07647FCB1}"/>
                </a:ext>
              </a:extLst>
            </p:cNvPr>
            <p:cNvSpPr>
              <a:spLocks noChangeShapeType="1"/>
            </p:cNvSpPr>
            <p:nvPr/>
          </p:nvSpPr>
          <p:spPr bwMode="auto">
            <a:xfrm>
              <a:off x="1867" y="3234"/>
              <a:ext cx="1890" cy="0"/>
            </a:xfrm>
            <a:prstGeom prst="line">
              <a:avLst/>
            </a:prstGeom>
            <a:noFill/>
            <a:ln w="25400">
              <a:solidFill>
                <a:schemeClr val="tx1"/>
              </a:solidFill>
              <a:round/>
              <a:headEnd type="none" w="sm" len="sm"/>
              <a:tailEnd type="none" w="sm" len="sm"/>
            </a:ln>
          </p:spPr>
          <p:txBody>
            <a:bodyPr wrap="none" anchor="ctr"/>
            <a:lstStyle/>
            <a:p>
              <a:endParaRPr lang="en-US">
                <a:latin typeface="Arial" pitchFamily="34" charset="0"/>
                <a:cs typeface="Arial" pitchFamily="34" charset="0"/>
              </a:endParaRPr>
            </a:p>
          </p:txBody>
        </p:sp>
        <p:sp>
          <p:nvSpPr>
            <p:cNvPr id="27" name="AutoShape 22">
              <a:extLst>
                <a:ext uri="{FF2B5EF4-FFF2-40B4-BE49-F238E27FC236}">
                  <a16:creationId xmlns:a16="http://schemas.microsoft.com/office/drawing/2014/main" id="{E2F9A982-A905-49DF-A7BE-7156C784B701}"/>
                </a:ext>
              </a:extLst>
            </p:cNvPr>
            <p:cNvSpPr>
              <a:spLocks noChangeArrowheads="1"/>
            </p:cNvSpPr>
            <p:nvPr/>
          </p:nvSpPr>
          <p:spPr bwMode="auto">
            <a:xfrm>
              <a:off x="2668" y="2245"/>
              <a:ext cx="278" cy="162"/>
            </a:xfrm>
            <a:prstGeom prst="rightArrow">
              <a:avLst>
                <a:gd name="adj1" fmla="val 50000"/>
                <a:gd name="adj2" fmla="val 85810"/>
              </a:avLst>
            </a:prstGeom>
            <a:solidFill>
              <a:srgbClr val="C00000"/>
            </a:solidFill>
            <a:ln w="12700">
              <a:solidFill>
                <a:srgbClr val="B44D24"/>
              </a:solidFill>
              <a:miter lim="800000"/>
              <a:headEnd/>
              <a:tailEnd/>
            </a:ln>
            <a:effectLst>
              <a:outerShdw dist="107763" dir="2700000" algn="ctr" rotWithShape="0">
                <a:schemeClr val="bg2"/>
              </a:outerShdw>
            </a:effectLst>
          </p:spPr>
          <p:txBody>
            <a:bodyPr wrap="none" anchor="ctr"/>
            <a:lstStyle/>
            <a:p>
              <a:pPr fontAlgn="auto">
                <a:spcBef>
                  <a:spcPts val="0"/>
                </a:spcBef>
                <a:spcAft>
                  <a:spcPts val="0"/>
                </a:spcAft>
                <a:defRPr/>
              </a:pPr>
              <a:endParaRPr lang="en-US" sz="1800">
                <a:latin typeface="Arial" pitchFamily="34" charset="0"/>
                <a:cs typeface="Arial" pitchFamily="34" charset="0"/>
              </a:endParaRPr>
            </a:p>
          </p:txBody>
        </p:sp>
        <p:sp>
          <p:nvSpPr>
            <p:cNvPr id="28" name="AutoShape 23">
              <a:extLst>
                <a:ext uri="{FF2B5EF4-FFF2-40B4-BE49-F238E27FC236}">
                  <a16:creationId xmlns:a16="http://schemas.microsoft.com/office/drawing/2014/main" id="{F77AD046-FBE0-413E-A055-1651A267028C}"/>
                </a:ext>
              </a:extLst>
            </p:cNvPr>
            <p:cNvSpPr>
              <a:spLocks noChangeArrowheads="1"/>
            </p:cNvSpPr>
            <p:nvPr/>
          </p:nvSpPr>
          <p:spPr bwMode="auto">
            <a:xfrm>
              <a:off x="2645" y="4024"/>
              <a:ext cx="278" cy="162"/>
            </a:xfrm>
            <a:prstGeom prst="leftArrow">
              <a:avLst>
                <a:gd name="adj1" fmla="val 50000"/>
                <a:gd name="adj2" fmla="val 85795"/>
              </a:avLst>
            </a:prstGeom>
            <a:solidFill>
              <a:srgbClr val="C00000"/>
            </a:solidFill>
            <a:ln w="12700">
              <a:solidFill>
                <a:srgbClr val="B44D24"/>
              </a:solidFill>
              <a:miter lim="800000"/>
              <a:headEnd/>
              <a:tailEnd/>
            </a:ln>
            <a:effectLst>
              <a:outerShdw dist="107763" dir="2700000" algn="ctr" rotWithShape="0">
                <a:schemeClr val="bg2"/>
              </a:outerShdw>
            </a:effectLst>
          </p:spPr>
          <p:txBody>
            <a:bodyPr wrap="none" anchor="ctr"/>
            <a:lstStyle/>
            <a:p>
              <a:pPr fontAlgn="auto">
                <a:spcBef>
                  <a:spcPts val="0"/>
                </a:spcBef>
                <a:spcAft>
                  <a:spcPts val="0"/>
                </a:spcAft>
                <a:defRPr/>
              </a:pPr>
              <a:endParaRPr lang="en-US" sz="1800">
                <a:latin typeface="Arial" pitchFamily="34" charset="0"/>
                <a:cs typeface="Arial" pitchFamily="34" charset="0"/>
              </a:endParaRPr>
            </a:p>
          </p:txBody>
        </p:sp>
        <p:sp>
          <p:nvSpPr>
            <p:cNvPr id="29" name="AutoShape 24">
              <a:extLst>
                <a:ext uri="{FF2B5EF4-FFF2-40B4-BE49-F238E27FC236}">
                  <a16:creationId xmlns:a16="http://schemas.microsoft.com/office/drawing/2014/main" id="{E2B86DF1-01FA-4B48-BBA5-C96BF084926B}"/>
                </a:ext>
              </a:extLst>
            </p:cNvPr>
            <p:cNvSpPr>
              <a:spLocks noChangeArrowheads="1"/>
            </p:cNvSpPr>
            <p:nvPr/>
          </p:nvSpPr>
          <p:spPr bwMode="auto">
            <a:xfrm>
              <a:off x="3606" y="3106"/>
              <a:ext cx="182" cy="248"/>
            </a:xfrm>
            <a:prstGeom prst="downArrow">
              <a:avLst>
                <a:gd name="adj1" fmla="val 50000"/>
                <a:gd name="adj2" fmla="val 68138"/>
              </a:avLst>
            </a:prstGeom>
            <a:solidFill>
              <a:srgbClr val="C00000"/>
            </a:solidFill>
            <a:ln w="12700">
              <a:solidFill>
                <a:srgbClr val="B44D24"/>
              </a:solidFill>
              <a:miter lim="800000"/>
              <a:headEnd/>
              <a:tailEnd/>
            </a:ln>
            <a:effectLst>
              <a:outerShdw dist="107763" dir="2700000" algn="ctr" rotWithShape="0">
                <a:schemeClr val="bg2"/>
              </a:outerShdw>
            </a:effectLst>
          </p:spPr>
          <p:txBody>
            <a:bodyPr wrap="none" anchor="ctr"/>
            <a:lstStyle/>
            <a:p>
              <a:pPr fontAlgn="auto">
                <a:spcBef>
                  <a:spcPts val="0"/>
                </a:spcBef>
                <a:spcAft>
                  <a:spcPts val="0"/>
                </a:spcAft>
                <a:defRPr/>
              </a:pPr>
              <a:endParaRPr lang="en-US" sz="1800">
                <a:latin typeface="Arial" pitchFamily="34" charset="0"/>
                <a:cs typeface="Arial" pitchFamily="34" charset="0"/>
              </a:endParaRPr>
            </a:p>
          </p:txBody>
        </p:sp>
        <p:sp>
          <p:nvSpPr>
            <p:cNvPr id="30" name="AutoShape 25">
              <a:extLst>
                <a:ext uri="{FF2B5EF4-FFF2-40B4-BE49-F238E27FC236}">
                  <a16:creationId xmlns:a16="http://schemas.microsoft.com/office/drawing/2014/main" id="{AAE871AB-91DB-4713-9EBD-7D55DE31D0B8}"/>
                </a:ext>
              </a:extLst>
            </p:cNvPr>
            <p:cNvSpPr>
              <a:spLocks noChangeArrowheads="1"/>
            </p:cNvSpPr>
            <p:nvPr/>
          </p:nvSpPr>
          <p:spPr bwMode="auto">
            <a:xfrm>
              <a:off x="1780" y="3106"/>
              <a:ext cx="182" cy="248"/>
            </a:xfrm>
            <a:prstGeom prst="upArrow">
              <a:avLst>
                <a:gd name="adj1" fmla="val 50000"/>
                <a:gd name="adj2" fmla="val 68126"/>
              </a:avLst>
            </a:prstGeom>
            <a:solidFill>
              <a:srgbClr val="C00000"/>
            </a:solidFill>
            <a:ln w="12700">
              <a:solidFill>
                <a:srgbClr val="B44D24"/>
              </a:solidFill>
              <a:miter lim="800000"/>
              <a:headEnd/>
              <a:tailEnd/>
            </a:ln>
            <a:effectLst>
              <a:outerShdw dist="107763" dir="2700000" algn="ctr" rotWithShape="0">
                <a:schemeClr val="bg2"/>
              </a:outerShdw>
            </a:effectLst>
          </p:spPr>
          <p:txBody>
            <a:bodyPr wrap="none" anchor="ctr"/>
            <a:lstStyle/>
            <a:p>
              <a:pPr fontAlgn="auto">
                <a:spcBef>
                  <a:spcPts val="0"/>
                </a:spcBef>
                <a:spcAft>
                  <a:spcPts val="0"/>
                </a:spcAft>
                <a:defRPr/>
              </a:pPr>
              <a:endParaRPr lang="en-US" sz="1800">
                <a:latin typeface="Arial" pitchFamily="34" charset="0"/>
                <a:cs typeface="Arial" pitchFamily="34" charset="0"/>
              </a:endParaRPr>
            </a:p>
          </p:txBody>
        </p:sp>
      </p:grpSp>
      <p:sp>
        <p:nvSpPr>
          <p:cNvPr id="31" name="TextBox 30">
            <a:extLst>
              <a:ext uri="{FF2B5EF4-FFF2-40B4-BE49-F238E27FC236}">
                <a16:creationId xmlns:a16="http://schemas.microsoft.com/office/drawing/2014/main" id="{ED216D75-E390-4FF6-8096-0466F8083C99}"/>
              </a:ext>
            </a:extLst>
          </p:cNvPr>
          <p:cNvSpPr txBox="1">
            <a:spLocks noChangeArrowheads="1"/>
          </p:cNvSpPr>
          <p:nvPr/>
        </p:nvSpPr>
        <p:spPr bwMode="auto">
          <a:xfrm>
            <a:off x="436563" y="5407025"/>
            <a:ext cx="4179887" cy="307975"/>
          </a:xfrm>
          <a:prstGeom prst="rect">
            <a:avLst/>
          </a:prstGeom>
          <a:noFill/>
          <a:ln w="9525">
            <a:noFill/>
            <a:miter lim="800000"/>
            <a:headEnd/>
            <a:tailEnd/>
          </a:ln>
        </p:spPr>
        <p:txBody>
          <a:bodyPr>
            <a:spAutoFit/>
          </a:bodyPr>
          <a:lstStyle/>
          <a:p>
            <a:pPr algn="ctr">
              <a:defRPr/>
            </a:pPr>
            <a:r>
              <a:rPr lang="en-US" sz="1400" dirty="0">
                <a:latin typeface="Arial" pitchFamily="34" charset="0"/>
                <a:cs typeface="Arial" pitchFamily="34" charset="0"/>
              </a:rPr>
              <a:t>Reference:  </a:t>
            </a:r>
            <a:r>
              <a:rPr lang="en-US" sz="1400" i="1" dirty="0">
                <a:latin typeface="Arial" pitchFamily="34" charset="0"/>
                <a:cs typeface="Arial" pitchFamily="34" charset="0"/>
              </a:rPr>
              <a:t>IHI Model for Improvement</a:t>
            </a:r>
            <a:r>
              <a:rPr lang="en-US" sz="1400" dirty="0">
                <a:latin typeface="Arial" pitchFamily="34" charset="0"/>
                <a:cs typeface="Arial" pitchFamily="34" charset="0"/>
              </a:rPr>
              <a:t>.</a:t>
            </a:r>
          </a:p>
        </p:txBody>
      </p:sp>
      <p:sp>
        <p:nvSpPr>
          <p:cNvPr id="32" name="Rectangle 8">
            <a:extLst>
              <a:ext uri="{FF2B5EF4-FFF2-40B4-BE49-F238E27FC236}">
                <a16:creationId xmlns:a16="http://schemas.microsoft.com/office/drawing/2014/main" id="{453A68C2-9D12-4B55-AF94-8AF73A9B919D}"/>
              </a:ext>
            </a:extLst>
          </p:cNvPr>
          <p:cNvSpPr>
            <a:spLocks noChangeArrowheads="1"/>
          </p:cNvSpPr>
          <p:nvPr/>
        </p:nvSpPr>
        <p:spPr bwMode="auto">
          <a:xfrm>
            <a:off x="1420916" y="2524125"/>
            <a:ext cx="2604880" cy="400752"/>
          </a:xfrm>
          <a:prstGeom prst="rect">
            <a:avLst/>
          </a:prstGeom>
          <a:noFill/>
          <a:ln w="9525">
            <a:noFill/>
            <a:miter lim="800000"/>
            <a:headEnd/>
            <a:tailEnd/>
          </a:ln>
        </p:spPr>
        <p:txBody>
          <a:bodyPr wrap="none" lIns="92075" tIns="46038" rIns="92075" bIns="46038">
            <a:spAutoFit/>
          </a:bodyPr>
          <a:lstStyle/>
          <a:p>
            <a:pPr algn="ctr">
              <a:defRPr/>
            </a:pPr>
            <a:r>
              <a:rPr lang="en-US" sz="2000" dirty="0">
                <a:solidFill>
                  <a:srgbClr val="000000"/>
                </a:solidFill>
                <a:latin typeface="Arial" pitchFamily="34" charset="0"/>
                <a:cs typeface="Arial" pitchFamily="34" charset="0"/>
              </a:rPr>
              <a:t>What are we trying to</a:t>
            </a:r>
          </a:p>
        </p:txBody>
      </p:sp>
      <p:sp>
        <p:nvSpPr>
          <p:cNvPr id="33" name="Down Arrow 30">
            <a:extLst>
              <a:ext uri="{FF2B5EF4-FFF2-40B4-BE49-F238E27FC236}">
                <a16:creationId xmlns:a16="http://schemas.microsoft.com/office/drawing/2014/main" id="{E4C5684B-F53F-4782-8667-8841924677D4}"/>
              </a:ext>
            </a:extLst>
          </p:cNvPr>
          <p:cNvSpPr/>
          <p:nvPr/>
        </p:nvSpPr>
        <p:spPr>
          <a:xfrm>
            <a:off x="2133600" y="1066800"/>
            <a:ext cx="712788" cy="700088"/>
          </a:xfrm>
          <a:prstGeom prst="downArrow">
            <a:avLst/>
          </a:prstGeom>
          <a:solidFill>
            <a:srgbClr val="C00000"/>
          </a:solidFill>
          <a:ln>
            <a:solidFill>
              <a:srgbClr val="B44D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33">
            <a:extLst>
              <a:ext uri="{FF2B5EF4-FFF2-40B4-BE49-F238E27FC236}">
                <a16:creationId xmlns:a16="http://schemas.microsoft.com/office/drawing/2014/main" id="{11C3FC2F-8235-4C00-A2C0-7E8A39A204F1}"/>
              </a:ext>
            </a:extLst>
          </p:cNvPr>
          <p:cNvSpPr txBox="1">
            <a:spLocks noChangeArrowheads="1"/>
          </p:cNvSpPr>
          <p:nvPr/>
        </p:nvSpPr>
        <p:spPr bwMode="auto">
          <a:xfrm>
            <a:off x="4722813" y="4914900"/>
            <a:ext cx="4344987" cy="600164"/>
          </a:xfrm>
          <a:prstGeom prst="rect">
            <a:avLst/>
          </a:prstGeom>
          <a:noFill/>
          <a:ln w="9525">
            <a:noFill/>
            <a:miter lim="800000"/>
            <a:headEnd/>
            <a:tailEnd/>
          </a:ln>
        </p:spPr>
        <p:txBody>
          <a:bodyPr wrap="square">
            <a:spAutoFit/>
          </a:bodyPr>
          <a:lstStyle/>
          <a:p>
            <a:pPr>
              <a:spcBef>
                <a:spcPts val="300"/>
              </a:spcBef>
              <a:spcAft>
                <a:spcPts val="300"/>
              </a:spcAft>
              <a:defRPr/>
            </a:pPr>
            <a:r>
              <a:rPr lang="en-US" sz="1400" b="1" i="1" dirty="0">
                <a:latin typeface="Arial" pitchFamily="34" charset="0"/>
                <a:cs typeface="Arial" pitchFamily="34" charset="0"/>
              </a:rPr>
              <a:t>PDSA Cycle 1 . . PDSA Cycle 2 . . PDSA Cycle X.</a:t>
            </a:r>
          </a:p>
          <a:p>
            <a:pPr>
              <a:spcBef>
                <a:spcPts val="300"/>
              </a:spcBef>
              <a:spcAft>
                <a:spcPts val="300"/>
              </a:spcAft>
              <a:defRPr/>
            </a:pPr>
            <a:r>
              <a:rPr lang="en-US" sz="1400" b="1" i="1" dirty="0">
                <a:latin typeface="Arial" pitchFamily="34" charset="0"/>
                <a:cs typeface="Arial" pitchFamily="34" charset="0"/>
              </a:rPr>
              <a:t> </a:t>
            </a:r>
            <a:r>
              <a:rPr lang="en-US" sz="1400" b="1" i="1" u="sng" dirty="0">
                <a:latin typeface="Arial" pitchFamily="34" charset="0"/>
                <a:cs typeface="Arial" pitchFamily="34" charset="0"/>
              </a:rPr>
              <a:t>Until you achieve the improvement you seek</a:t>
            </a:r>
          </a:p>
        </p:txBody>
      </p:sp>
    </p:spTree>
    <p:extLst>
      <p:ext uri="{BB962C8B-B14F-4D97-AF65-F5344CB8AC3E}">
        <p14:creationId xmlns:p14="http://schemas.microsoft.com/office/powerpoint/2010/main" val="167565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107331-245E-4AAA-80FC-E021F00BE9B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E0CDF0DB-3B45-4724-82FF-E193B25DC8BF}"/>
              </a:ext>
            </a:extLst>
          </p:cNvPr>
          <p:cNvSpPr>
            <a:spLocks noGrp="1"/>
          </p:cNvSpPr>
          <p:nvPr>
            <p:ph type="sldNum" sz="quarter" idx="12"/>
          </p:nvPr>
        </p:nvSpPr>
        <p:spPr/>
        <p:txBody>
          <a:bodyPr/>
          <a:lstStyle/>
          <a:p>
            <a:fld id="{909ED1F4-8724-4CB0-854F-41CA9E1557CC}" type="slidenum">
              <a:rPr lang="en-US" altLang="en-US" smtClean="0"/>
              <a:pPr/>
              <a:t>213</a:t>
            </a:fld>
            <a:endParaRPr lang="en-US" altLang="en-US"/>
          </a:p>
        </p:txBody>
      </p:sp>
      <p:sp>
        <p:nvSpPr>
          <p:cNvPr id="6" name="Explosion 1 5">
            <a:extLst>
              <a:ext uri="{FF2B5EF4-FFF2-40B4-BE49-F238E27FC236}">
                <a16:creationId xmlns:a16="http://schemas.microsoft.com/office/drawing/2014/main" id="{35B5D792-85AB-4345-8191-D156F282E7BD}"/>
              </a:ext>
            </a:extLst>
          </p:cNvPr>
          <p:cNvSpPr/>
          <p:nvPr/>
        </p:nvSpPr>
        <p:spPr>
          <a:xfrm>
            <a:off x="5246688" y="3636963"/>
            <a:ext cx="3352800" cy="2133600"/>
          </a:xfrm>
          <a:prstGeom prst="irregularSeal1">
            <a:avLst/>
          </a:prstGeom>
          <a:solidFill>
            <a:srgbClr val="FFFFFF"/>
          </a:solidFill>
          <a:ln w="25400" cap="flat" cmpd="sng" algn="ctr">
            <a:solidFill>
              <a:srgbClr val="C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BBE0E3">
                    <a:lumMod val="50000"/>
                  </a:srgbClr>
                </a:solidFill>
                <a:effectLst/>
                <a:uLnTx/>
                <a:uFillTx/>
                <a:latin typeface="Arial"/>
                <a:ea typeface="+mn-ea"/>
                <a:cs typeface="+mn-cs"/>
              </a:rPr>
              <a:t>The A3 tells the story</a:t>
            </a:r>
          </a:p>
        </p:txBody>
      </p:sp>
      <p:sp>
        <p:nvSpPr>
          <p:cNvPr id="7" name="TextBox 3">
            <a:extLst>
              <a:ext uri="{FF2B5EF4-FFF2-40B4-BE49-F238E27FC236}">
                <a16:creationId xmlns:a16="http://schemas.microsoft.com/office/drawing/2014/main" id="{4329F225-30C9-4D7F-9B29-841403A87CFA}"/>
              </a:ext>
            </a:extLst>
          </p:cNvPr>
          <p:cNvSpPr txBox="1">
            <a:spLocks noChangeArrowheads="1"/>
          </p:cNvSpPr>
          <p:nvPr/>
        </p:nvSpPr>
        <p:spPr bwMode="auto">
          <a:xfrm>
            <a:off x="3200400" y="358775"/>
            <a:ext cx="1752600" cy="708025"/>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ysClr val="windowText" lastClr="000000"/>
                </a:solidFill>
                <a:effectLst/>
                <a:uLnTx/>
                <a:uFillTx/>
                <a:latin typeface="Impact" pitchFamily="34" charset="0"/>
              </a:rPr>
              <a:t> </a:t>
            </a:r>
            <a:r>
              <a:rPr kumimoji="0" lang="en-US" sz="4000" b="0" i="0" u="none" strike="noStrike" kern="0" cap="none" spc="0" normalizeH="0" baseline="0" noProof="0" dirty="0">
                <a:ln>
                  <a:noFill/>
                </a:ln>
                <a:solidFill>
                  <a:sysClr val="windowText" lastClr="000000"/>
                </a:solidFill>
                <a:effectLst/>
                <a:uLnTx/>
                <a:uFillTx/>
                <a:latin typeface="Arial"/>
              </a:rPr>
              <a:t>GAP</a:t>
            </a:r>
          </a:p>
        </p:txBody>
      </p:sp>
      <p:cxnSp>
        <p:nvCxnSpPr>
          <p:cNvPr id="8" name="Straight Arrow Connector 7">
            <a:extLst>
              <a:ext uri="{FF2B5EF4-FFF2-40B4-BE49-F238E27FC236}">
                <a16:creationId xmlns:a16="http://schemas.microsoft.com/office/drawing/2014/main" id="{7664E949-EF2D-4D0D-A822-9B9C46178114}"/>
              </a:ext>
            </a:extLst>
          </p:cNvPr>
          <p:cNvCxnSpPr/>
          <p:nvPr/>
        </p:nvCxnSpPr>
        <p:spPr>
          <a:xfrm>
            <a:off x="4724400" y="685800"/>
            <a:ext cx="1600200" cy="1588"/>
          </a:xfrm>
          <a:prstGeom prst="straightConnector1">
            <a:avLst/>
          </a:prstGeom>
          <a:noFill/>
          <a:ln w="57150" cap="flat" cmpd="sng" algn="ctr">
            <a:solidFill>
              <a:srgbClr val="000000"/>
            </a:solidFill>
            <a:prstDash val="solid"/>
            <a:tailEnd type="arrow"/>
          </a:ln>
          <a:effectLst/>
        </p:spPr>
      </p:cxnSp>
      <p:cxnSp>
        <p:nvCxnSpPr>
          <p:cNvPr id="9" name="Straight Arrow Connector 8">
            <a:extLst>
              <a:ext uri="{FF2B5EF4-FFF2-40B4-BE49-F238E27FC236}">
                <a16:creationId xmlns:a16="http://schemas.microsoft.com/office/drawing/2014/main" id="{F5453D54-333E-4D64-8917-52BEA874AB63}"/>
              </a:ext>
            </a:extLst>
          </p:cNvPr>
          <p:cNvCxnSpPr/>
          <p:nvPr/>
        </p:nvCxnSpPr>
        <p:spPr>
          <a:xfrm rot="10800000">
            <a:off x="1600200" y="685800"/>
            <a:ext cx="1981200" cy="1588"/>
          </a:xfrm>
          <a:prstGeom prst="straightConnector1">
            <a:avLst/>
          </a:prstGeom>
          <a:noFill/>
          <a:ln w="57150" cap="flat" cmpd="sng" algn="ctr">
            <a:solidFill>
              <a:srgbClr val="000000"/>
            </a:solidFill>
            <a:prstDash val="solid"/>
            <a:tailEnd type="arrow"/>
          </a:ln>
          <a:effectLst/>
        </p:spPr>
      </p:cxnSp>
      <p:grpSp>
        <p:nvGrpSpPr>
          <p:cNvPr id="10" name="Group 8">
            <a:extLst>
              <a:ext uri="{FF2B5EF4-FFF2-40B4-BE49-F238E27FC236}">
                <a16:creationId xmlns:a16="http://schemas.microsoft.com/office/drawing/2014/main" id="{31A9D515-33E1-4FB2-A79D-0E3C10C0C649}"/>
              </a:ext>
            </a:extLst>
          </p:cNvPr>
          <p:cNvGrpSpPr>
            <a:grpSpLocks/>
          </p:cNvGrpSpPr>
          <p:nvPr/>
        </p:nvGrpSpPr>
        <p:grpSpPr bwMode="auto">
          <a:xfrm>
            <a:off x="457200" y="914400"/>
            <a:ext cx="8001000" cy="5307013"/>
            <a:chOff x="457200" y="1371600"/>
            <a:chExt cx="8001000" cy="5306278"/>
          </a:xfrm>
        </p:grpSpPr>
        <p:sp>
          <p:nvSpPr>
            <p:cNvPr id="11" name="Isosceles Triangle 10">
              <a:extLst>
                <a:ext uri="{FF2B5EF4-FFF2-40B4-BE49-F238E27FC236}">
                  <a16:creationId xmlns:a16="http://schemas.microsoft.com/office/drawing/2014/main" id="{04243A16-FC21-4998-B464-92E6A2B5B98C}"/>
                </a:ext>
              </a:extLst>
            </p:cNvPr>
            <p:cNvSpPr/>
            <p:nvPr/>
          </p:nvSpPr>
          <p:spPr>
            <a:xfrm>
              <a:off x="838200" y="4800125"/>
              <a:ext cx="1066800" cy="914273"/>
            </a:xfrm>
            <a:prstGeom prst="triangle">
              <a:avLst/>
            </a:prstGeom>
            <a:solidFill>
              <a:srgbClr val="FFC000"/>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2" name="Group 12">
              <a:extLst>
                <a:ext uri="{FF2B5EF4-FFF2-40B4-BE49-F238E27FC236}">
                  <a16:creationId xmlns:a16="http://schemas.microsoft.com/office/drawing/2014/main" id="{A1F7A974-3B7E-4933-9B2C-C561D2912DFD}"/>
                </a:ext>
              </a:extLst>
            </p:cNvPr>
            <p:cNvGrpSpPr>
              <a:grpSpLocks/>
            </p:cNvGrpSpPr>
            <p:nvPr/>
          </p:nvGrpSpPr>
          <p:grpSpPr bwMode="auto">
            <a:xfrm>
              <a:off x="7315200" y="1371600"/>
              <a:ext cx="1143000" cy="1066800"/>
              <a:chOff x="7239000" y="1524000"/>
              <a:chExt cx="914400" cy="914400"/>
            </a:xfrm>
          </p:grpSpPr>
          <p:sp>
            <p:nvSpPr>
              <p:cNvPr id="37" name="Donut 36">
                <a:extLst>
                  <a:ext uri="{FF2B5EF4-FFF2-40B4-BE49-F238E27FC236}">
                    <a16:creationId xmlns:a16="http://schemas.microsoft.com/office/drawing/2014/main" id="{69A1F3CF-B3E5-49E3-A53D-2873B6614128}"/>
                  </a:ext>
                </a:extLst>
              </p:cNvPr>
              <p:cNvSpPr/>
              <p:nvPr/>
            </p:nvSpPr>
            <p:spPr>
              <a:xfrm>
                <a:off x="7239000" y="1524000"/>
                <a:ext cx="914400" cy="914273"/>
              </a:xfrm>
              <a:prstGeom prst="donut">
                <a:avLst>
                  <a:gd name="adj" fmla="val 9572"/>
                </a:avLst>
              </a:prstGeom>
              <a:solidFill>
                <a:srgbClr val="00B050"/>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38" name="Flowchart: Connector 37">
                <a:extLst>
                  <a:ext uri="{FF2B5EF4-FFF2-40B4-BE49-F238E27FC236}">
                    <a16:creationId xmlns:a16="http://schemas.microsoft.com/office/drawing/2014/main" id="{4BEB2DAD-3CF7-486C-A3BA-952A68525B9C}"/>
                  </a:ext>
                </a:extLst>
              </p:cNvPr>
              <p:cNvSpPr/>
              <p:nvPr/>
            </p:nvSpPr>
            <p:spPr>
              <a:xfrm>
                <a:off x="7543800" y="1828758"/>
                <a:ext cx="304800" cy="304758"/>
              </a:xfrm>
              <a:prstGeom prst="flowChartConnector">
                <a:avLst/>
              </a:prstGeom>
              <a:solidFill>
                <a:srgbClr val="00B050"/>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9" name="Donut 11">
                <a:extLst>
                  <a:ext uri="{FF2B5EF4-FFF2-40B4-BE49-F238E27FC236}">
                    <a16:creationId xmlns:a16="http://schemas.microsoft.com/office/drawing/2014/main" id="{DFF4E237-5B1A-4413-A47C-24222DE05085}"/>
                  </a:ext>
                </a:extLst>
              </p:cNvPr>
              <p:cNvSpPr/>
              <p:nvPr/>
            </p:nvSpPr>
            <p:spPr>
              <a:xfrm>
                <a:off x="7391400" y="1676379"/>
                <a:ext cx="609600" cy="609515"/>
              </a:xfrm>
              <a:prstGeom prst="donut">
                <a:avLst>
                  <a:gd name="adj" fmla="val 9572"/>
                </a:avLst>
              </a:prstGeom>
              <a:solidFill>
                <a:srgbClr val="00B050"/>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grpSp>
        <p:sp>
          <p:nvSpPr>
            <p:cNvPr id="13" name="Half Frame 12">
              <a:extLst>
                <a:ext uri="{FF2B5EF4-FFF2-40B4-BE49-F238E27FC236}">
                  <a16:creationId xmlns:a16="http://schemas.microsoft.com/office/drawing/2014/main" id="{0FC694AC-1F5C-42C0-BA1E-3B12CD4768E1}"/>
                </a:ext>
              </a:extLst>
            </p:cNvPr>
            <p:cNvSpPr/>
            <p:nvPr/>
          </p:nvSpPr>
          <p:spPr>
            <a:xfrm>
              <a:off x="3048000" y="4723936"/>
              <a:ext cx="1143000" cy="990463"/>
            </a:xfrm>
            <a:prstGeom prst="halfFrame">
              <a:avLst>
                <a:gd name="adj1" fmla="val 9401"/>
                <a:gd name="adj2" fmla="val 11111"/>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4" name="Half Frame 13">
              <a:extLst>
                <a:ext uri="{FF2B5EF4-FFF2-40B4-BE49-F238E27FC236}">
                  <a16:creationId xmlns:a16="http://schemas.microsoft.com/office/drawing/2014/main" id="{1C25CD8F-0C1B-4E46-A43A-7F4152D05D32}"/>
                </a:ext>
              </a:extLst>
            </p:cNvPr>
            <p:cNvSpPr/>
            <p:nvPr/>
          </p:nvSpPr>
          <p:spPr>
            <a:xfrm>
              <a:off x="4114800" y="3809662"/>
              <a:ext cx="1143000" cy="990463"/>
            </a:xfrm>
            <a:prstGeom prst="halfFrame">
              <a:avLst>
                <a:gd name="adj1" fmla="val 9401"/>
                <a:gd name="adj2" fmla="val 11111"/>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5" name="Half Frame 14">
              <a:extLst>
                <a:ext uri="{FF2B5EF4-FFF2-40B4-BE49-F238E27FC236}">
                  <a16:creationId xmlns:a16="http://schemas.microsoft.com/office/drawing/2014/main" id="{188CEF50-3900-4C98-BB97-D8771D68EE32}"/>
                </a:ext>
              </a:extLst>
            </p:cNvPr>
            <p:cNvSpPr/>
            <p:nvPr/>
          </p:nvSpPr>
          <p:spPr>
            <a:xfrm>
              <a:off x="5181600" y="2895389"/>
              <a:ext cx="1143000" cy="990463"/>
            </a:xfrm>
            <a:prstGeom prst="halfFrame">
              <a:avLst>
                <a:gd name="adj1" fmla="val 9401"/>
                <a:gd name="adj2" fmla="val 11111"/>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 name="Half Frame 15">
              <a:extLst>
                <a:ext uri="{FF2B5EF4-FFF2-40B4-BE49-F238E27FC236}">
                  <a16:creationId xmlns:a16="http://schemas.microsoft.com/office/drawing/2014/main" id="{404F32F7-038F-49E0-B113-ABAF285CA3FE}"/>
                </a:ext>
              </a:extLst>
            </p:cNvPr>
            <p:cNvSpPr/>
            <p:nvPr/>
          </p:nvSpPr>
          <p:spPr>
            <a:xfrm>
              <a:off x="6248400" y="1981116"/>
              <a:ext cx="1066800" cy="990463"/>
            </a:xfrm>
            <a:prstGeom prst="halfFrame">
              <a:avLst>
                <a:gd name="adj1" fmla="val 9401"/>
                <a:gd name="adj2" fmla="val 11111"/>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 name="TextBox 17">
              <a:extLst>
                <a:ext uri="{FF2B5EF4-FFF2-40B4-BE49-F238E27FC236}">
                  <a16:creationId xmlns:a16="http://schemas.microsoft.com/office/drawing/2014/main" id="{99C7F203-3022-4A26-84B6-2CB29CD65BC2}"/>
                </a:ext>
              </a:extLst>
            </p:cNvPr>
            <p:cNvSpPr txBox="1">
              <a:spLocks noChangeArrowheads="1"/>
            </p:cNvSpPr>
            <p:nvPr/>
          </p:nvSpPr>
          <p:spPr bwMode="auto">
            <a:xfrm>
              <a:off x="457200" y="5866777"/>
              <a:ext cx="1905000" cy="811101"/>
            </a:xfrm>
            <a:prstGeom prst="rect">
              <a:avLst/>
            </a:prstGeom>
            <a:noFill/>
            <a:ln w="9525">
              <a:noFill/>
              <a:miter lim="800000"/>
              <a:headEnd/>
              <a:tailEnd/>
            </a:ln>
          </p:spPr>
          <p:txBody>
            <a:bodyPr>
              <a:spAutoFit/>
            </a:bodyPr>
            <a:lstStyle/>
            <a:p>
              <a:pPr marL="0" marR="0" lvl="0" indent="0" algn="ctr" defTabSz="914400" eaLnBrk="1" fontAlgn="auto" latinLnBrk="0" hangingPunct="1">
                <a:lnSpc>
                  <a:spcPts val="28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
                </a:rPr>
                <a:t>Current Condition</a:t>
              </a:r>
            </a:p>
          </p:txBody>
        </p:sp>
        <p:cxnSp>
          <p:nvCxnSpPr>
            <p:cNvPr id="18" name="Straight Arrow Connector 17">
              <a:extLst>
                <a:ext uri="{FF2B5EF4-FFF2-40B4-BE49-F238E27FC236}">
                  <a16:creationId xmlns:a16="http://schemas.microsoft.com/office/drawing/2014/main" id="{1E79D8E6-1DD5-409A-8123-5A198E192EFF}"/>
                </a:ext>
              </a:extLst>
            </p:cNvPr>
            <p:cNvCxnSpPr/>
            <p:nvPr/>
          </p:nvCxnSpPr>
          <p:spPr>
            <a:xfrm rot="5400000">
              <a:off x="-151395" y="3124751"/>
              <a:ext cx="3047578" cy="1588"/>
            </a:xfrm>
            <a:prstGeom prst="straightConnector1">
              <a:avLst/>
            </a:prstGeom>
            <a:noFill/>
            <a:ln w="38100" cap="flat" cmpd="sng" algn="ctr">
              <a:solidFill>
                <a:srgbClr val="BBE0E3">
                  <a:shade val="95000"/>
                  <a:satMod val="105000"/>
                </a:srgbClr>
              </a:solidFill>
              <a:prstDash val="dash"/>
              <a:tailEnd type="arrow"/>
            </a:ln>
            <a:effectLst/>
          </p:spPr>
        </p:cxnSp>
        <p:cxnSp>
          <p:nvCxnSpPr>
            <p:cNvPr id="19" name="Straight Arrow Connector 18">
              <a:extLst>
                <a:ext uri="{FF2B5EF4-FFF2-40B4-BE49-F238E27FC236}">
                  <a16:creationId xmlns:a16="http://schemas.microsoft.com/office/drawing/2014/main" id="{4B87BCB2-86FE-4BBB-8BB6-FF25E77829E8}"/>
                </a:ext>
              </a:extLst>
            </p:cNvPr>
            <p:cNvCxnSpPr/>
            <p:nvPr/>
          </p:nvCxnSpPr>
          <p:spPr>
            <a:xfrm>
              <a:off x="1457325" y="1627153"/>
              <a:ext cx="5476875" cy="25396"/>
            </a:xfrm>
            <a:prstGeom prst="straightConnector1">
              <a:avLst/>
            </a:prstGeom>
            <a:noFill/>
            <a:ln w="38100" cap="flat" cmpd="sng" algn="ctr">
              <a:solidFill>
                <a:srgbClr val="BBE0E3">
                  <a:shade val="95000"/>
                  <a:satMod val="105000"/>
                </a:srgbClr>
              </a:solidFill>
              <a:prstDash val="dash"/>
              <a:tailEnd type="arrow"/>
            </a:ln>
            <a:effectLst/>
          </p:spPr>
        </p:cxnSp>
        <p:grpSp>
          <p:nvGrpSpPr>
            <p:cNvPr id="20" name="Group 4">
              <a:extLst>
                <a:ext uri="{FF2B5EF4-FFF2-40B4-BE49-F238E27FC236}">
                  <a16:creationId xmlns:a16="http://schemas.microsoft.com/office/drawing/2014/main" id="{DABD55A0-76C4-4997-9573-2A5756943018}"/>
                </a:ext>
              </a:extLst>
            </p:cNvPr>
            <p:cNvGrpSpPr>
              <a:grpSpLocks/>
            </p:cNvGrpSpPr>
            <p:nvPr/>
          </p:nvGrpSpPr>
          <p:grpSpPr bwMode="auto">
            <a:xfrm>
              <a:off x="2071370" y="4675434"/>
              <a:ext cx="914400" cy="893763"/>
              <a:chOff x="3249" y="873"/>
              <a:chExt cx="480" cy="419"/>
            </a:xfrm>
            <a:noFill/>
          </p:grpSpPr>
          <p:sp>
            <p:nvSpPr>
              <p:cNvPr id="34" name="Oval 5">
                <a:extLst>
                  <a:ext uri="{FF2B5EF4-FFF2-40B4-BE49-F238E27FC236}">
                    <a16:creationId xmlns:a16="http://schemas.microsoft.com/office/drawing/2014/main" id="{D39C5C00-86C7-4976-BC0A-B8119ECF20AA}"/>
                  </a:ext>
                </a:extLst>
              </p:cNvPr>
              <p:cNvSpPr>
                <a:spLocks noChangeArrowheads="1"/>
              </p:cNvSpPr>
              <p:nvPr/>
            </p:nvSpPr>
            <p:spPr bwMode="auto">
              <a:xfrm>
                <a:off x="3249" y="874"/>
                <a:ext cx="480" cy="415"/>
              </a:xfrm>
              <a:prstGeom prst="ellipse">
                <a:avLst/>
              </a:prstGeom>
              <a:grpFill/>
              <a:ln w="28575">
                <a:solidFill>
                  <a:srgbClr val="C00000"/>
                </a:solid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a:rPr>
                  <a:t>A 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a:rPr>
                  <a:t>S D</a:t>
                </a:r>
              </a:p>
            </p:txBody>
          </p:sp>
          <p:sp>
            <p:nvSpPr>
              <p:cNvPr id="35" name="Line 6">
                <a:extLst>
                  <a:ext uri="{FF2B5EF4-FFF2-40B4-BE49-F238E27FC236}">
                    <a16:creationId xmlns:a16="http://schemas.microsoft.com/office/drawing/2014/main" id="{B0C84CF0-5A92-4B00-8113-D7BC84FB592E}"/>
                  </a:ext>
                </a:extLst>
              </p:cNvPr>
              <p:cNvSpPr>
                <a:spLocks noChangeShapeType="1"/>
              </p:cNvSpPr>
              <p:nvPr/>
            </p:nvSpPr>
            <p:spPr bwMode="auto">
              <a:xfrm>
                <a:off x="3261" y="1087"/>
                <a:ext cx="454" cy="0"/>
              </a:xfrm>
              <a:prstGeom prst="line">
                <a:avLst/>
              </a:prstGeom>
              <a:grpFill/>
              <a:ln w="28575">
                <a:solidFill>
                  <a:srgbClr val="C0000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latin typeface="Arial"/>
                </a:endParaRPr>
              </a:p>
            </p:txBody>
          </p:sp>
          <p:sp>
            <p:nvSpPr>
              <p:cNvPr id="36" name="Line 7">
                <a:extLst>
                  <a:ext uri="{FF2B5EF4-FFF2-40B4-BE49-F238E27FC236}">
                    <a16:creationId xmlns:a16="http://schemas.microsoft.com/office/drawing/2014/main" id="{FAF2161C-8196-45AC-82EE-DB518ABE7617}"/>
                  </a:ext>
                </a:extLst>
              </p:cNvPr>
              <p:cNvSpPr>
                <a:spLocks noChangeShapeType="1"/>
              </p:cNvSpPr>
              <p:nvPr/>
            </p:nvSpPr>
            <p:spPr bwMode="auto">
              <a:xfrm>
                <a:off x="3492" y="873"/>
                <a:ext cx="0" cy="419"/>
              </a:xfrm>
              <a:prstGeom prst="line">
                <a:avLst/>
              </a:prstGeom>
              <a:grpFill/>
              <a:ln w="28575">
                <a:solidFill>
                  <a:srgbClr val="C0000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a:rPr>
                  <a:t> </a:t>
                </a:r>
              </a:p>
            </p:txBody>
          </p:sp>
        </p:grpSp>
        <p:grpSp>
          <p:nvGrpSpPr>
            <p:cNvPr id="21" name="Group 4">
              <a:extLst>
                <a:ext uri="{FF2B5EF4-FFF2-40B4-BE49-F238E27FC236}">
                  <a16:creationId xmlns:a16="http://schemas.microsoft.com/office/drawing/2014/main" id="{9EF7A900-7548-4B9B-A684-A41CD06EE4D4}"/>
                </a:ext>
              </a:extLst>
            </p:cNvPr>
            <p:cNvGrpSpPr>
              <a:grpSpLocks/>
            </p:cNvGrpSpPr>
            <p:nvPr/>
          </p:nvGrpSpPr>
          <p:grpSpPr bwMode="auto">
            <a:xfrm>
              <a:off x="4114800" y="2819400"/>
              <a:ext cx="914400" cy="893763"/>
              <a:chOff x="3810" y="439"/>
              <a:chExt cx="480" cy="419"/>
            </a:xfrm>
          </p:grpSpPr>
          <p:sp>
            <p:nvSpPr>
              <p:cNvPr id="31" name="Oval 5">
                <a:extLst>
                  <a:ext uri="{FF2B5EF4-FFF2-40B4-BE49-F238E27FC236}">
                    <a16:creationId xmlns:a16="http://schemas.microsoft.com/office/drawing/2014/main" id="{3977A9A0-75D1-49D5-846E-9EEDF574A8F8}"/>
                  </a:ext>
                </a:extLst>
              </p:cNvPr>
              <p:cNvSpPr>
                <a:spLocks noChangeArrowheads="1"/>
              </p:cNvSpPr>
              <p:nvPr/>
            </p:nvSpPr>
            <p:spPr bwMode="auto">
              <a:xfrm>
                <a:off x="3810" y="440"/>
                <a:ext cx="480" cy="415"/>
              </a:xfrm>
              <a:prstGeom prst="ellipse">
                <a:avLst/>
              </a:prstGeom>
              <a:noFill/>
              <a:ln w="28575">
                <a:solidFill>
                  <a:srgbClr val="333399"/>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Calibri" pitchFamily="34" charset="0"/>
                  </a:rPr>
                  <a:t>A 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Calibri" pitchFamily="34" charset="0"/>
                  </a:rPr>
                  <a:t>S D</a:t>
                </a:r>
              </a:p>
            </p:txBody>
          </p:sp>
          <p:sp>
            <p:nvSpPr>
              <p:cNvPr id="32" name="Line 6">
                <a:extLst>
                  <a:ext uri="{FF2B5EF4-FFF2-40B4-BE49-F238E27FC236}">
                    <a16:creationId xmlns:a16="http://schemas.microsoft.com/office/drawing/2014/main" id="{C1F4B107-5B8F-4710-BADF-3914669D9D66}"/>
                  </a:ext>
                </a:extLst>
              </p:cNvPr>
              <p:cNvSpPr>
                <a:spLocks noChangeShapeType="1"/>
              </p:cNvSpPr>
              <p:nvPr/>
            </p:nvSpPr>
            <p:spPr bwMode="auto">
              <a:xfrm>
                <a:off x="3822" y="653"/>
                <a:ext cx="454" cy="0"/>
              </a:xfrm>
              <a:prstGeom prst="line">
                <a:avLst/>
              </a:prstGeom>
              <a:noFill/>
              <a:ln w="28575">
                <a:solidFill>
                  <a:srgbClr val="333399"/>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Line 7">
                <a:extLst>
                  <a:ext uri="{FF2B5EF4-FFF2-40B4-BE49-F238E27FC236}">
                    <a16:creationId xmlns:a16="http://schemas.microsoft.com/office/drawing/2014/main" id="{0696BD23-9250-4422-9C2D-9B9B44B23503}"/>
                  </a:ext>
                </a:extLst>
              </p:cNvPr>
              <p:cNvSpPr>
                <a:spLocks noChangeShapeType="1"/>
              </p:cNvSpPr>
              <p:nvPr/>
            </p:nvSpPr>
            <p:spPr bwMode="auto">
              <a:xfrm>
                <a:off x="4053" y="439"/>
                <a:ext cx="0" cy="419"/>
              </a:xfrm>
              <a:prstGeom prst="line">
                <a:avLst/>
              </a:prstGeom>
              <a:noFill/>
              <a:ln w="28575">
                <a:solidFill>
                  <a:srgbClr val="333399"/>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2" name="Group 4">
              <a:extLst>
                <a:ext uri="{FF2B5EF4-FFF2-40B4-BE49-F238E27FC236}">
                  <a16:creationId xmlns:a16="http://schemas.microsoft.com/office/drawing/2014/main" id="{CA715895-5FCE-49CE-B72E-31F1A7532D22}"/>
                </a:ext>
              </a:extLst>
            </p:cNvPr>
            <p:cNvGrpSpPr>
              <a:grpSpLocks/>
            </p:cNvGrpSpPr>
            <p:nvPr/>
          </p:nvGrpSpPr>
          <p:grpSpPr bwMode="auto">
            <a:xfrm>
              <a:off x="5257800" y="1905000"/>
              <a:ext cx="914400" cy="893763"/>
              <a:chOff x="3810" y="439"/>
              <a:chExt cx="480" cy="419"/>
            </a:xfrm>
          </p:grpSpPr>
          <p:sp>
            <p:nvSpPr>
              <p:cNvPr id="28" name="Oval 5">
                <a:extLst>
                  <a:ext uri="{FF2B5EF4-FFF2-40B4-BE49-F238E27FC236}">
                    <a16:creationId xmlns:a16="http://schemas.microsoft.com/office/drawing/2014/main" id="{21266264-F2DC-46B3-A470-84ADD26BF010}"/>
                  </a:ext>
                </a:extLst>
              </p:cNvPr>
              <p:cNvSpPr>
                <a:spLocks noChangeArrowheads="1"/>
              </p:cNvSpPr>
              <p:nvPr/>
            </p:nvSpPr>
            <p:spPr bwMode="auto">
              <a:xfrm>
                <a:off x="3810" y="440"/>
                <a:ext cx="480" cy="415"/>
              </a:xfrm>
              <a:prstGeom prst="ellipse">
                <a:avLst/>
              </a:prstGeom>
              <a:noFill/>
              <a:ln w="28575">
                <a:solidFill>
                  <a:srgbClr val="333399"/>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Calibri" pitchFamily="34" charset="0"/>
                  </a:rPr>
                  <a:t>A 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Calibri" pitchFamily="34" charset="0"/>
                  </a:rPr>
                  <a:t>S D</a:t>
                </a:r>
              </a:p>
            </p:txBody>
          </p:sp>
          <p:sp>
            <p:nvSpPr>
              <p:cNvPr id="29" name="Line 6">
                <a:extLst>
                  <a:ext uri="{FF2B5EF4-FFF2-40B4-BE49-F238E27FC236}">
                    <a16:creationId xmlns:a16="http://schemas.microsoft.com/office/drawing/2014/main" id="{F5801FEF-1069-404E-A5A1-41A89367BCE9}"/>
                  </a:ext>
                </a:extLst>
              </p:cNvPr>
              <p:cNvSpPr>
                <a:spLocks noChangeShapeType="1"/>
              </p:cNvSpPr>
              <p:nvPr/>
            </p:nvSpPr>
            <p:spPr bwMode="auto">
              <a:xfrm>
                <a:off x="3822" y="653"/>
                <a:ext cx="454" cy="0"/>
              </a:xfrm>
              <a:prstGeom prst="line">
                <a:avLst/>
              </a:prstGeom>
              <a:noFill/>
              <a:ln w="28575">
                <a:solidFill>
                  <a:srgbClr val="333399"/>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Line 7">
                <a:extLst>
                  <a:ext uri="{FF2B5EF4-FFF2-40B4-BE49-F238E27FC236}">
                    <a16:creationId xmlns:a16="http://schemas.microsoft.com/office/drawing/2014/main" id="{C02A029F-34A3-4064-B76A-9B7853CA8AF4}"/>
                  </a:ext>
                </a:extLst>
              </p:cNvPr>
              <p:cNvSpPr>
                <a:spLocks noChangeShapeType="1"/>
              </p:cNvSpPr>
              <p:nvPr/>
            </p:nvSpPr>
            <p:spPr bwMode="auto">
              <a:xfrm>
                <a:off x="4053" y="439"/>
                <a:ext cx="0" cy="419"/>
              </a:xfrm>
              <a:prstGeom prst="line">
                <a:avLst/>
              </a:prstGeom>
              <a:noFill/>
              <a:ln w="28575">
                <a:solidFill>
                  <a:srgbClr val="333399"/>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3" name="Group 4">
              <a:extLst>
                <a:ext uri="{FF2B5EF4-FFF2-40B4-BE49-F238E27FC236}">
                  <a16:creationId xmlns:a16="http://schemas.microsoft.com/office/drawing/2014/main" id="{FB9314EA-02E0-4539-BB72-A94A36CD90DC}"/>
                </a:ext>
              </a:extLst>
            </p:cNvPr>
            <p:cNvGrpSpPr>
              <a:grpSpLocks/>
            </p:cNvGrpSpPr>
            <p:nvPr/>
          </p:nvGrpSpPr>
          <p:grpSpPr bwMode="auto">
            <a:xfrm>
              <a:off x="3110865" y="3805631"/>
              <a:ext cx="914400" cy="893763"/>
              <a:chOff x="4363" y="44"/>
              <a:chExt cx="480" cy="419"/>
            </a:xfrm>
          </p:grpSpPr>
          <p:sp>
            <p:nvSpPr>
              <p:cNvPr id="25" name="Oval 5">
                <a:extLst>
                  <a:ext uri="{FF2B5EF4-FFF2-40B4-BE49-F238E27FC236}">
                    <a16:creationId xmlns:a16="http://schemas.microsoft.com/office/drawing/2014/main" id="{45CD5D42-5D10-47C6-B97B-3888552A85F6}"/>
                  </a:ext>
                </a:extLst>
              </p:cNvPr>
              <p:cNvSpPr>
                <a:spLocks noChangeArrowheads="1"/>
              </p:cNvSpPr>
              <p:nvPr/>
            </p:nvSpPr>
            <p:spPr bwMode="auto">
              <a:xfrm>
                <a:off x="4363" y="45"/>
                <a:ext cx="480" cy="415"/>
              </a:xfrm>
              <a:prstGeom prst="ellipse">
                <a:avLst/>
              </a:prstGeom>
              <a:noFill/>
              <a:ln w="28575">
                <a:solidFill>
                  <a:srgbClr val="333399"/>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Calibri" pitchFamily="34" charset="0"/>
                  </a:rPr>
                  <a:t>A 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Calibri" pitchFamily="34" charset="0"/>
                  </a:rPr>
                  <a:t>S D</a:t>
                </a:r>
              </a:p>
            </p:txBody>
          </p:sp>
          <p:sp>
            <p:nvSpPr>
              <p:cNvPr id="26" name="Line 6">
                <a:extLst>
                  <a:ext uri="{FF2B5EF4-FFF2-40B4-BE49-F238E27FC236}">
                    <a16:creationId xmlns:a16="http://schemas.microsoft.com/office/drawing/2014/main" id="{BD4B5FAC-5CC9-4130-B579-82BC0DE572F8}"/>
                  </a:ext>
                </a:extLst>
              </p:cNvPr>
              <p:cNvSpPr>
                <a:spLocks noChangeShapeType="1"/>
              </p:cNvSpPr>
              <p:nvPr/>
            </p:nvSpPr>
            <p:spPr bwMode="auto">
              <a:xfrm>
                <a:off x="4375" y="258"/>
                <a:ext cx="454" cy="0"/>
              </a:xfrm>
              <a:prstGeom prst="line">
                <a:avLst/>
              </a:prstGeom>
              <a:noFill/>
              <a:ln w="28575">
                <a:solidFill>
                  <a:srgbClr val="333399"/>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Line 7">
                <a:extLst>
                  <a:ext uri="{FF2B5EF4-FFF2-40B4-BE49-F238E27FC236}">
                    <a16:creationId xmlns:a16="http://schemas.microsoft.com/office/drawing/2014/main" id="{F7B5B207-CBE5-4F54-B40B-C298059C8B4E}"/>
                  </a:ext>
                </a:extLst>
              </p:cNvPr>
              <p:cNvSpPr>
                <a:spLocks noChangeShapeType="1"/>
              </p:cNvSpPr>
              <p:nvPr/>
            </p:nvSpPr>
            <p:spPr bwMode="auto">
              <a:xfrm>
                <a:off x="4606" y="44"/>
                <a:ext cx="0" cy="419"/>
              </a:xfrm>
              <a:prstGeom prst="line">
                <a:avLst/>
              </a:prstGeom>
              <a:noFill/>
              <a:ln w="28575">
                <a:solidFill>
                  <a:srgbClr val="333399"/>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4" name="Minus 23">
              <a:extLst>
                <a:ext uri="{FF2B5EF4-FFF2-40B4-BE49-F238E27FC236}">
                  <a16:creationId xmlns:a16="http://schemas.microsoft.com/office/drawing/2014/main" id="{D6A539BD-B8F1-4304-87E5-D2E3AF2F6F6E}"/>
                </a:ext>
              </a:extLst>
            </p:cNvPr>
            <p:cNvSpPr/>
            <p:nvPr/>
          </p:nvSpPr>
          <p:spPr>
            <a:xfrm>
              <a:off x="1905000" y="5409641"/>
              <a:ext cx="1447800" cy="533326"/>
            </a:xfrm>
            <a:prstGeom prst="mathMinus">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40" name="TextBox 18">
            <a:extLst>
              <a:ext uri="{FF2B5EF4-FFF2-40B4-BE49-F238E27FC236}">
                <a16:creationId xmlns:a16="http://schemas.microsoft.com/office/drawing/2014/main" id="{76031A18-9C2F-4AF4-AFF3-A70D73B9F7CF}"/>
              </a:ext>
            </a:extLst>
          </p:cNvPr>
          <p:cNvSpPr txBox="1">
            <a:spLocks noChangeArrowheads="1"/>
          </p:cNvSpPr>
          <p:nvPr/>
        </p:nvSpPr>
        <p:spPr bwMode="auto">
          <a:xfrm>
            <a:off x="6934200" y="1981200"/>
            <a:ext cx="1905000" cy="811213"/>
          </a:xfrm>
          <a:prstGeom prst="rect">
            <a:avLst/>
          </a:prstGeom>
          <a:noFill/>
          <a:ln w="9525">
            <a:noFill/>
            <a:miter lim="800000"/>
            <a:headEnd/>
            <a:tailEnd/>
          </a:ln>
        </p:spPr>
        <p:txBody>
          <a:bodyPr>
            <a:spAutoFit/>
          </a:bodyPr>
          <a:lstStyle/>
          <a:p>
            <a:pPr marL="0" marR="0" lvl="0" indent="0" algn="ctr" defTabSz="914400" eaLnBrk="1" fontAlgn="auto" latinLnBrk="0" hangingPunct="1">
              <a:lnSpc>
                <a:spcPts val="28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Arial"/>
              </a:rPr>
              <a:t>Target Condition</a:t>
            </a:r>
          </a:p>
        </p:txBody>
      </p:sp>
      <p:sp>
        <p:nvSpPr>
          <p:cNvPr id="41" name="Wave 40">
            <a:extLst>
              <a:ext uri="{FF2B5EF4-FFF2-40B4-BE49-F238E27FC236}">
                <a16:creationId xmlns:a16="http://schemas.microsoft.com/office/drawing/2014/main" id="{545A397D-E808-48D1-868E-85EA3B8A176D}"/>
              </a:ext>
            </a:extLst>
          </p:cNvPr>
          <p:cNvSpPr/>
          <p:nvPr/>
        </p:nvSpPr>
        <p:spPr>
          <a:xfrm>
            <a:off x="1555750" y="1296988"/>
            <a:ext cx="2463800" cy="1903412"/>
          </a:xfrm>
          <a:prstGeom prst="wave">
            <a:avLst/>
          </a:prstGeom>
          <a:solidFill>
            <a:srgbClr val="BBE0E3">
              <a:lumMod val="20000"/>
              <a:lumOff val="80000"/>
            </a:srgb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mn-cs"/>
              </a:rPr>
              <a:t>Apply Countermeasures to get to the Target Condition</a:t>
            </a:r>
          </a:p>
        </p:txBody>
      </p:sp>
    </p:spTree>
    <p:extLst>
      <p:ext uri="{BB962C8B-B14F-4D97-AF65-F5344CB8AC3E}">
        <p14:creationId xmlns:p14="http://schemas.microsoft.com/office/powerpoint/2010/main" val="57243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1288-3940-465C-A40C-8F55F1ECC501}"/>
              </a:ext>
            </a:extLst>
          </p:cNvPr>
          <p:cNvSpPr>
            <a:spLocks noGrp="1"/>
          </p:cNvSpPr>
          <p:nvPr>
            <p:ph type="title"/>
          </p:nvPr>
        </p:nvSpPr>
        <p:spPr/>
        <p:txBody>
          <a:bodyPr/>
          <a:lstStyle/>
          <a:p>
            <a:r>
              <a:rPr lang="en-US" dirty="0"/>
              <a:t>Countermeasures (Plan)</a:t>
            </a:r>
          </a:p>
        </p:txBody>
      </p:sp>
      <p:sp>
        <p:nvSpPr>
          <p:cNvPr id="3" name="Content Placeholder 2">
            <a:extLst>
              <a:ext uri="{FF2B5EF4-FFF2-40B4-BE49-F238E27FC236}">
                <a16:creationId xmlns:a16="http://schemas.microsoft.com/office/drawing/2014/main" id="{72EEDBEE-9082-47E9-869D-C22C00E0D23C}"/>
              </a:ext>
            </a:extLst>
          </p:cNvPr>
          <p:cNvSpPr>
            <a:spLocks noGrp="1"/>
          </p:cNvSpPr>
          <p:nvPr>
            <p:ph idx="1"/>
          </p:nvPr>
        </p:nvSpPr>
        <p:spPr>
          <a:xfrm>
            <a:off x="596747" y="1066800"/>
            <a:ext cx="7924800" cy="4373562"/>
          </a:xfrm>
        </p:spPr>
        <p:txBody>
          <a:bodyPr/>
          <a:lstStyle/>
          <a:p>
            <a:r>
              <a:rPr lang="en-US" sz="2200" dirty="0"/>
              <a:t>Devise countermeasures (treatment plans) and visualize the future state</a:t>
            </a:r>
          </a:p>
          <a:p>
            <a:r>
              <a:rPr lang="en-US" sz="2200" dirty="0"/>
              <a:t>Evaluate possible fixes based on effectiveness, cost, and time to implement. Which solutions should you trial?</a:t>
            </a:r>
          </a:p>
          <a:p>
            <a:r>
              <a:rPr lang="en-US" sz="2200" dirty="0"/>
              <a:t>Every countermeasure should:</a:t>
            </a:r>
          </a:p>
          <a:p>
            <a:pPr lvl="1"/>
            <a:r>
              <a:rPr lang="en-US" sz="2000" dirty="0"/>
              <a:t>Be a lean tool or principle</a:t>
            </a:r>
          </a:p>
          <a:p>
            <a:pPr lvl="1"/>
            <a:r>
              <a:rPr lang="en-US" sz="2000" dirty="0"/>
              <a:t>Eliminate waste</a:t>
            </a:r>
          </a:p>
          <a:p>
            <a:pPr lvl="1"/>
            <a:r>
              <a:rPr lang="en-US" sz="2000" dirty="0"/>
              <a:t>Be aligned with the goals of the A3</a:t>
            </a:r>
          </a:p>
          <a:p>
            <a:pPr lvl="1"/>
            <a:r>
              <a:rPr lang="en-US" sz="2000" dirty="0"/>
              <a:t>Be “right sized”</a:t>
            </a:r>
          </a:p>
          <a:p>
            <a:r>
              <a:rPr lang="en-US" sz="2200" dirty="0"/>
              <a:t>Verify the countermeasure will not remove or violate an existing compliance, privacy, or IS policy</a:t>
            </a:r>
          </a:p>
          <a:p>
            <a:r>
              <a:rPr lang="en-US" sz="2200" dirty="0"/>
              <a:t>Test on a small scale, if possible</a:t>
            </a:r>
          </a:p>
          <a:p>
            <a:r>
              <a:rPr lang="en-US" sz="2200" dirty="0"/>
              <a:t>Ask what could go wrong with your new process? What can be put in place to prevent those failures? (FMEA)</a:t>
            </a:r>
          </a:p>
          <a:p>
            <a:endParaRPr lang="en-US" dirty="0"/>
          </a:p>
        </p:txBody>
      </p:sp>
      <p:sp>
        <p:nvSpPr>
          <p:cNvPr id="4" name="Footer Placeholder 3">
            <a:extLst>
              <a:ext uri="{FF2B5EF4-FFF2-40B4-BE49-F238E27FC236}">
                <a16:creationId xmlns:a16="http://schemas.microsoft.com/office/drawing/2014/main" id="{88FADFB5-204A-4022-8EEC-C6DE3CEA133C}"/>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A2DC2DE6-4C22-40F3-BEC6-E7707B6887B6}"/>
              </a:ext>
            </a:extLst>
          </p:cNvPr>
          <p:cNvSpPr>
            <a:spLocks noGrp="1"/>
          </p:cNvSpPr>
          <p:nvPr>
            <p:ph type="sldNum" sz="quarter" idx="12"/>
          </p:nvPr>
        </p:nvSpPr>
        <p:spPr/>
        <p:txBody>
          <a:bodyPr/>
          <a:lstStyle/>
          <a:p>
            <a:fld id="{909ED1F4-8724-4CB0-854F-41CA9E1557CC}" type="slidenum">
              <a:rPr lang="en-US" altLang="en-US" smtClean="0"/>
              <a:pPr/>
              <a:t>214</a:t>
            </a:fld>
            <a:endParaRPr lang="en-US" altLang="en-US"/>
          </a:p>
        </p:txBody>
      </p:sp>
      <p:sp>
        <p:nvSpPr>
          <p:cNvPr id="6" name="Text Box 3">
            <a:extLst>
              <a:ext uri="{FF2B5EF4-FFF2-40B4-BE49-F238E27FC236}">
                <a16:creationId xmlns:a16="http://schemas.microsoft.com/office/drawing/2014/main" id="{642F2334-58D2-4935-B153-169723670A60}"/>
              </a:ext>
            </a:extLst>
          </p:cNvPr>
          <p:cNvSpPr txBox="1">
            <a:spLocks noChangeArrowheads="1"/>
          </p:cNvSpPr>
          <p:nvPr/>
        </p:nvSpPr>
        <p:spPr bwMode="auto">
          <a:xfrm rot="766218">
            <a:off x="6336848" y="690562"/>
            <a:ext cx="2598737" cy="401638"/>
          </a:xfrm>
          <a:prstGeom prst="rect">
            <a:avLst/>
          </a:prstGeom>
          <a:noFill/>
          <a:ln w="38100">
            <a:solidFill>
              <a:schemeClr val="tx1"/>
            </a:solidFill>
            <a:miter lim="800000"/>
            <a:headEnd/>
            <a:tailEnd/>
          </a:ln>
        </p:spPr>
        <p:txBody>
          <a:bodyPr>
            <a:spAutoFit/>
          </a:bodyPr>
          <a:lstStyle/>
          <a:p>
            <a:pPr algn="ctr">
              <a:defRPr/>
            </a:pPr>
            <a:r>
              <a:rPr lang="en-US" sz="2000" b="1" i="1" dirty="0">
                <a:solidFill>
                  <a:srgbClr val="C00000"/>
                </a:solidFill>
                <a:latin typeface="+mn-lt"/>
                <a:cs typeface="Arial" charset="0"/>
              </a:rPr>
              <a:t>GET APPROVAL</a:t>
            </a:r>
          </a:p>
        </p:txBody>
      </p:sp>
    </p:spTree>
    <p:extLst>
      <p:ext uri="{BB962C8B-B14F-4D97-AF65-F5344CB8AC3E}">
        <p14:creationId xmlns:p14="http://schemas.microsoft.com/office/powerpoint/2010/main" val="80214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B8AE-3511-472A-8258-D1B85446402B}"/>
              </a:ext>
            </a:extLst>
          </p:cNvPr>
          <p:cNvSpPr>
            <a:spLocks noGrp="1"/>
          </p:cNvSpPr>
          <p:nvPr>
            <p:ph type="title"/>
          </p:nvPr>
        </p:nvSpPr>
        <p:spPr/>
        <p:txBody>
          <a:bodyPr/>
          <a:lstStyle/>
          <a:p>
            <a:r>
              <a:rPr lang="en-US" dirty="0"/>
              <a:t>Countermeasures</a:t>
            </a:r>
          </a:p>
        </p:txBody>
      </p:sp>
      <p:sp>
        <p:nvSpPr>
          <p:cNvPr id="4" name="Footer Placeholder 3">
            <a:extLst>
              <a:ext uri="{FF2B5EF4-FFF2-40B4-BE49-F238E27FC236}">
                <a16:creationId xmlns:a16="http://schemas.microsoft.com/office/drawing/2014/main" id="{6989A57A-89B0-4E7F-A254-D5A6C00E4579}"/>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7C5B00F-AA31-4810-A9A7-E83B9162CE3D}"/>
              </a:ext>
            </a:extLst>
          </p:cNvPr>
          <p:cNvSpPr>
            <a:spLocks noGrp="1"/>
          </p:cNvSpPr>
          <p:nvPr>
            <p:ph type="sldNum" sz="quarter" idx="12"/>
          </p:nvPr>
        </p:nvSpPr>
        <p:spPr/>
        <p:txBody>
          <a:bodyPr/>
          <a:lstStyle/>
          <a:p>
            <a:fld id="{909ED1F4-8724-4CB0-854F-41CA9E1557CC}" type="slidenum">
              <a:rPr lang="en-US" altLang="en-US" smtClean="0"/>
              <a:pPr/>
              <a:t>215</a:t>
            </a:fld>
            <a:endParaRPr lang="en-US" altLang="en-US"/>
          </a:p>
        </p:txBody>
      </p:sp>
      <p:sp>
        <p:nvSpPr>
          <p:cNvPr id="6" name="Content Placeholder 9">
            <a:extLst>
              <a:ext uri="{FF2B5EF4-FFF2-40B4-BE49-F238E27FC236}">
                <a16:creationId xmlns:a16="http://schemas.microsoft.com/office/drawing/2014/main" id="{FAE15913-7798-4DAE-BC80-F632060C3CBA}"/>
              </a:ext>
            </a:extLst>
          </p:cNvPr>
          <p:cNvSpPr txBox="1">
            <a:spLocks/>
          </p:cNvSpPr>
          <p:nvPr/>
        </p:nvSpPr>
        <p:spPr bwMode="auto">
          <a:xfrm>
            <a:off x="4800600" y="1810941"/>
            <a:ext cx="4114800" cy="26776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199204" marR="0" lvl="2" algn="l" defTabSz="913429" rtl="0" eaLnBrk="1" fontAlgn="base" latinLnBrk="0" hangingPunct="1">
              <a:spcBef>
                <a:spcPct val="0"/>
              </a:spcBef>
              <a:spcAft>
                <a:spcPct val="0"/>
              </a:spcAft>
              <a:buClr>
                <a:schemeClr val="tx1"/>
              </a:buClr>
              <a:buSzPct val="120000"/>
              <a:tabLst/>
              <a:defRPr/>
            </a:pPr>
            <a:r>
              <a:rPr lang="en-US" sz="2400" b="1" kern="0" noProof="0" dirty="0">
                <a:latin typeface="+mn-lt"/>
              </a:rPr>
              <a:t>Countermeasure #1: </a:t>
            </a:r>
            <a:r>
              <a:rPr lang="en-US" sz="2400" kern="0" noProof="0" dirty="0">
                <a:latin typeface="+mn-lt"/>
              </a:rPr>
              <a:t>Develop standard process for surgical admissions</a:t>
            </a:r>
          </a:p>
          <a:p>
            <a:pPr marL="466431" marR="0" lvl="2" indent="-267227" algn="l" defTabSz="913429" rtl="0" eaLnBrk="1" fontAlgn="base" latinLnBrk="0" hangingPunct="1">
              <a:lnSpc>
                <a:spcPct val="150000"/>
              </a:lnSpc>
              <a:spcBef>
                <a:spcPct val="0"/>
              </a:spcBef>
              <a:spcAft>
                <a:spcPct val="0"/>
              </a:spcAft>
              <a:buClr>
                <a:schemeClr val="tx1"/>
              </a:buClr>
              <a:buSzPct val="120000"/>
              <a:buFont typeface="Arial" charset="0"/>
              <a:buChar char="–"/>
              <a:tabLst/>
              <a:defRPr/>
            </a:pPr>
            <a:endParaRPr kumimoji="0" lang="en-US" sz="2000" b="0" i="0" u="none" strike="noStrike" kern="0" cap="none" spc="0" normalizeH="0" baseline="0" dirty="0">
              <a:ln>
                <a:noFill/>
              </a:ln>
              <a:solidFill>
                <a:schemeClr val="tx1"/>
              </a:solidFill>
              <a:effectLst/>
              <a:uLnTx/>
              <a:uFillTx/>
              <a:latin typeface="+mn-lt"/>
            </a:endParaRPr>
          </a:p>
          <a:p>
            <a:pPr marL="199204" marR="0" lvl="2" algn="l" defTabSz="913429" rtl="0" eaLnBrk="1" fontAlgn="base" latinLnBrk="0" hangingPunct="1">
              <a:spcBef>
                <a:spcPct val="0"/>
              </a:spcBef>
              <a:spcAft>
                <a:spcPct val="0"/>
              </a:spcAft>
              <a:buClr>
                <a:schemeClr val="tx1"/>
              </a:buClr>
              <a:buSzPct val="120000"/>
              <a:tabLst/>
              <a:defRPr/>
            </a:pPr>
            <a:r>
              <a:rPr kumimoji="0" lang="en-US" sz="2400" b="1" i="0" u="none" strike="noStrike" kern="0" cap="none" spc="0" normalizeH="0" baseline="0" dirty="0">
                <a:ln>
                  <a:noFill/>
                </a:ln>
                <a:solidFill>
                  <a:schemeClr val="tx1"/>
                </a:solidFill>
                <a:effectLst/>
                <a:uLnTx/>
                <a:uFillTx/>
                <a:latin typeface="+mn-lt"/>
              </a:rPr>
              <a:t>Countermeasure #2: </a:t>
            </a:r>
          </a:p>
          <a:p>
            <a:pPr marL="199204" marR="0" lvl="2" algn="l" defTabSz="913429" rtl="0" eaLnBrk="1" fontAlgn="base" latinLnBrk="0" hangingPunct="1">
              <a:spcBef>
                <a:spcPct val="0"/>
              </a:spcBef>
              <a:spcAft>
                <a:spcPct val="0"/>
              </a:spcAft>
              <a:buClr>
                <a:schemeClr val="tx1"/>
              </a:buClr>
              <a:buSzPct val="120000"/>
              <a:tabLst/>
              <a:defRPr/>
            </a:pPr>
            <a:r>
              <a:rPr kumimoji="0" lang="en-US" sz="2400" b="0" i="0" u="none" strike="noStrike" kern="0" cap="none" spc="0" normalizeH="0" baseline="0" dirty="0">
                <a:ln>
                  <a:noFill/>
                </a:ln>
                <a:solidFill>
                  <a:schemeClr val="tx1"/>
                </a:solidFill>
                <a:effectLst/>
                <a:uLnTx/>
                <a:uFillTx/>
                <a:latin typeface="+mn-lt"/>
              </a:rPr>
              <a:t>5S surgical admissions patient rooms</a:t>
            </a:r>
            <a:endParaRPr kumimoji="0" lang="en-US" sz="2400" b="0" i="0" u="none" strike="noStrike" kern="0" cap="none" spc="0" normalizeH="0" baseline="0" noProof="0" dirty="0">
              <a:ln>
                <a:noFill/>
              </a:ln>
              <a:solidFill>
                <a:schemeClr val="tx1"/>
              </a:solidFill>
              <a:effectLst/>
              <a:uLnTx/>
              <a:uFillTx/>
              <a:latin typeface="+mn-lt"/>
            </a:endParaRPr>
          </a:p>
        </p:txBody>
      </p:sp>
      <p:cxnSp>
        <p:nvCxnSpPr>
          <p:cNvPr id="7" name="Straight Arrow Connector 6">
            <a:extLst>
              <a:ext uri="{FF2B5EF4-FFF2-40B4-BE49-F238E27FC236}">
                <a16:creationId xmlns:a16="http://schemas.microsoft.com/office/drawing/2014/main" id="{234E2547-0CEF-44AD-97D0-C0A3C6EDD283}"/>
              </a:ext>
            </a:extLst>
          </p:cNvPr>
          <p:cNvCxnSpPr>
            <a:cxnSpLocks noChangeShapeType="1"/>
            <a:stCxn id="8" idx="3"/>
            <a:endCxn id="9" idx="1"/>
          </p:cNvCxnSpPr>
          <p:nvPr/>
        </p:nvCxnSpPr>
        <p:spPr bwMode="auto">
          <a:xfrm>
            <a:off x="3200400" y="2277071"/>
            <a:ext cx="1600200" cy="114300"/>
          </a:xfrm>
          <a:prstGeom prst="straightConnector1">
            <a:avLst/>
          </a:prstGeom>
          <a:noFill/>
          <a:ln w="38100" algn="ctr">
            <a:solidFill>
              <a:srgbClr val="C00000"/>
            </a:solidFill>
            <a:round/>
            <a:headEnd/>
            <a:tailEnd type="stealth" w="lg" len="lg"/>
          </a:ln>
        </p:spPr>
      </p:cxnSp>
      <p:sp>
        <p:nvSpPr>
          <p:cNvPr id="8" name="Rounded Rectangle 6">
            <a:extLst>
              <a:ext uri="{FF2B5EF4-FFF2-40B4-BE49-F238E27FC236}">
                <a16:creationId xmlns:a16="http://schemas.microsoft.com/office/drawing/2014/main" id="{53A8AC6F-CA55-4D35-910B-24ADC29529FF}"/>
              </a:ext>
            </a:extLst>
          </p:cNvPr>
          <p:cNvSpPr>
            <a:spLocks noChangeArrowheads="1"/>
          </p:cNvSpPr>
          <p:nvPr/>
        </p:nvSpPr>
        <p:spPr bwMode="auto">
          <a:xfrm>
            <a:off x="601148" y="1810941"/>
            <a:ext cx="2599252" cy="932259"/>
          </a:xfrm>
          <a:prstGeom prst="roundRect">
            <a:avLst>
              <a:gd name="adj" fmla="val 16667"/>
            </a:avLst>
          </a:prstGeom>
          <a:noFill/>
          <a:ln w="38100" algn="ctr">
            <a:solidFill>
              <a:srgbClr val="C00000"/>
            </a:solidFill>
            <a:round/>
            <a:headEnd/>
            <a:tailEnd/>
          </a:ln>
        </p:spPr>
        <p:txBody>
          <a:bodyPr/>
          <a:lstStyle/>
          <a:p>
            <a:pPr algn="ctr" eaLnBrk="0" hangingPunct="0"/>
            <a:endParaRPr lang="en-US"/>
          </a:p>
        </p:txBody>
      </p:sp>
      <p:sp>
        <p:nvSpPr>
          <p:cNvPr id="9" name="Rounded Rectangle 7">
            <a:extLst>
              <a:ext uri="{FF2B5EF4-FFF2-40B4-BE49-F238E27FC236}">
                <a16:creationId xmlns:a16="http://schemas.microsoft.com/office/drawing/2014/main" id="{2D79BF1C-94DC-485E-B429-6BA3E342C766}"/>
              </a:ext>
            </a:extLst>
          </p:cNvPr>
          <p:cNvSpPr>
            <a:spLocks noChangeArrowheads="1"/>
          </p:cNvSpPr>
          <p:nvPr/>
        </p:nvSpPr>
        <p:spPr bwMode="auto">
          <a:xfrm>
            <a:off x="4800600" y="1810941"/>
            <a:ext cx="4038600" cy="1160859"/>
          </a:xfrm>
          <a:prstGeom prst="roundRect">
            <a:avLst>
              <a:gd name="adj" fmla="val 16667"/>
            </a:avLst>
          </a:prstGeom>
          <a:noFill/>
          <a:ln w="38100" algn="ctr">
            <a:solidFill>
              <a:srgbClr val="C00000"/>
            </a:solidFill>
            <a:round/>
            <a:headEnd/>
            <a:tailEnd/>
          </a:ln>
        </p:spPr>
        <p:txBody>
          <a:bodyPr/>
          <a:lstStyle/>
          <a:p>
            <a:pPr algn="ctr" eaLnBrk="0" hangingPunct="0"/>
            <a:endParaRPr lang="en-US"/>
          </a:p>
        </p:txBody>
      </p:sp>
      <p:sp>
        <p:nvSpPr>
          <p:cNvPr id="10" name="Rounded Rectangle 8">
            <a:extLst>
              <a:ext uri="{FF2B5EF4-FFF2-40B4-BE49-F238E27FC236}">
                <a16:creationId xmlns:a16="http://schemas.microsoft.com/office/drawing/2014/main" id="{D91361C8-EFFE-4948-9085-764E6046EA2D}"/>
              </a:ext>
            </a:extLst>
          </p:cNvPr>
          <p:cNvSpPr>
            <a:spLocks noChangeArrowheads="1"/>
          </p:cNvSpPr>
          <p:nvPr/>
        </p:nvSpPr>
        <p:spPr bwMode="auto">
          <a:xfrm>
            <a:off x="4800600" y="3346113"/>
            <a:ext cx="3886200" cy="1142484"/>
          </a:xfrm>
          <a:prstGeom prst="roundRect">
            <a:avLst>
              <a:gd name="adj" fmla="val 16667"/>
            </a:avLst>
          </a:prstGeom>
          <a:noFill/>
          <a:ln w="38100" algn="ctr">
            <a:solidFill>
              <a:srgbClr val="C00000"/>
            </a:solidFill>
            <a:round/>
            <a:headEnd/>
            <a:tailEnd/>
          </a:ln>
        </p:spPr>
        <p:txBody>
          <a:bodyPr/>
          <a:lstStyle/>
          <a:p>
            <a:pPr algn="ctr" eaLnBrk="0" hangingPunct="0"/>
            <a:endParaRPr lang="en-US"/>
          </a:p>
        </p:txBody>
      </p:sp>
      <p:sp>
        <p:nvSpPr>
          <p:cNvPr id="11" name="Rounded Rectangle 9">
            <a:extLst>
              <a:ext uri="{FF2B5EF4-FFF2-40B4-BE49-F238E27FC236}">
                <a16:creationId xmlns:a16="http://schemas.microsoft.com/office/drawing/2014/main" id="{FCE6459E-A02D-4785-9E1A-5D20817900A2}"/>
              </a:ext>
            </a:extLst>
          </p:cNvPr>
          <p:cNvSpPr>
            <a:spLocks noChangeArrowheads="1"/>
          </p:cNvSpPr>
          <p:nvPr/>
        </p:nvSpPr>
        <p:spPr bwMode="auto">
          <a:xfrm>
            <a:off x="601148" y="2802575"/>
            <a:ext cx="2599252" cy="457200"/>
          </a:xfrm>
          <a:prstGeom prst="roundRect">
            <a:avLst>
              <a:gd name="adj" fmla="val 16667"/>
            </a:avLst>
          </a:prstGeom>
          <a:noFill/>
          <a:ln w="38100" algn="ctr">
            <a:solidFill>
              <a:srgbClr val="C00000"/>
            </a:solidFill>
            <a:round/>
            <a:headEnd/>
            <a:tailEnd/>
          </a:ln>
        </p:spPr>
        <p:txBody>
          <a:bodyPr/>
          <a:lstStyle/>
          <a:p>
            <a:pPr algn="ctr" eaLnBrk="0" hangingPunct="0"/>
            <a:endParaRPr lang="en-US"/>
          </a:p>
        </p:txBody>
      </p:sp>
      <p:cxnSp>
        <p:nvCxnSpPr>
          <p:cNvPr id="12" name="Straight Arrow Connector 11">
            <a:extLst>
              <a:ext uri="{FF2B5EF4-FFF2-40B4-BE49-F238E27FC236}">
                <a16:creationId xmlns:a16="http://schemas.microsoft.com/office/drawing/2014/main" id="{7300441E-D88B-48FB-A865-B9E9B9EDE405}"/>
              </a:ext>
            </a:extLst>
          </p:cNvPr>
          <p:cNvCxnSpPr>
            <a:cxnSpLocks noChangeShapeType="1"/>
            <a:stCxn id="11" idx="3"/>
            <a:endCxn id="10" idx="1"/>
          </p:cNvCxnSpPr>
          <p:nvPr/>
        </p:nvCxnSpPr>
        <p:spPr bwMode="auto">
          <a:xfrm>
            <a:off x="3200400" y="3031175"/>
            <a:ext cx="1600200" cy="886180"/>
          </a:xfrm>
          <a:prstGeom prst="straightConnector1">
            <a:avLst/>
          </a:prstGeom>
          <a:noFill/>
          <a:ln w="38100" algn="ctr">
            <a:solidFill>
              <a:srgbClr val="C00000"/>
            </a:solidFill>
            <a:round/>
            <a:headEnd/>
            <a:tailEnd type="stealth" w="lg" len="lg"/>
          </a:ln>
        </p:spPr>
      </p:cxnSp>
      <p:sp>
        <p:nvSpPr>
          <p:cNvPr id="13" name="Content Placeholder 9">
            <a:extLst>
              <a:ext uri="{FF2B5EF4-FFF2-40B4-BE49-F238E27FC236}">
                <a16:creationId xmlns:a16="http://schemas.microsoft.com/office/drawing/2014/main" id="{1DC2FD98-EAF7-4D30-8F05-27A43C40E8D8}"/>
              </a:ext>
            </a:extLst>
          </p:cNvPr>
          <p:cNvSpPr txBox="1">
            <a:spLocks/>
          </p:cNvSpPr>
          <p:nvPr/>
        </p:nvSpPr>
        <p:spPr bwMode="auto">
          <a:xfrm>
            <a:off x="71610" y="1684286"/>
            <a:ext cx="41148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lvl="2">
              <a:lnSpc>
                <a:spcPct val="150000"/>
              </a:lnSpc>
              <a:spcBef>
                <a:spcPts val="0"/>
              </a:spcBef>
              <a:spcAft>
                <a:spcPts val="0"/>
              </a:spcAft>
              <a:buFont typeface="Wingdings" panose="05000000000000000000" pitchFamily="2" charset="2"/>
              <a:buNone/>
            </a:pPr>
            <a:r>
              <a:rPr lang="en-US" kern="0" dirty="0"/>
              <a:t>Root cause #1</a:t>
            </a:r>
          </a:p>
          <a:p>
            <a:pPr lvl="2">
              <a:lnSpc>
                <a:spcPct val="150000"/>
              </a:lnSpc>
              <a:buFont typeface="Wingdings" panose="05000000000000000000" pitchFamily="2" charset="2"/>
              <a:buNone/>
            </a:pPr>
            <a:r>
              <a:rPr lang="en-US" kern="0" dirty="0"/>
              <a:t>Root cause #2</a:t>
            </a:r>
          </a:p>
          <a:p>
            <a:pPr lvl="2">
              <a:lnSpc>
                <a:spcPct val="150000"/>
              </a:lnSpc>
              <a:buFont typeface="Wingdings" panose="05000000000000000000" pitchFamily="2" charset="2"/>
              <a:buNone/>
            </a:pPr>
            <a:r>
              <a:rPr lang="en-US" kern="0" dirty="0"/>
              <a:t>Root cause #3</a:t>
            </a:r>
          </a:p>
        </p:txBody>
      </p:sp>
    </p:spTree>
    <p:extLst>
      <p:ext uri="{BB962C8B-B14F-4D97-AF65-F5344CB8AC3E}">
        <p14:creationId xmlns:p14="http://schemas.microsoft.com/office/powerpoint/2010/main" val="379074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72A795-4BDC-4E02-B131-2042E3F49A21}"/>
              </a:ext>
            </a:extLst>
          </p:cNvPr>
          <p:cNvSpPr>
            <a:spLocks noGrp="1"/>
          </p:cNvSpPr>
          <p:nvPr>
            <p:ph type="title"/>
          </p:nvPr>
        </p:nvSpPr>
        <p:spPr/>
        <p:txBody>
          <a:bodyPr/>
          <a:lstStyle/>
          <a:p>
            <a:r>
              <a:rPr lang="en-US" dirty="0"/>
              <a:t>Lean Tools</a:t>
            </a:r>
          </a:p>
        </p:txBody>
      </p:sp>
      <p:sp>
        <p:nvSpPr>
          <p:cNvPr id="7" name="Text Placeholder 6">
            <a:extLst>
              <a:ext uri="{FF2B5EF4-FFF2-40B4-BE49-F238E27FC236}">
                <a16:creationId xmlns:a16="http://schemas.microsoft.com/office/drawing/2014/main" id="{018438DC-EEA6-4F22-8469-C609E1DC04D6}"/>
              </a:ext>
            </a:extLst>
          </p:cNvPr>
          <p:cNvSpPr>
            <a:spLocks noGrp="1"/>
          </p:cNvSpPr>
          <p:nvPr>
            <p:ph type="body" idx="1"/>
          </p:nvPr>
        </p:nvSpPr>
        <p:spPr/>
        <p:txBody>
          <a:bodyPr/>
          <a:lstStyle/>
          <a:p>
            <a:r>
              <a:rPr lang="en-US" dirty="0"/>
              <a:t>Examples of Countermeasures:</a:t>
            </a:r>
          </a:p>
        </p:txBody>
      </p:sp>
      <p:sp>
        <p:nvSpPr>
          <p:cNvPr id="4" name="Footer Placeholder 3">
            <a:extLst>
              <a:ext uri="{FF2B5EF4-FFF2-40B4-BE49-F238E27FC236}">
                <a16:creationId xmlns:a16="http://schemas.microsoft.com/office/drawing/2014/main" id="{C3533469-17D1-46E4-9222-9BD79BB33EF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FA0BC91-146D-4018-8953-60D47C28559C}"/>
              </a:ext>
            </a:extLst>
          </p:cNvPr>
          <p:cNvSpPr>
            <a:spLocks noGrp="1"/>
          </p:cNvSpPr>
          <p:nvPr>
            <p:ph type="sldNum" sz="quarter" idx="12"/>
          </p:nvPr>
        </p:nvSpPr>
        <p:spPr/>
        <p:txBody>
          <a:bodyPr/>
          <a:lstStyle/>
          <a:p>
            <a:fld id="{909ED1F4-8724-4CB0-854F-41CA9E1557CC}" type="slidenum">
              <a:rPr lang="en-US" altLang="en-US" smtClean="0"/>
              <a:pPr/>
              <a:t>216</a:t>
            </a:fld>
            <a:endParaRPr lang="en-US" altLang="en-US"/>
          </a:p>
        </p:txBody>
      </p:sp>
    </p:spTree>
    <p:extLst>
      <p:ext uri="{BB962C8B-B14F-4D97-AF65-F5344CB8AC3E}">
        <p14:creationId xmlns:p14="http://schemas.microsoft.com/office/powerpoint/2010/main" val="230710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83FD4C-9068-4DA4-B253-E08EACA5624F}"/>
              </a:ext>
            </a:extLst>
          </p:cNvPr>
          <p:cNvSpPr>
            <a:spLocks noGrp="1"/>
          </p:cNvSpPr>
          <p:nvPr>
            <p:ph type="title"/>
          </p:nvPr>
        </p:nvSpPr>
        <p:spPr/>
        <p:txBody>
          <a:bodyPr/>
          <a:lstStyle/>
          <a:p>
            <a:r>
              <a:rPr lang="en-US" dirty="0"/>
              <a:t>Standard Work</a:t>
            </a:r>
          </a:p>
        </p:txBody>
      </p:sp>
      <p:sp>
        <p:nvSpPr>
          <p:cNvPr id="7" name="Content Placeholder 6">
            <a:extLst>
              <a:ext uri="{FF2B5EF4-FFF2-40B4-BE49-F238E27FC236}">
                <a16:creationId xmlns:a16="http://schemas.microsoft.com/office/drawing/2014/main" id="{EC08A1BB-39F0-4509-8F7F-F27FC5EEAAC5}"/>
              </a:ext>
            </a:extLst>
          </p:cNvPr>
          <p:cNvSpPr>
            <a:spLocks noGrp="1"/>
          </p:cNvSpPr>
          <p:nvPr>
            <p:ph idx="1"/>
          </p:nvPr>
        </p:nvSpPr>
        <p:spPr>
          <a:xfrm>
            <a:off x="600419" y="1341438"/>
            <a:ext cx="7924800" cy="4602162"/>
          </a:xfrm>
        </p:spPr>
        <p:txBody>
          <a:bodyPr/>
          <a:lstStyle/>
          <a:p>
            <a:r>
              <a:rPr lang="en-US" dirty="0"/>
              <a:t>Goal is to establish and make the best method consistent among everyone</a:t>
            </a:r>
          </a:p>
          <a:p>
            <a:r>
              <a:rPr lang="en-US" dirty="0"/>
              <a:t>Well-defined, precise procedures for each person’s work</a:t>
            </a:r>
          </a:p>
          <a:p>
            <a:pPr lvl="1"/>
            <a:r>
              <a:rPr lang="en-US" sz="2400" dirty="0"/>
              <a:t>Includes work sequence, equipment and inventory required</a:t>
            </a:r>
          </a:p>
          <a:p>
            <a:r>
              <a:rPr lang="en-US" dirty="0"/>
              <a:t>Reduces variation</a:t>
            </a:r>
          </a:p>
          <a:p>
            <a:r>
              <a:rPr lang="en-US" dirty="0"/>
              <a:t>Key to continually improving a process</a:t>
            </a:r>
          </a:p>
          <a:p>
            <a:r>
              <a:rPr lang="en-US" dirty="0"/>
              <a:t>Visual pictures or video supplement can be very helpful</a:t>
            </a:r>
          </a:p>
        </p:txBody>
      </p:sp>
      <p:sp>
        <p:nvSpPr>
          <p:cNvPr id="4" name="Footer Placeholder 3">
            <a:extLst>
              <a:ext uri="{FF2B5EF4-FFF2-40B4-BE49-F238E27FC236}">
                <a16:creationId xmlns:a16="http://schemas.microsoft.com/office/drawing/2014/main" id="{F908C307-84DA-413E-AF86-28B5A7A23C2F}"/>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E0540427-5006-4B3F-B4A3-90A69978811D}"/>
              </a:ext>
            </a:extLst>
          </p:cNvPr>
          <p:cNvSpPr>
            <a:spLocks noGrp="1"/>
          </p:cNvSpPr>
          <p:nvPr>
            <p:ph type="sldNum" sz="quarter" idx="12"/>
          </p:nvPr>
        </p:nvSpPr>
        <p:spPr/>
        <p:txBody>
          <a:bodyPr/>
          <a:lstStyle/>
          <a:p>
            <a:fld id="{8F2CD3F4-D062-4BEC-A0F5-7B06FC5B2BE6}" type="slidenum">
              <a:rPr lang="en-US" altLang="en-US" smtClean="0"/>
              <a:pPr/>
              <a:t>217</a:t>
            </a:fld>
            <a:endParaRPr lang="en-US" altLang="en-US"/>
          </a:p>
        </p:txBody>
      </p:sp>
    </p:spTree>
    <p:extLst>
      <p:ext uri="{BB962C8B-B14F-4D97-AF65-F5344CB8AC3E}">
        <p14:creationId xmlns:p14="http://schemas.microsoft.com/office/powerpoint/2010/main" val="125857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BC9F6-37EB-4306-BD66-20C91B3C07BB}"/>
              </a:ext>
            </a:extLst>
          </p:cNvPr>
          <p:cNvSpPr>
            <a:spLocks noGrp="1"/>
          </p:cNvSpPr>
          <p:nvPr>
            <p:ph type="title"/>
          </p:nvPr>
        </p:nvSpPr>
        <p:spPr/>
        <p:txBody>
          <a:bodyPr/>
          <a:lstStyle/>
          <a:p>
            <a:r>
              <a:rPr lang="en-US" dirty="0"/>
              <a:t>Steps to Standard Work</a:t>
            </a:r>
          </a:p>
        </p:txBody>
      </p:sp>
      <p:sp>
        <p:nvSpPr>
          <p:cNvPr id="3" name="Content Placeholder 2">
            <a:extLst>
              <a:ext uri="{FF2B5EF4-FFF2-40B4-BE49-F238E27FC236}">
                <a16:creationId xmlns:a16="http://schemas.microsoft.com/office/drawing/2014/main" id="{3FB1151C-D9BA-4829-9FD0-CE5434C9B084}"/>
              </a:ext>
            </a:extLst>
          </p:cNvPr>
          <p:cNvSpPr>
            <a:spLocks noGrp="1"/>
          </p:cNvSpPr>
          <p:nvPr>
            <p:ph idx="1"/>
          </p:nvPr>
        </p:nvSpPr>
        <p:spPr>
          <a:xfrm>
            <a:off x="609600" y="1341438"/>
            <a:ext cx="7924800" cy="4373562"/>
          </a:xfrm>
        </p:spPr>
        <p:txBody>
          <a:bodyPr/>
          <a:lstStyle/>
          <a:p>
            <a:pPr marL="457200" indent="-457200">
              <a:buFont typeface="+mj-lt"/>
              <a:buAutoNum type="arabicPeriod"/>
            </a:pPr>
            <a:r>
              <a:rPr lang="en-US" dirty="0"/>
              <a:t>Define the process through process mapping</a:t>
            </a:r>
          </a:p>
          <a:p>
            <a:pPr marL="457200" indent="-457200">
              <a:buFont typeface="+mj-lt"/>
              <a:buAutoNum type="arabicPeriod"/>
            </a:pPr>
            <a:r>
              <a:rPr lang="en-US" dirty="0"/>
              <a:t>Collect timely process data.  Gather data from the EHR using an appropriate sample size.  Establish desired task lengths.  Best practices may include national benchmarks (MGMA, HEDIS)</a:t>
            </a:r>
          </a:p>
          <a:p>
            <a:pPr marL="457200" indent="-457200">
              <a:buFont typeface="+mj-lt"/>
              <a:buAutoNum type="arabicPeriod"/>
            </a:pPr>
            <a:r>
              <a:rPr lang="en-US" dirty="0"/>
              <a:t>Review the steps for waste and define best practice/standard work</a:t>
            </a:r>
          </a:p>
        </p:txBody>
      </p:sp>
      <p:sp>
        <p:nvSpPr>
          <p:cNvPr id="4" name="Footer Placeholder 3">
            <a:extLst>
              <a:ext uri="{FF2B5EF4-FFF2-40B4-BE49-F238E27FC236}">
                <a16:creationId xmlns:a16="http://schemas.microsoft.com/office/drawing/2014/main" id="{BAB1ED27-A297-414C-9700-53681DA99A6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8A04D29-2649-4969-B5E2-D13F7B61D507}"/>
              </a:ext>
            </a:extLst>
          </p:cNvPr>
          <p:cNvSpPr>
            <a:spLocks noGrp="1"/>
          </p:cNvSpPr>
          <p:nvPr>
            <p:ph type="sldNum" sz="quarter" idx="12"/>
          </p:nvPr>
        </p:nvSpPr>
        <p:spPr/>
        <p:txBody>
          <a:bodyPr/>
          <a:lstStyle/>
          <a:p>
            <a:fld id="{909ED1F4-8724-4CB0-854F-41CA9E1557CC}" type="slidenum">
              <a:rPr lang="en-US" altLang="en-US" smtClean="0"/>
              <a:pPr/>
              <a:t>218</a:t>
            </a:fld>
            <a:endParaRPr lang="en-US" altLang="en-US"/>
          </a:p>
        </p:txBody>
      </p:sp>
    </p:spTree>
    <p:extLst>
      <p:ext uri="{BB962C8B-B14F-4D97-AF65-F5344CB8AC3E}">
        <p14:creationId xmlns:p14="http://schemas.microsoft.com/office/powerpoint/2010/main" val="326249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09A8-9BE8-423F-82B6-0DD556262CB9}"/>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8EE1AD5F-D060-4A22-BEE6-DD88CDA95D3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1406D83-36C8-4DF2-A9E3-E05FC85A1326}"/>
              </a:ext>
            </a:extLst>
          </p:cNvPr>
          <p:cNvSpPr>
            <a:spLocks noGrp="1"/>
          </p:cNvSpPr>
          <p:nvPr>
            <p:ph type="sldNum" sz="quarter" idx="12"/>
          </p:nvPr>
        </p:nvSpPr>
        <p:spPr/>
        <p:txBody>
          <a:bodyPr/>
          <a:lstStyle/>
          <a:p>
            <a:fld id="{909ED1F4-8724-4CB0-854F-41CA9E1557CC}" type="slidenum">
              <a:rPr lang="en-US" altLang="en-US" smtClean="0"/>
              <a:pPr/>
              <a:t>219</a:t>
            </a:fld>
            <a:endParaRPr lang="en-US" altLang="en-US"/>
          </a:p>
        </p:txBody>
      </p:sp>
      <p:pic>
        <p:nvPicPr>
          <p:cNvPr id="6" name="Picture 2" descr="http://www.lean.org/images/StandardizedWorkforWebsite_Page_1.jpg">
            <a:extLst>
              <a:ext uri="{FF2B5EF4-FFF2-40B4-BE49-F238E27FC236}">
                <a16:creationId xmlns:a16="http://schemas.microsoft.com/office/drawing/2014/main" id="{7FB86788-B4FB-431F-A5CF-0CAF2DC0F9E3}"/>
              </a:ext>
            </a:extLst>
          </p:cNvPr>
          <p:cNvPicPr>
            <a:picLocks noChangeAspect="1" noChangeArrowheads="1"/>
          </p:cNvPicPr>
          <p:nvPr/>
        </p:nvPicPr>
        <p:blipFill>
          <a:blip r:embed="rId2" cstate="print"/>
          <a:srcRect/>
          <a:stretch>
            <a:fillRect/>
          </a:stretch>
        </p:blipFill>
        <p:spPr bwMode="auto">
          <a:xfrm>
            <a:off x="-38100" y="-57150"/>
            <a:ext cx="9220200" cy="6915150"/>
          </a:xfrm>
          <a:prstGeom prst="rect">
            <a:avLst/>
          </a:prstGeom>
          <a:noFill/>
          <a:ln w="9525">
            <a:noFill/>
            <a:miter lim="800000"/>
            <a:headEnd/>
            <a:tailEnd/>
          </a:ln>
        </p:spPr>
      </p:pic>
    </p:spTree>
    <p:extLst>
      <p:ext uri="{BB962C8B-B14F-4D97-AF65-F5344CB8AC3E}">
        <p14:creationId xmlns:p14="http://schemas.microsoft.com/office/powerpoint/2010/main" val="35563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D669-4628-4609-A4AA-D49575CE7934}"/>
              </a:ext>
            </a:extLst>
          </p:cNvPr>
          <p:cNvSpPr>
            <a:spLocks noGrp="1"/>
          </p:cNvSpPr>
          <p:nvPr>
            <p:ph type="title"/>
          </p:nvPr>
        </p:nvSpPr>
        <p:spPr/>
        <p:txBody>
          <a:bodyPr/>
          <a:lstStyle/>
          <a:p>
            <a:r>
              <a:rPr lang="en-US" dirty="0"/>
              <a:t>Eliminate Waste, Increase Value</a:t>
            </a:r>
          </a:p>
        </p:txBody>
      </p:sp>
      <p:sp>
        <p:nvSpPr>
          <p:cNvPr id="3" name="Content Placeholder 2">
            <a:extLst>
              <a:ext uri="{FF2B5EF4-FFF2-40B4-BE49-F238E27FC236}">
                <a16:creationId xmlns:a16="http://schemas.microsoft.com/office/drawing/2014/main" id="{F2650BA7-166A-4169-A015-59F5E9F8AF97}"/>
              </a:ext>
            </a:extLst>
          </p:cNvPr>
          <p:cNvSpPr>
            <a:spLocks noGrp="1"/>
          </p:cNvSpPr>
          <p:nvPr>
            <p:ph idx="1"/>
          </p:nvPr>
        </p:nvSpPr>
        <p:spPr>
          <a:xfrm>
            <a:off x="625475" y="1329601"/>
            <a:ext cx="7924800" cy="4373562"/>
          </a:xfrm>
        </p:spPr>
        <p:txBody>
          <a:bodyPr/>
          <a:lstStyle/>
          <a:p>
            <a:pPr marL="0" indent="0">
              <a:buNone/>
            </a:pPr>
            <a:r>
              <a:rPr lang="en-US" dirty="0"/>
              <a:t>Observe that 2 things are </a:t>
            </a:r>
            <a:r>
              <a:rPr lang="en-US" u="sng" dirty="0"/>
              <a:t>ALWAYS</a:t>
            </a:r>
            <a:r>
              <a:rPr lang="en-US" dirty="0"/>
              <a:t> happening</a:t>
            </a:r>
          </a:p>
          <a:p>
            <a:pPr marL="457200" indent="-457200">
              <a:lnSpc>
                <a:spcPct val="150000"/>
              </a:lnSpc>
              <a:buAutoNum type="arabicPeriod"/>
            </a:pPr>
            <a:r>
              <a:rPr lang="en-US" dirty="0"/>
              <a:t>Things that should be done</a:t>
            </a:r>
          </a:p>
          <a:p>
            <a:pPr marL="457200" indent="-457200">
              <a:lnSpc>
                <a:spcPct val="150000"/>
              </a:lnSpc>
              <a:buAutoNum type="arabicPeriod"/>
            </a:pPr>
            <a:r>
              <a:rPr lang="en-US" dirty="0"/>
              <a:t>Things that should not be done</a:t>
            </a:r>
          </a:p>
        </p:txBody>
      </p:sp>
      <p:sp>
        <p:nvSpPr>
          <p:cNvPr id="4" name="Footer Placeholder 3">
            <a:extLst>
              <a:ext uri="{FF2B5EF4-FFF2-40B4-BE49-F238E27FC236}">
                <a16:creationId xmlns:a16="http://schemas.microsoft.com/office/drawing/2014/main" id="{21DEE090-DD8A-4FCA-A444-C217FB8A9E5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CC58983-3E67-44A2-9F86-5AE49579EB9A}"/>
              </a:ext>
            </a:extLst>
          </p:cNvPr>
          <p:cNvSpPr>
            <a:spLocks noGrp="1"/>
          </p:cNvSpPr>
          <p:nvPr>
            <p:ph type="sldNum" sz="quarter" idx="12"/>
          </p:nvPr>
        </p:nvSpPr>
        <p:spPr/>
        <p:txBody>
          <a:bodyPr/>
          <a:lstStyle/>
          <a:p>
            <a:fld id="{909ED1F4-8724-4CB0-854F-41CA9E1557CC}" type="slidenum">
              <a:rPr lang="en-US" altLang="en-US" smtClean="0"/>
              <a:pPr/>
              <a:t>22</a:t>
            </a:fld>
            <a:endParaRPr lang="en-US" altLang="en-US"/>
          </a:p>
        </p:txBody>
      </p:sp>
      <p:sp>
        <p:nvSpPr>
          <p:cNvPr id="6" name="Oval 5">
            <a:extLst>
              <a:ext uri="{FF2B5EF4-FFF2-40B4-BE49-F238E27FC236}">
                <a16:creationId xmlns:a16="http://schemas.microsoft.com/office/drawing/2014/main" id="{5DBB1A08-E621-44E2-87BF-82E25CB16269}"/>
              </a:ext>
            </a:extLst>
          </p:cNvPr>
          <p:cNvSpPr>
            <a:spLocks noChangeArrowheads="1"/>
          </p:cNvSpPr>
          <p:nvPr/>
        </p:nvSpPr>
        <p:spPr bwMode="auto">
          <a:xfrm>
            <a:off x="6926263" y="2470944"/>
            <a:ext cx="1835150" cy="515938"/>
          </a:xfrm>
          <a:prstGeom prst="ellipse">
            <a:avLst/>
          </a:prstGeom>
          <a:noFill/>
          <a:ln w="12700">
            <a:solidFill>
              <a:schemeClr val="tx1"/>
            </a:solidFill>
            <a:round/>
            <a:headEnd/>
            <a:tailEnd/>
          </a:ln>
        </p:spPr>
        <p:txBody>
          <a:bodyPr wrap="none" anchor="ctr"/>
          <a:lstStyle/>
          <a:p>
            <a:pPr algn="ctr">
              <a:lnSpc>
                <a:spcPct val="90000"/>
              </a:lnSpc>
              <a:buClr>
                <a:srgbClr val="151C77"/>
              </a:buClr>
              <a:buSzPct val="80000"/>
              <a:buFont typeface="Wingdings" pitchFamily="2" charset="2"/>
              <a:buChar char="•"/>
              <a:defRPr/>
            </a:pPr>
            <a:endParaRPr lang="en-US" sz="1400" i="1" dirty="0">
              <a:solidFill>
                <a:schemeClr val="bg1">
                  <a:lumMod val="50000"/>
                </a:schemeClr>
              </a:solidFill>
              <a:latin typeface="+mn-lt"/>
            </a:endParaRPr>
          </a:p>
        </p:txBody>
      </p:sp>
      <p:sp>
        <p:nvSpPr>
          <p:cNvPr id="7" name="Rectangle 8">
            <a:extLst>
              <a:ext uri="{FF2B5EF4-FFF2-40B4-BE49-F238E27FC236}">
                <a16:creationId xmlns:a16="http://schemas.microsoft.com/office/drawing/2014/main" id="{3BF4E941-6C83-4482-B590-FFA7A0236B0E}"/>
              </a:ext>
            </a:extLst>
          </p:cNvPr>
          <p:cNvSpPr>
            <a:spLocks noChangeArrowheads="1"/>
          </p:cNvSpPr>
          <p:nvPr/>
        </p:nvSpPr>
        <p:spPr bwMode="auto">
          <a:xfrm>
            <a:off x="7337960" y="1730990"/>
            <a:ext cx="989695" cy="462307"/>
          </a:xfrm>
          <a:prstGeom prst="rect">
            <a:avLst/>
          </a:prstGeom>
          <a:noFill/>
          <a:ln w="9525">
            <a:noFill/>
            <a:miter lim="800000"/>
            <a:headEnd/>
            <a:tailEnd/>
          </a:ln>
        </p:spPr>
        <p:txBody>
          <a:bodyPr wrap="none" lIns="92075" tIns="46038" rIns="92075" bIns="46038">
            <a:spAutoFit/>
          </a:bodyPr>
          <a:lstStyle/>
          <a:p>
            <a:r>
              <a:rPr lang="en-US" b="1" dirty="0">
                <a:solidFill>
                  <a:srgbClr val="C00000"/>
                </a:solidFill>
              </a:rPr>
              <a:t>Value</a:t>
            </a:r>
          </a:p>
        </p:txBody>
      </p:sp>
      <p:sp>
        <p:nvSpPr>
          <p:cNvPr id="8" name="Oval 7">
            <a:extLst>
              <a:ext uri="{FF2B5EF4-FFF2-40B4-BE49-F238E27FC236}">
                <a16:creationId xmlns:a16="http://schemas.microsoft.com/office/drawing/2014/main" id="{369ED085-851F-42AB-BEF2-B9849D655012}"/>
              </a:ext>
            </a:extLst>
          </p:cNvPr>
          <p:cNvSpPr>
            <a:spLocks noChangeArrowheads="1"/>
          </p:cNvSpPr>
          <p:nvPr/>
        </p:nvSpPr>
        <p:spPr bwMode="auto">
          <a:xfrm>
            <a:off x="6933708" y="1712066"/>
            <a:ext cx="1835150" cy="509588"/>
          </a:xfrm>
          <a:prstGeom prst="ellipse">
            <a:avLst/>
          </a:prstGeom>
          <a:noFill/>
          <a:ln w="12700">
            <a:solidFill>
              <a:schemeClr val="tx1"/>
            </a:solidFill>
            <a:round/>
            <a:headEnd/>
            <a:tailEnd/>
          </a:ln>
        </p:spPr>
        <p:txBody>
          <a:bodyPr wrap="none" anchor="ctr"/>
          <a:lstStyle/>
          <a:p>
            <a:pPr algn="ctr">
              <a:lnSpc>
                <a:spcPct val="90000"/>
              </a:lnSpc>
              <a:buClr>
                <a:srgbClr val="151C77"/>
              </a:buClr>
              <a:buSzPct val="80000"/>
              <a:buFont typeface="Wingdings" pitchFamily="2" charset="2"/>
              <a:buChar char="•"/>
              <a:defRPr/>
            </a:pPr>
            <a:endParaRPr lang="en-US" sz="1400" i="1" dirty="0">
              <a:latin typeface="+mn-lt"/>
            </a:endParaRPr>
          </a:p>
        </p:txBody>
      </p:sp>
      <p:sp>
        <p:nvSpPr>
          <p:cNvPr id="9" name="AutoShape 5">
            <a:extLst>
              <a:ext uri="{FF2B5EF4-FFF2-40B4-BE49-F238E27FC236}">
                <a16:creationId xmlns:a16="http://schemas.microsoft.com/office/drawing/2014/main" id="{C67110BF-BF7D-4FF9-92B5-961CC68D5AAF}"/>
              </a:ext>
            </a:extLst>
          </p:cNvPr>
          <p:cNvSpPr>
            <a:spLocks noChangeArrowheads="1"/>
          </p:cNvSpPr>
          <p:nvPr/>
        </p:nvSpPr>
        <p:spPr bwMode="auto">
          <a:xfrm>
            <a:off x="5486400" y="1849438"/>
            <a:ext cx="1368425" cy="234950"/>
          </a:xfrm>
          <a:prstGeom prst="rightArrow">
            <a:avLst>
              <a:gd name="adj1" fmla="val 50000"/>
              <a:gd name="adj2" fmla="val 305434"/>
            </a:avLst>
          </a:prstGeom>
          <a:solidFill>
            <a:srgbClr val="C00000"/>
          </a:solidFill>
          <a:ln w="12700">
            <a:solidFill>
              <a:schemeClr val="tx1"/>
            </a:solidFill>
            <a:miter lim="800000"/>
            <a:headEnd/>
            <a:tailEnd/>
          </a:ln>
        </p:spPr>
        <p:txBody>
          <a:bodyPr wrap="none" anchor="ctr"/>
          <a:lstStyle/>
          <a:p>
            <a:pPr algn="ctr">
              <a:lnSpc>
                <a:spcPct val="90000"/>
              </a:lnSpc>
              <a:buClr>
                <a:srgbClr val="151C77"/>
              </a:buClr>
              <a:buSzPct val="80000"/>
              <a:buFont typeface="Wingdings" pitchFamily="2" charset="2"/>
              <a:buChar char="•"/>
              <a:defRPr/>
            </a:pPr>
            <a:endParaRPr lang="en-US" sz="1400" i="1" dirty="0">
              <a:solidFill>
                <a:srgbClr val="0000FF"/>
              </a:solidFill>
              <a:latin typeface="+mn-lt"/>
            </a:endParaRPr>
          </a:p>
        </p:txBody>
      </p:sp>
      <p:sp>
        <p:nvSpPr>
          <p:cNvPr id="10" name="AutoShape 5">
            <a:extLst>
              <a:ext uri="{FF2B5EF4-FFF2-40B4-BE49-F238E27FC236}">
                <a16:creationId xmlns:a16="http://schemas.microsoft.com/office/drawing/2014/main" id="{6CA16FF4-AE73-44E8-A4F1-A90F01D2FB9A}"/>
              </a:ext>
            </a:extLst>
          </p:cNvPr>
          <p:cNvSpPr>
            <a:spLocks noChangeArrowheads="1"/>
          </p:cNvSpPr>
          <p:nvPr/>
        </p:nvSpPr>
        <p:spPr bwMode="auto">
          <a:xfrm>
            <a:off x="5486399" y="2612301"/>
            <a:ext cx="1368425" cy="234950"/>
          </a:xfrm>
          <a:prstGeom prst="rightArrow">
            <a:avLst>
              <a:gd name="adj1" fmla="val 50000"/>
              <a:gd name="adj2" fmla="val 305434"/>
            </a:avLst>
          </a:prstGeom>
          <a:solidFill>
            <a:schemeClr val="tx1">
              <a:lumMod val="50000"/>
              <a:lumOff val="50000"/>
            </a:schemeClr>
          </a:solidFill>
          <a:ln w="12700">
            <a:solidFill>
              <a:schemeClr val="tx1"/>
            </a:solidFill>
            <a:miter lim="800000"/>
            <a:headEnd/>
            <a:tailEnd/>
          </a:ln>
        </p:spPr>
        <p:txBody>
          <a:bodyPr wrap="none" anchor="ct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11" name="Rectangle 10">
            <a:extLst>
              <a:ext uri="{FF2B5EF4-FFF2-40B4-BE49-F238E27FC236}">
                <a16:creationId xmlns:a16="http://schemas.microsoft.com/office/drawing/2014/main" id="{BF430C20-85C2-41AA-BA96-AA5834BAD04C}"/>
              </a:ext>
            </a:extLst>
          </p:cNvPr>
          <p:cNvSpPr>
            <a:spLocks noChangeArrowheads="1"/>
          </p:cNvSpPr>
          <p:nvPr/>
        </p:nvSpPr>
        <p:spPr bwMode="auto">
          <a:xfrm>
            <a:off x="7103169" y="2497578"/>
            <a:ext cx="2020887" cy="401637"/>
          </a:xfrm>
          <a:prstGeom prst="rect">
            <a:avLst/>
          </a:prstGeom>
          <a:noFill/>
          <a:ln w="9525">
            <a:noFill/>
            <a:miter lim="800000"/>
            <a:headEnd/>
            <a:tailEnd/>
          </a:ln>
        </p:spPr>
        <p:txBody>
          <a:bodyPr lIns="92075" tIns="46038" rIns="92075" bIns="46038">
            <a:spAutoFit/>
          </a:bodyPr>
          <a:lstStyle/>
          <a:p>
            <a:pPr>
              <a:defRPr/>
            </a:pPr>
            <a:r>
              <a:rPr lang="en-US" b="1" dirty="0">
                <a:solidFill>
                  <a:schemeClr val="bg1">
                    <a:lumMod val="50000"/>
                  </a:schemeClr>
                </a:solidFill>
              </a:rPr>
              <a:t>Non-Value</a:t>
            </a:r>
          </a:p>
        </p:txBody>
      </p:sp>
      <p:sp>
        <p:nvSpPr>
          <p:cNvPr id="12" name="Rectangle 70">
            <a:extLst>
              <a:ext uri="{FF2B5EF4-FFF2-40B4-BE49-F238E27FC236}">
                <a16:creationId xmlns:a16="http://schemas.microsoft.com/office/drawing/2014/main" id="{32C55666-310C-423E-ABB8-20187F0C5BB7}"/>
              </a:ext>
            </a:extLst>
          </p:cNvPr>
          <p:cNvSpPr>
            <a:spLocks noChangeArrowheads="1"/>
          </p:cNvSpPr>
          <p:nvPr/>
        </p:nvSpPr>
        <p:spPr bwMode="auto">
          <a:xfrm>
            <a:off x="238125" y="5689600"/>
            <a:ext cx="5943600" cy="431800"/>
          </a:xfrm>
          <a:prstGeom prst="rect">
            <a:avLst/>
          </a:prstGeom>
          <a:solidFill>
            <a:srgbClr val="FF7F61">
              <a:alpha val="50195"/>
            </a:srgbClr>
          </a:solidFill>
          <a:ln w="28575">
            <a:solidFill>
              <a:schemeClr val="tx1"/>
            </a:solidFill>
            <a:miter lim="800000"/>
            <a:headEnd/>
            <a:tailEnd/>
          </a:ln>
        </p:spPr>
        <p:txBody>
          <a:bodyPr lIns="92075" tIns="46038" rIns="92075" bIns="46038">
            <a:spAutoFit/>
          </a:bodyPr>
          <a:lstStyle/>
          <a:p>
            <a:pPr algn="ctr"/>
            <a:r>
              <a:rPr lang="en-US" sz="2200" b="1" i="1" dirty="0"/>
              <a:t>“It”…Either Adds Value or Does Not</a:t>
            </a:r>
          </a:p>
        </p:txBody>
      </p:sp>
      <p:sp>
        <p:nvSpPr>
          <p:cNvPr id="13" name="Rectangle 12">
            <a:extLst>
              <a:ext uri="{FF2B5EF4-FFF2-40B4-BE49-F238E27FC236}">
                <a16:creationId xmlns:a16="http://schemas.microsoft.com/office/drawing/2014/main" id="{C5DCA14B-04F1-44D7-87CB-F2E080D91CC2}"/>
              </a:ext>
            </a:extLst>
          </p:cNvPr>
          <p:cNvSpPr>
            <a:spLocks noChangeArrowheads="1"/>
          </p:cNvSpPr>
          <p:nvPr/>
        </p:nvSpPr>
        <p:spPr bwMode="auto">
          <a:xfrm>
            <a:off x="1381124" y="3098800"/>
            <a:ext cx="7555317" cy="2438400"/>
          </a:xfrm>
          <a:prstGeom prst="rect">
            <a:avLst/>
          </a:prstGeom>
          <a:noFill/>
          <a:ln w="9525" algn="ctr">
            <a:solidFill>
              <a:schemeClr val="tx1"/>
            </a:solidFill>
            <a:round/>
            <a:headEnd/>
            <a:tailEnd/>
          </a:ln>
        </p:spPr>
        <p:txBody>
          <a:bodyPr/>
          <a:lstStyle/>
          <a:p>
            <a:pPr algn="ctr"/>
            <a:endParaRPr lang="en-US"/>
          </a:p>
        </p:txBody>
      </p:sp>
      <p:sp>
        <p:nvSpPr>
          <p:cNvPr id="14" name="Rectangle 11">
            <a:extLst>
              <a:ext uri="{FF2B5EF4-FFF2-40B4-BE49-F238E27FC236}">
                <a16:creationId xmlns:a16="http://schemas.microsoft.com/office/drawing/2014/main" id="{ECA3F5EA-D3B4-46E7-8B10-230A121EDBD6}"/>
              </a:ext>
            </a:extLst>
          </p:cNvPr>
          <p:cNvSpPr>
            <a:spLocks noChangeArrowheads="1"/>
          </p:cNvSpPr>
          <p:nvPr/>
        </p:nvSpPr>
        <p:spPr bwMode="auto">
          <a:xfrm>
            <a:off x="2593975" y="3271838"/>
            <a:ext cx="4035425" cy="298450"/>
          </a:xfrm>
          <a:prstGeom prst="rect">
            <a:avLst/>
          </a:prstGeom>
          <a:solidFill>
            <a:srgbClr val="808080"/>
          </a:solid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grpSp>
        <p:nvGrpSpPr>
          <p:cNvPr id="15" name="Group 22">
            <a:extLst>
              <a:ext uri="{FF2B5EF4-FFF2-40B4-BE49-F238E27FC236}">
                <a16:creationId xmlns:a16="http://schemas.microsoft.com/office/drawing/2014/main" id="{9B0291BF-C336-4D39-98D4-5EBD67196B33}"/>
              </a:ext>
            </a:extLst>
          </p:cNvPr>
          <p:cNvGrpSpPr>
            <a:grpSpLocks/>
          </p:cNvGrpSpPr>
          <p:nvPr/>
        </p:nvGrpSpPr>
        <p:grpSpPr bwMode="auto">
          <a:xfrm>
            <a:off x="2593975" y="4686300"/>
            <a:ext cx="1573213" cy="139700"/>
            <a:chOff x="346" y="3822"/>
            <a:chExt cx="796" cy="65"/>
          </a:xfrm>
        </p:grpSpPr>
        <p:sp>
          <p:nvSpPr>
            <p:cNvPr id="16" name="Line 23">
              <a:extLst>
                <a:ext uri="{FF2B5EF4-FFF2-40B4-BE49-F238E27FC236}">
                  <a16:creationId xmlns:a16="http://schemas.microsoft.com/office/drawing/2014/main" id="{F02AAA9B-3D72-4FC5-A902-83CC9C209A8A}"/>
                </a:ext>
              </a:extLst>
            </p:cNvPr>
            <p:cNvSpPr>
              <a:spLocks noChangeShapeType="1"/>
            </p:cNvSpPr>
            <p:nvPr/>
          </p:nvSpPr>
          <p:spPr bwMode="auto">
            <a:xfrm>
              <a:off x="402" y="3852"/>
              <a:ext cx="740" cy="1"/>
            </a:xfrm>
            <a:prstGeom prst="line">
              <a:avLst/>
            </a:prstGeom>
            <a:noFill/>
            <a:ln w="20638">
              <a:solidFill>
                <a:srgbClr val="FFFFFF"/>
              </a:solidFill>
              <a:round/>
              <a:headEnd/>
              <a:tailEnd/>
            </a:ln>
          </p:spPr>
          <p:txBody>
            <a:bodyPr/>
            <a:lstStyle/>
            <a:p>
              <a:pPr>
                <a:defRPr/>
              </a:pPr>
              <a:endParaRPr lang="en-US" sz="2400">
                <a:latin typeface="+mn-lt"/>
              </a:endParaRPr>
            </a:p>
          </p:txBody>
        </p:sp>
        <p:sp>
          <p:nvSpPr>
            <p:cNvPr id="17" name="Freeform 24">
              <a:extLst>
                <a:ext uri="{FF2B5EF4-FFF2-40B4-BE49-F238E27FC236}">
                  <a16:creationId xmlns:a16="http://schemas.microsoft.com/office/drawing/2014/main" id="{A2B687EF-AB9D-4400-A551-96A1CEF4BDDC}"/>
                </a:ext>
              </a:extLst>
            </p:cNvPr>
            <p:cNvSpPr>
              <a:spLocks/>
            </p:cNvSpPr>
            <p:nvPr/>
          </p:nvSpPr>
          <p:spPr bwMode="auto">
            <a:xfrm>
              <a:off x="346" y="3822"/>
              <a:ext cx="69" cy="65"/>
            </a:xfrm>
            <a:custGeom>
              <a:avLst/>
              <a:gdLst>
                <a:gd name="T0" fmla="*/ 69 w 69"/>
                <a:gd name="T1" fmla="*/ 0 h 65"/>
                <a:gd name="T2" fmla="*/ 0 w 69"/>
                <a:gd name="T3" fmla="*/ 30 h 65"/>
                <a:gd name="T4" fmla="*/ 69 w 69"/>
                <a:gd name="T5" fmla="*/ 65 h 65"/>
                <a:gd name="T6" fmla="*/ 69 w 69"/>
                <a:gd name="T7" fmla="*/ 0 h 65"/>
                <a:gd name="T8" fmla="*/ 0 60000 65536"/>
                <a:gd name="T9" fmla="*/ 0 60000 65536"/>
                <a:gd name="T10" fmla="*/ 0 60000 65536"/>
                <a:gd name="T11" fmla="*/ 0 60000 65536"/>
                <a:gd name="T12" fmla="*/ 0 w 69"/>
                <a:gd name="T13" fmla="*/ 0 h 65"/>
                <a:gd name="T14" fmla="*/ 69 w 69"/>
                <a:gd name="T15" fmla="*/ 65 h 65"/>
              </a:gdLst>
              <a:ahLst/>
              <a:cxnLst>
                <a:cxn ang="T8">
                  <a:pos x="T0" y="T1"/>
                </a:cxn>
                <a:cxn ang="T9">
                  <a:pos x="T2" y="T3"/>
                </a:cxn>
                <a:cxn ang="T10">
                  <a:pos x="T4" y="T5"/>
                </a:cxn>
                <a:cxn ang="T11">
                  <a:pos x="T6" y="T7"/>
                </a:cxn>
              </a:cxnLst>
              <a:rect l="T12" t="T13" r="T14" b="T15"/>
              <a:pathLst>
                <a:path w="69" h="65">
                  <a:moveTo>
                    <a:pt x="69" y="0"/>
                  </a:moveTo>
                  <a:lnTo>
                    <a:pt x="0" y="30"/>
                  </a:lnTo>
                  <a:lnTo>
                    <a:pt x="69" y="65"/>
                  </a:lnTo>
                  <a:lnTo>
                    <a:pt x="69" y="0"/>
                  </a:lnTo>
                  <a:close/>
                </a:path>
              </a:pathLst>
            </a:custGeom>
            <a:solidFill>
              <a:srgbClr val="FFFFFF"/>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grpSp>
      <p:sp>
        <p:nvSpPr>
          <p:cNvPr id="18" name="Rectangle 25">
            <a:extLst>
              <a:ext uri="{FF2B5EF4-FFF2-40B4-BE49-F238E27FC236}">
                <a16:creationId xmlns:a16="http://schemas.microsoft.com/office/drawing/2014/main" id="{6A49E0F1-F2B2-40CD-BCE8-B2BDFD2BBFFE}"/>
              </a:ext>
            </a:extLst>
          </p:cNvPr>
          <p:cNvSpPr>
            <a:spLocks noChangeArrowheads="1"/>
          </p:cNvSpPr>
          <p:nvPr/>
        </p:nvSpPr>
        <p:spPr bwMode="auto">
          <a:xfrm>
            <a:off x="4167188" y="4525963"/>
            <a:ext cx="700087" cy="393700"/>
          </a:xfrm>
          <a:prstGeom prst="rect">
            <a:avLst/>
          </a:prstGeom>
          <a:no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grpSp>
        <p:nvGrpSpPr>
          <p:cNvPr id="19" name="Group 27">
            <a:extLst>
              <a:ext uri="{FF2B5EF4-FFF2-40B4-BE49-F238E27FC236}">
                <a16:creationId xmlns:a16="http://schemas.microsoft.com/office/drawing/2014/main" id="{6F5AB7CC-B83C-46E3-A9FF-F8DD51062221}"/>
              </a:ext>
            </a:extLst>
          </p:cNvPr>
          <p:cNvGrpSpPr>
            <a:grpSpLocks/>
          </p:cNvGrpSpPr>
          <p:nvPr/>
        </p:nvGrpSpPr>
        <p:grpSpPr bwMode="auto">
          <a:xfrm>
            <a:off x="4919663" y="4686300"/>
            <a:ext cx="1641475" cy="139700"/>
            <a:chOff x="1522" y="3822"/>
            <a:chExt cx="831" cy="65"/>
          </a:xfrm>
        </p:grpSpPr>
        <p:sp>
          <p:nvSpPr>
            <p:cNvPr id="20" name="Line 28">
              <a:extLst>
                <a:ext uri="{FF2B5EF4-FFF2-40B4-BE49-F238E27FC236}">
                  <a16:creationId xmlns:a16="http://schemas.microsoft.com/office/drawing/2014/main" id="{F64DDECB-5E80-423D-B548-A64E1AB8C2A8}"/>
                </a:ext>
              </a:extLst>
            </p:cNvPr>
            <p:cNvSpPr>
              <a:spLocks noChangeShapeType="1"/>
            </p:cNvSpPr>
            <p:nvPr/>
          </p:nvSpPr>
          <p:spPr bwMode="auto">
            <a:xfrm>
              <a:off x="1522" y="3852"/>
              <a:ext cx="772" cy="1"/>
            </a:xfrm>
            <a:prstGeom prst="line">
              <a:avLst/>
            </a:prstGeom>
            <a:noFill/>
            <a:ln w="20638">
              <a:solidFill>
                <a:srgbClr val="FFFFFF"/>
              </a:solidFill>
              <a:round/>
              <a:headEnd/>
              <a:tailEnd/>
            </a:ln>
          </p:spPr>
          <p:txBody>
            <a:bodyPr/>
            <a:lstStyle/>
            <a:p>
              <a:pPr>
                <a:defRPr/>
              </a:pPr>
              <a:endParaRPr lang="en-US" sz="2400">
                <a:latin typeface="+mn-lt"/>
              </a:endParaRPr>
            </a:p>
          </p:txBody>
        </p:sp>
        <p:sp>
          <p:nvSpPr>
            <p:cNvPr id="21" name="Freeform 29">
              <a:extLst>
                <a:ext uri="{FF2B5EF4-FFF2-40B4-BE49-F238E27FC236}">
                  <a16:creationId xmlns:a16="http://schemas.microsoft.com/office/drawing/2014/main" id="{C0904D4F-A431-4C0D-A31E-515EA795775C}"/>
                </a:ext>
              </a:extLst>
            </p:cNvPr>
            <p:cNvSpPr>
              <a:spLocks/>
            </p:cNvSpPr>
            <p:nvPr/>
          </p:nvSpPr>
          <p:spPr bwMode="auto">
            <a:xfrm>
              <a:off x="2288" y="3822"/>
              <a:ext cx="65" cy="65"/>
            </a:xfrm>
            <a:custGeom>
              <a:avLst/>
              <a:gdLst>
                <a:gd name="T0" fmla="*/ 0 w 65"/>
                <a:gd name="T1" fmla="*/ 65 h 65"/>
                <a:gd name="T2" fmla="*/ 65 w 65"/>
                <a:gd name="T3" fmla="*/ 30 h 65"/>
                <a:gd name="T4" fmla="*/ 0 w 65"/>
                <a:gd name="T5" fmla="*/ 0 h 65"/>
                <a:gd name="T6" fmla="*/ 0 w 65"/>
                <a:gd name="T7" fmla="*/ 65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0" y="65"/>
                  </a:moveTo>
                  <a:lnTo>
                    <a:pt x="65" y="30"/>
                  </a:lnTo>
                  <a:lnTo>
                    <a:pt x="0" y="0"/>
                  </a:lnTo>
                  <a:lnTo>
                    <a:pt x="0" y="65"/>
                  </a:lnTo>
                  <a:close/>
                </a:path>
              </a:pathLst>
            </a:custGeom>
            <a:solidFill>
              <a:srgbClr val="FFFFFF"/>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grpSp>
      <p:sp>
        <p:nvSpPr>
          <p:cNvPr id="22" name="Rectangle 30">
            <a:extLst>
              <a:ext uri="{FF2B5EF4-FFF2-40B4-BE49-F238E27FC236}">
                <a16:creationId xmlns:a16="http://schemas.microsoft.com/office/drawing/2014/main" id="{40D24F44-3FDE-4769-A9B0-1C0E50298514}"/>
              </a:ext>
            </a:extLst>
          </p:cNvPr>
          <p:cNvSpPr>
            <a:spLocks noChangeArrowheads="1"/>
          </p:cNvSpPr>
          <p:nvPr/>
        </p:nvSpPr>
        <p:spPr bwMode="auto">
          <a:xfrm>
            <a:off x="2030413" y="3924300"/>
            <a:ext cx="596900" cy="328613"/>
          </a:xfrm>
          <a:prstGeom prst="rect">
            <a:avLst/>
          </a:prstGeom>
          <a:no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23" name="Rectangle 32">
            <a:extLst>
              <a:ext uri="{FF2B5EF4-FFF2-40B4-BE49-F238E27FC236}">
                <a16:creationId xmlns:a16="http://schemas.microsoft.com/office/drawing/2014/main" id="{CB05F971-BF38-4228-AFA8-A835A2A75FE1}"/>
              </a:ext>
            </a:extLst>
          </p:cNvPr>
          <p:cNvSpPr>
            <a:spLocks noChangeArrowheads="1"/>
          </p:cNvSpPr>
          <p:nvPr/>
        </p:nvSpPr>
        <p:spPr bwMode="auto">
          <a:xfrm>
            <a:off x="1909763" y="3327400"/>
            <a:ext cx="742950" cy="327025"/>
          </a:xfrm>
          <a:prstGeom prst="rect">
            <a:avLst/>
          </a:prstGeom>
          <a:no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24" name="Rectangle 36">
            <a:extLst>
              <a:ext uri="{FF2B5EF4-FFF2-40B4-BE49-F238E27FC236}">
                <a16:creationId xmlns:a16="http://schemas.microsoft.com/office/drawing/2014/main" id="{C257CFCD-EC36-49C2-ACF4-F7C430219F51}"/>
              </a:ext>
            </a:extLst>
          </p:cNvPr>
          <p:cNvSpPr>
            <a:spLocks noChangeArrowheads="1"/>
          </p:cNvSpPr>
          <p:nvPr/>
        </p:nvSpPr>
        <p:spPr bwMode="auto">
          <a:xfrm>
            <a:off x="2387600" y="4991100"/>
            <a:ext cx="958850" cy="298450"/>
          </a:xfrm>
          <a:prstGeom prst="rect">
            <a:avLst/>
          </a:prstGeom>
          <a:no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25" name="Freeform 39">
            <a:extLst>
              <a:ext uri="{FF2B5EF4-FFF2-40B4-BE49-F238E27FC236}">
                <a16:creationId xmlns:a16="http://schemas.microsoft.com/office/drawing/2014/main" id="{A90D8CA0-C8DC-4C7E-A74C-AA1B6CF9E4FC}"/>
              </a:ext>
            </a:extLst>
          </p:cNvPr>
          <p:cNvSpPr>
            <a:spLocks/>
          </p:cNvSpPr>
          <p:nvPr/>
        </p:nvSpPr>
        <p:spPr bwMode="auto">
          <a:xfrm>
            <a:off x="2798763" y="3265488"/>
            <a:ext cx="342900" cy="298450"/>
          </a:xfrm>
          <a:custGeom>
            <a:avLst/>
            <a:gdLst>
              <a:gd name="T0" fmla="*/ 43 w 173"/>
              <a:gd name="T1" fmla="*/ 0 h 208"/>
              <a:gd name="T2" fmla="*/ 0 w 173"/>
              <a:gd name="T3" fmla="*/ 208 h 208"/>
              <a:gd name="T4" fmla="*/ 130 w 173"/>
              <a:gd name="T5" fmla="*/ 208 h 208"/>
              <a:gd name="T6" fmla="*/ 173 w 173"/>
              <a:gd name="T7" fmla="*/ 0 h 208"/>
              <a:gd name="T8" fmla="*/ 43 w 173"/>
              <a:gd name="T9" fmla="*/ 0 h 208"/>
              <a:gd name="T10" fmla="*/ 0 60000 65536"/>
              <a:gd name="T11" fmla="*/ 0 60000 65536"/>
              <a:gd name="T12" fmla="*/ 0 60000 65536"/>
              <a:gd name="T13" fmla="*/ 0 60000 65536"/>
              <a:gd name="T14" fmla="*/ 0 60000 65536"/>
              <a:gd name="T15" fmla="*/ 0 w 173"/>
              <a:gd name="T16" fmla="*/ 0 h 208"/>
              <a:gd name="T17" fmla="*/ 173 w 173"/>
              <a:gd name="T18" fmla="*/ 208 h 208"/>
            </a:gdLst>
            <a:ahLst/>
            <a:cxnLst>
              <a:cxn ang="T10">
                <a:pos x="T0" y="T1"/>
              </a:cxn>
              <a:cxn ang="T11">
                <a:pos x="T2" y="T3"/>
              </a:cxn>
              <a:cxn ang="T12">
                <a:pos x="T4" y="T5"/>
              </a:cxn>
              <a:cxn ang="T13">
                <a:pos x="T6" y="T7"/>
              </a:cxn>
              <a:cxn ang="T14">
                <a:pos x="T8" y="T9"/>
              </a:cxn>
            </a:cxnLst>
            <a:rect l="T15" t="T16" r="T17" b="T18"/>
            <a:pathLst>
              <a:path w="173" h="208">
                <a:moveTo>
                  <a:pt x="43" y="0"/>
                </a:moveTo>
                <a:lnTo>
                  <a:pt x="0" y="208"/>
                </a:lnTo>
                <a:lnTo>
                  <a:pt x="130" y="208"/>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dirty="0">
              <a:latin typeface="+mn-lt"/>
            </a:endParaRPr>
          </a:p>
        </p:txBody>
      </p:sp>
      <p:sp>
        <p:nvSpPr>
          <p:cNvPr id="26" name="Freeform 40">
            <a:extLst>
              <a:ext uri="{FF2B5EF4-FFF2-40B4-BE49-F238E27FC236}">
                <a16:creationId xmlns:a16="http://schemas.microsoft.com/office/drawing/2014/main" id="{9B61EBBC-C0F8-4CC5-999E-5AF0602E1F08}"/>
              </a:ext>
            </a:extLst>
          </p:cNvPr>
          <p:cNvSpPr>
            <a:spLocks/>
          </p:cNvSpPr>
          <p:nvPr/>
        </p:nvSpPr>
        <p:spPr bwMode="auto">
          <a:xfrm>
            <a:off x="4167188" y="3265488"/>
            <a:ext cx="342900" cy="298450"/>
          </a:xfrm>
          <a:custGeom>
            <a:avLst/>
            <a:gdLst>
              <a:gd name="T0" fmla="*/ 43 w 173"/>
              <a:gd name="T1" fmla="*/ 0 h 208"/>
              <a:gd name="T2" fmla="*/ 0 w 173"/>
              <a:gd name="T3" fmla="*/ 208 h 208"/>
              <a:gd name="T4" fmla="*/ 130 w 173"/>
              <a:gd name="T5" fmla="*/ 208 h 208"/>
              <a:gd name="T6" fmla="*/ 173 w 173"/>
              <a:gd name="T7" fmla="*/ 0 h 208"/>
              <a:gd name="T8" fmla="*/ 43 w 173"/>
              <a:gd name="T9" fmla="*/ 0 h 208"/>
              <a:gd name="T10" fmla="*/ 0 60000 65536"/>
              <a:gd name="T11" fmla="*/ 0 60000 65536"/>
              <a:gd name="T12" fmla="*/ 0 60000 65536"/>
              <a:gd name="T13" fmla="*/ 0 60000 65536"/>
              <a:gd name="T14" fmla="*/ 0 60000 65536"/>
              <a:gd name="T15" fmla="*/ 0 w 173"/>
              <a:gd name="T16" fmla="*/ 0 h 208"/>
              <a:gd name="T17" fmla="*/ 173 w 173"/>
              <a:gd name="T18" fmla="*/ 208 h 208"/>
            </a:gdLst>
            <a:ahLst/>
            <a:cxnLst>
              <a:cxn ang="T10">
                <a:pos x="T0" y="T1"/>
              </a:cxn>
              <a:cxn ang="T11">
                <a:pos x="T2" y="T3"/>
              </a:cxn>
              <a:cxn ang="T12">
                <a:pos x="T4" y="T5"/>
              </a:cxn>
              <a:cxn ang="T13">
                <a:pos x="T6" y="T7"/>
              </a:cxn>
              <a:cxn ang="T14">
                <a:pos x="T8" y="T9"/>
              </a:cxn>
            </a:cxnLst>
            <a:rect l="T15" t="T16" r="T17" b="T18"/>
            <a:pathLst>
              <a:path w="173" h="208">
                <a:moveTo>
                  <a:pt x="43" y="0"/>
                </a:moveTo>
                <a:lnTo>
                  <a:pt x="0" y="208"/>
                </a:lnTo>
                <a:lnTo>
                  <a:pt x="130" y="208"/>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27" name="Freeform 41">
            <a:extLst>
              <a:ext uri="{FF2B5EF4-FFF2-40B4-BE49-F238E27FC236}">
                <a16:creationId xmlns:a16="http://schemas.microsoft.com/office/drawing/2014/main" id="{DF9C9572-1CF0-4C20-A2B1-D5C1E54BBDF5}"/>
              </a:ext>
            </a:extLst>
          </p:cNvPr>
          <p:cNvSpPr>
            <a:spLocks/>
          </p:cNvSpPr>
          <p:nvPr/>
        </p:nvSpPr>
        <p:spPr bwMode="auto">
          <a:xfrm>
            <a:off x="4714875" y="3265488"/>
            <a:ext cx="342900" cy="298450"/>
          </a:xfrm>
          <a:custGeom>
            <a:avLst/>
            <a:gdLst>
              <a:gd name="T0" fmla="*/ 43 w 173"/>
              <a:gd name="T1" fmla="*/ 0 h 208"/>
              <a:gd name="T2" fmla="*/ 0 w 173"/>
              <a:gd name="T3" fmla="*/ 208 h 208"/>
              <a:gd name="T4" fmla="*/ 129 w 173"/>
              <a:gd name="T5" fmla="*/ 208 h 208"/>
              <a:gd name="T6" fmla="*/ 173 w 173"/>
              <a:gd name="T7" fmla="*/ 0 h 208"/>
              <a:gd name="T8" fmla="*/ 43 w 173"/>
              <a:gd name="T9" fmla="*/ 0 h 208"/>
              <a:gd name="T10" fmla="*/ 0 60000 65536"/>
              <a:gd name="T11" fmla="*/ 0 60000 65536"/>
              <a:gd name="T12" fmla="*/ 0 60000 65536"/>
              <a:gd name="T13" fmla="*/ 0 60000 65536"/>
              <a:gd name="T14" fmla="*/ 0 60000 65536"/>
              <a:gd name="T15" fmla="*/ 0 w 173"/>
              <a:gd name="T16" fmla="*/ 0 h 208"/>
              <a:gd name="T17" fmla="*/ 173 w 173"/>
              <a:gd name="T18" fmla="*/ 208 h 208"/>
            </a:gdLst>
            <a:ahLst/>
            <a:cxnLst>
              <a:cxn ang="T10">
                <a:pos x="T0" y="T1"/>
              </a:cxn>
              <a:cxn ang="T11">
                <a:pos x="T2" y="T3"/>
              </a:cxn>
              <a:cxn ang="T12">
                <a:pos x="T4" y="T5"/>
              </a:cxn>
              <a:cxn ang="T13">
                <a:pos x="T6" y="T7"/>
              </a:cxn>
              <a:cxn ang="T14">
                <a:pos x="T8" y="T9"/>
              </a:cxn>
            </a:cxnLst>
            <a:rect l="T15" t="T16" r="T17" b="T18"/>
            <a:pathLst>
              <a:path w="173" h="208">
                <a:moveTo>
                  <a:pt x="43" y="0"/>
                </a:moveTo>
                <a:lnTo>
                  <a:pt x="0" y="208"/>
                </a:lnTo>
                <a:lnTo>
                  <a:pt x="129" y="208"/>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28" name="Freeform 42">
            <a:extLst>
              <a:ext uri="{FF2B5EF4-FFF2-40B4-BE49-F238E27FC236}">
                <a16:creationId xmlns:a16="http://schemas.microsoft.com/office/drawing/2014/main" id="{6E4002A1-3561-41D3-976B-956F47B68D9B}"/>
              </a:ext>
            </a:extLst>
          </p:cNvPr>
          <p:cNvSpPr>
            <a:spLocks/>
          </p:cNvSpPr>
          <p:nvPr/>
        </p:nvSpPr>
        <p:spPr bwMode="auto">
          <a:xfrm>
            <a:off x="5945188" y="3265488"/>
            <a:ext cx="341312" cy="298450"/>
          </a:xfrm>
          <a:custGeom>
            <a:avLst/>
            <a:gdLst>
              <a:gd name="T0" fmla="*/ 44 w 173"/>
              <a:gd name="T1" fmla="*/ 0 h 208"/>
              <a:gd name="T2" fmla="*/ 0 w 173"/>
              <a:gd name="T3" fmla="*/ 208 h 208"/>
              <a:gd name="T4" fmla="*/ 130 w 173"/>
              <a:gd name="T5" fmla="*/ 208 h 208"/>
              <a:gd name="T6" fmla="*/ 173 w 173"/>
              <a:gd name="T7" fmla="*/ 0 h 208"/>
              <a:gd name="T8" fmla="*/ 44 w 173"/>
              <a:gd name="T9" fmla="*/ 0 h 208"/>
              <a:gd name="T10" fmla="*/ 0 60000 65536"/>
              <a:gd name="T11" fmla="*/ 0 60000 65536"/>
              <a:gd name="T12" fmla="*/ 0 60000 65536"/>
              <a:gd name="T13" fmla="*/ 0 60000 65536"/>
              <a:gd name="T14" fmla="*/ 0 60000 65536"/>
              <a:gd name="T15" fmla="*/ 0 w 173"/>
              <a:gd name="T16" fmla="*/ 0 h 208"/>
              <a:gd name="T17" fmla="*/ 173 w 173"/>
              <a:gd name="T18" fmla="*/ 208 h 208"/>
            </a:gdLst>
            <a:ahLst/>
            <a:cxnLst>
              <a:cxn ang="T10">
                <a:pos x="T0" y="T1"/>
              </a:cxn>
              <a:cxn ang="T11">
                <a:pos x="T2" y="T3"/>
              </a:cxn>
              <a:cxn ang="T12">
                <a:pos x="T4" y="T5"/>
              </a:cxn>
              <a:cxn ang="T13">
                <a:pos x="T6" y="T7"/>
              </a:cxn>
              <a:cxn ang="T14">
                <a:pos x="T8" y="T9"/>
              </a:cxn>
            </a:cxnLst>
            <a:rect l="T15" t="T16" r="T17" b="T18"/>
            <a:pathLst>
              <a:path w="173" h="208">
                <a:moveTo>
                  <a:pt x="44" y="0"/>
                </a:moveTo>
                <a:lnTo>
                  <a:pt x="0" y="208"/>
                </a:lnTo>
                <a:lnTo>
                  <a:pt x="130" y="208"/>
                </a:lnTo>
                <a:lnTo>
                  <a:pt x="173" y="0"/>
                </a:lnTo>
                <a:lnTo>
                  <a:pt x="44"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29" name="Rectangle 43">
            <a:extLst>
              <a:ext uri="{FF2B5EF4-FFF2-40B4-BE49-F238E27FC236}">
                <a16:creationId xmlns:a16="http://schemas.microsoft.com/office/drawing/2014/main" id="{EE6C9D81-75F6-4EDB-AC2F-A651F2862C73}"/>
              </a:ext>
            </a:extLst>
          </p:cNvPr>
          <p:cNvSpPr>
            <a:spLocks noChangeArrowheads="1"/>
          </p:cNvSpPr>
          <p:nvPr/>
        </p:nvSpPr>
        <p:spPr bwMode="auto">
          <a:xfrm>
            <a:off x="2593975" y="3967163"/>
            <a:ext cx="2120900" cy="284162"/>
          </a:xfrm>
          <a:prstGeom prst="rect">
            <a:avLst/>
          </a:prstGeom>
          <a:solidFill>
            <a:srgbClr val="808080"/>
          </a:solid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30" name="Freeform 52">
            <a:extLst>
              <a:ext uri="{FF2B5EF4-FFF2-40B4-BE49-F238E27FC236}">
                <a16:creationId xmlns:a16="http://schemas.microsoft.com/office/drawing/2014/main" id="{29FEAA3F-02EC-4578-BCDD-C1BF68B836DA}"/>
              </a:ext>
            </a:extLst>
          </p:cNvPr>
          <p:cNvSpPr>
            <a:spLocks/>
          </p:cNvSpPr>
          <p:nvPr/>
        </p:nvSpPr>
        <p:spPr bwMode="auto">
          <a:xfrm>
            <a:off x="4259263" y="3965575"/>
            <a:ext cx="322262" cy="285750"/>
          </a:xfrm>
          <a:custGeom>
            <a:avLst/>
            <a:gdLst>
              <a:gd name="T0" fmla="*/ 43 w 173"/>
              <a:gd name="T1" fmla="*/ 0 h 207"/>
              <a:gd name="T2" fmla="*/ 0 w 173"/>
              <a:gd name="T3" fmla="*/ 207 h 207"/>
              <a:gd name="T4" fmla="*/ 129 w 173"/>
              <a:gd name="T5" fmla="*/ 207 h 207"/>
              <a:gd name="T6" fmla="*/ 173 w 173"/>
              <a:gd name="T7" fmla="*/ 0 h 207"/>
              <a:gd name="T8" fmla="*/ 43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grpSp>
        <p:nvGrpSpPr>
          <p:cNvPr id="31" name="Group 53">
            <a:extLst>
              <a:ext uri="{FF2B5EF4-FFF2-40B4-BE49-F238E27FC236}">
                <a16:creationId xmlns:a16="http://schemas.microsoft.com/office/drawing/2014/main" id="{C17A9290-302E-46DC-AE97-C31D67EBDB1B}"/>
              </a:ext>
            </a:extLst>
          </p:cNvPr>
          <p:cNvGrpSpPr>
            <a:grpSpLocks/>
          </p:cNvGrpSpPr>
          <p:nvPr/>
        </p:nvGrpSpPr>
        <p:grpSpPr bwMode="auto">
          <a:xfrm>
            <a:off x="2593975" y="4686300"/>
            <a:ext cx="1573213" cy="139700"/>
            <a:chOff x="346" y="3822"/>
            <a:chExt cx="796" cy="65"/>
          </a:xfrm>
        </p:grpSpPr>
        <p:sp>
          <p:nvSpPr>
            <p:cNvPr id="32" name="Line 54">
              <a:extLst>
                <a:ext uri="{FF2B5EF4-FFF2-40B4-BE49-F238E27FC236}">
                  <a16:creationId xmlns:a16="http://schemas.microsoft.com/office/drawing/2014/main" id="{E2C53460-3489-49E0-8EA0-E939478D0AC6}"/>
                </a:ext>
              </a:extLst>
            </p:cNvPr>
            <p:cNvSpPr>
              <a:spLocks noChangeShapeType="1"/>
            </p:cNvSpPr>
            <p:nvPr/>
          </p:nvSpPr>
          <p:spPr bwMode="auto">
            <a:xfrm>
              <a:off x="402" y="3852"/>
              <a:ext cx="740" cy="1"/>
            </a:xfrm>
            <a:prstGeom prst="line">
              <a:avLst/>
            </a:prstGeom>
            <a:noFill/>
            <a:ln w="20638">
              <a:solidFill>
                <a:srgbClr val="FFFFFF"/>
              </a:solidFill>
              <a:round/>
              <a:headEnd/>
              <a:tailEnd/>
            </a:ln>
          </p:spPr>
          <p:txBody>
            <a:bodyPr/>
            <a:lstStyle/>
            <a:p>
              <a:pPr>
                <a:defRPr/>
              </a:pPr>
              <a:endParaRPr lang="en-US" sz="2400">
                <a:latin typeface="+mn-lt"/>
              </a:endParaRPr>
            </a:p>
          </p:txBody>
        </p:sp>
        <p:sp>
          <p:nvSpPr>
            <p:cNvPr id="33" name="Freeform 55">
              <a:extLst>
                <a:ext uri="{FF2B5EF4-FFF2-40B4-BE49-F238E27FC236}">
                  <a16:creationId xmlns:a16="http://schemas.microsoft.com/office/drawing/2014/main" id="{45FEDA53-3605-443C-95A8-81281C08FF65}"/>
                </a:ext>
              </a:extLst>
            </p:cNvPr>
            <p:cNvSpPr>
              <a:spLocks/>
            </p:cNvSpPr>
            <p:nvPr/>
          </p:nvSpPr>
          <p:spPr bwMode="auto">
            <a:xfrm>
              <a:off x="346" y="3822"/>
              <a:ext cx="69" cy="65"/>
            </a:xfrm>
            <a:custGeom>
              <a:avLst/>
              <a:gdLst>
                <a:gd name="T0" fmla="*/ 69 w 69"/>
                <a:gd name="T1" fmla="*/ 0 h 65"/>
                <a:gd name="T2" fmla="*/ 0 w 69"/>
                <a:gd name="T3" fmla="*/ 30 h 65"/>
                <a:gd name="T4" fmla="*/ 69 w 69"/>
                <a:gd name="T5" fmla="*/ 65 h 65"/>
                <a:gd name="T6" fmla="*/ 69 w 69"/>
                <a:gd name="T7" fmla="*/ 0 h 65"/>
                <a:gd name="T8" fmla="*/ 0 60000 65536"/>
                <a:gd name="T9" fmla="*/ 0 60000 65536"/>
                <a:gd name="T10" fmla="*/ 0 60000 65536"/>
                <a:gd name="T11" fmla="*/ 0 60000 65536"/>
                <a:gd name="T12" fmla="*/ 0 w 69"/>
                <a:gd name="T13" fmla="*/ 0 h 65"/>
                <a:gd name="T14" fmla="*/ 69 w 69"/>
                <a:gd name="T15" fmla="*/ 65 h 65"/>
              </a:gdLst>
              <a:ahLst/>
              <a:cxnLst>
                <a:cxn ang="T8">
                  <a:pos x="T0" y="T1"/>
                </a:cxn>
                <a:cxn ang="T9">
                  <a:pos x="T2" y="T3"/>
                </a:cxn>
                <a:cxn ang="T10">
                  <a:pos x="T4" y="T5"/>
                </a:cxn>
                <a:cxn ang="T11">
                  <a:pos x="T6" y="T7"/>
                </a:cxn>
              </a:cxnLst>
              <a:rect l="T12" t="T13" r="T14" b="T15"/>
              <a:pathLst>
                <a:path w="69" h="65">
                  <a:moveTo>
                    <a:pt x="69" y="0"/>
                  </a:moveTo>
                  <a:lnTo>
                    <a:pt x="0" y="30"/>
                  </a:lnTo>
                  <a:lnTo>
                    <a:pt x="69" y="65"/>
                  </a:lnTo>
                  <a:lnTo>
                    <a:pt x="69" y="0"/>
                  </a:lnTo>
                  <a:close/>
                </a:path>
              </a:pathLst>
            </a:custGeom>
            <a:solidFill>
              <a:srgbClr val="FFFFFF"/>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grpSp>
      <p:sp>
        <p:nvSpPr>
          <p:cNvPr id="34" name="Rectangle 56">
            <a:extLst>
              <a:ext uri="{FF2B5EF4-FFF2-40B4-BE49-F238E27FC236}">
                <a16:creationId xmlns:a16="http://schemas.microsoft.com/office/drawing/2014/main" id="{1839B32A-712F-4C57-8A2B-37B512F3798D}"/>
              </a:ext>
            </a:extLst>
          </p:cNvPr>
          <p:cNvSpPr>
            <a:spLocks noChangeArrowheads="1"/>
          </p:cNvSpPr>
          <p:nvPr/>
        </p:nvSpPr>
        <p:spPr bwMode="auto">
          <a:xfrm>
            <a:off x="4167188" y="4525963"/>
            <a:ext cx="700087" cy="393700"/>
          </a:xfrm>
          <a:prstGeom prst="rect">
            <a:avLst/>
          </a:prstGeom>
          <a:no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grpSp>
        <p:nvGrpSpPr>
          <p:cNvPr id="35" name="Group 57">
            <a:extLst>
              <a:ext uri="{FF2B5EF4-FFF2-40B4-BE49-F238E27FC236}">
                <a16:creationId xmlns:a16="http://schemas.microsoft.com/office/drawing/2014/main" id="{DB03B5E4-339E-4AF0-9D3F-39D377D9F288}"/>
              </a:ext>
            </a:extLst>
          </p:cNvPr>
          <p:cNvGrpSpPr>
            <a:grpSpLocks/>
          </p:cNvGrpSpPr>
          <p:nvPr/>
        </p:nvGrpSpPr>
        <p:grpSpPr bwMode="auto">
          <a:xfrm>
            <a:off x="4919663" y="4686300"/>
            <a:ext cx="1641475" cy="139700"/>
            <a:chOff x="1522" y="3822"/>
            <a:chExt cx="831" cy="65"/>
          </a:xfrm>
        </p:grpSpPr>
        <p:sp>
          <p:nvSpPr>
            <p:cNvPr id="36" name="Line 58">
              <a:extLst>
                <a:ext uri="{FF2B5EF4-FFF2-40B4-BE49-F238E27FC236}">
                  <a16:creationId xmlns:a16="http://schemas.microsoft.com/office/drawing/2014/main" id="{CD5FD476-FD3D-448B-8F41-D1A57C5AE21F}"/>
                </a:ext>
              </a:extLst>
            </p:cNvPr>
            <p:cNvSpPr>
              <a:spLocks noChangeShapeType="1"/>
            </p:cNvSpPr>
            <p:nvPr/>
          </p:nvSpPr>
          <p:spPr bwMode="auto">
            <a:xfrm>
              <a:off x="1522" y="3852"/>
              <a:ext cx="772" cy="1"/>
            </a:xfrm>
            <a:prstGeom prst="line">
              <a:avLst/>
            </a:prstGeom>
            <a:noFill/>
            <a:ln w="20638">
              <a:solidFill>
                <a:srgbClr val="FFFFFF"/>
              </a:solidFill>
              <a:round/>
              <a:headEnd/>
              <a:tailEnd/>
            </a:ln>
          </p:spPr>
          <p:txBody>
            <a:bodyPr/>
            <a:lstStyle/>
            <a:p>
              <a:pPr>
                <a:defRPr/>
              </a:pPr>
              <a:endParaRPr lang="en-US" sz="2400">
                <a:latin typeface="+mn-lt"/>
              </a:endParaRPr>
            </a:p>
          </p:txBody>
        </p:sp>
        <p:sp>
          <p:nvSpPr>
            <p:cNvPr id="37" name="Freeform 59">
              <a:extLst>
                <a:ext uri="{FF2B5EF4-FFF2-40B4-BE49-F238E27FC236}">
                  <a16:creationId xmlns:a16="http://schemas.microsoft.com/office/drawing/2014/main" id="{24346194-A3DB-4927-93FE-39CEB9B1157E}"/>
                </a:ext>
              </a:extLst>
            </p:cNvPr>
            <p:cNvSpPr>
              <a:spLocks/>
            </p:cNvSpPr>
            <p:nvPr/>
          </p:nvSpPr>
          <p:spPr bwMode="auto">
            <a:xfrm>
              <a:off x="2288" y="3822"/>
              <a:ext cx="65" cy="65"/>
            </a:xfrm>
            <a:custGeom>
              <a:avLst/>
              <a:gdLst>
                <a:gd name="T0" fmla="*/ 0 w 65"/>
                <a:gd name="T1" fmla="*/ 65 h 65"/>
                <a:gd name="T2" fmla="*/ 65 w 65"/>
                <a:gd name="T3" fmla="*/ 30 h 65"/>
                <a:gd name="T4" fmla="*/ 0 w 65"/>
                <a:gd name="T5" fmla="*/ 0 h 65"/>
                <a:gd name="T6" fmla="*/ 0 w 65"/>
                <a:gd name="T7" fmla="*/ 65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0" y="65"/>
                  </a:moveTo>
                  <a:lnTo>
                    <a:pt x="65" y="30"/>
                  </a:lnTo>
                  <a:lnTo>
                    <a:pt x="0" y="0"/>
                  </a:lnTo>
                  <a:lnTo>
                    <a:pt x="0" y="65"/>
                  </a:lnTo>
                  <a:close/>
                </a:path>
              </a:pathLst>
            </a:custGeom>
            <a:solidFill>
              <a:srgbClr val="FFFFFF"/>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grpSp>
      <p:sp>
        <p:nvSpPr>
          <p:cNvPr id="38" name="Rectangle 60">
            <a:extLst>
              <a:ext uri="{FF2B5EF4-FFF2-40B4-BE49-F238E27FC236}">
                <a16:creationId xmlns:a16="http://schemas.microsoft.com/office/drawing/2014/main" id="{9B14925B-88BF-4D64-B16A-69AAC9186CB1}"/>
              </a:ext>
            </a:extLst>
          </p:cNvPr>
          <p:cNvSpPr>
            <a:spLocks noChangeArrowheads="1"/>
          </p:cNvSpPr>
          <p:nvPr/>
        </p:nvSpPr>
        <p:spPr bwMode="auto">
          <a:xfrm>
            <a:off x="2030413" y="3924300"/>
            <a:ext cx="596900" cy="328613"/>
          </a:xfrm>
          <a:prstGeom prst="rect">
            <a:avLst/>
          </a:prstGeom>
          <a:no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39" name="Rectangle 61">
            <a:extLst>
              <a:ext uri="{FF2B5EF4-FFF2-40B4-BE49-F238E27FC236}">
                <a16:creationId xmlns:a16="http://schemas.microsoft.com/office/drawing/2014/main" id="{72616E8F-3566-471D-ABED-25694A00DE3E}"/>
              </a:ext>
            </a:extLst>
          </p:cNvPr>
          <p:cNvSpPr>
            <a:spLocks noChangeArrowheads="1"/>
          </p:cNvSpPr>
          <p:nvPr/>
        </p:nvSpPr>
        <p:spPr bwMode="auto">
          <a:xfrm>
            <a:off x="1795463" y="3965575"/>
            <a:ext cx="652462" cy="276225"/>
          </a:xfrm>
          <a:prstGeom prst="rect">
            <a:avLst/>
          </a:prstGeom>
          <a:noFill/>
          <a:ln w="9525">
            <a:noFill/>
            <a:miter lim="800000"/>
            <a:headEnd/>
            <a:tailEnd/>
          </a:ln>
        </p:spPr>
        <p:txBody>
          <a:bodyPr wrap="none" lIns="0" tIns="0" rIns="0" bIns="0">
            <a:spAutoFit/>
          </a:bodyPr>
          <a:lstStyle/>
          <a:p>
            <a:pPr>
              <a:defRPr/>
            </a:pPr>
            <a:r>
              <a:rPr lang="en-US" b="1" dirty="0">
                <a:latin typeface="+mn-lt"/>
              </a:rPr>
              <a:t>After</a:t>
            </a:r>
            <a:endParaRPr lang="en-US" sz="4000" b="1" dirty="0">
              <a:latin typeface="+mn-lt"/>
            </a:endParaRPr>
          </a:p>
        </p:txBody>
      </p:sp>
      <p:sp>
        <p:nvSpPr>
          <p:cNvPr id="40" name="Rectangle 62">
            <a:extLst>
              <a:ext uri="{FF2B5EF4-FFF2-40B4-BE49-F238E27FC236}">
                <a16:creationId xmlns:a16="http://schemas.microsoft.com/office/drawing/2014/main" id="{7F2CD5EA-0CCB-46EA-8AD1-F129178571B5}"/>
              </a:ext>
            </a:extLst>
          </p:cNvPr>
          <p:cNvSpPr>
            <a:spLocks noChangeArrowheads="1"/>
          </p:cNvSpPr>
          <p:nvPr/>
        </p:nvSpPr>
        <p:spPr bwMode="auto">
          <a:xfrm>
            <a:off x="1909763" y="3327400"/>
            <a:ext cx="742950" cy="327025"/>
          </a:xfrm>
          <a:prstGeom prst="rect">
            <a:avLst/>
          </a:prstGeom>
          <a:no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41" name="Rectangle 63">
            <a:extLst>
              <a:ext uri="{FF2B5EF4-FFF2-40B4-BE49-F238E27FC236}">
                <a16:creationId xmlns:a16="http://schemas.microsoft.com/office/drawing/2014/main" id="{52EBB94D-7E95-4080-92FA-5D6CE424ADA8}"/>
              </a:ext>
            </a:extLst>
          </p:cNvPr>
          <p:cNvSpPr>
            <a:spLocks noChangeArrowheads="1"/>
          </p:cNvSpPr>
          <p:nvPr/>
        </p:nvSpPr>
        <p:spPr bwMode="auto">
          <a:xfrm>
            <a:off x="1590675" y="3251200"/>
            <a:ext cx="857250" cy="276225"/>
          </a:xfrm>
          <a:prstGeom prst="rect">
            <a:avLst/>
          </a:prstGeom>
          <a:noFill/>
          <a:ln w="9525">
            <a:noFill/>
            <a:miter lim="800000"/>
            <a:headEnd/>
            <a:tailEnd/>
          </a:ln>
        </p:spPr>
        <p:txBody>
          <a:bodyPr wrap="none" lIns="0" tIns="0" rIns="0" bIns="0">
            <a:spAutoFit/>
          </a:bodyPr>
          <a:lstStyle/>
          <a:p>
            <a:pPr>
              <a:defRPr/>
            </a:pPr>
            <a:r>
              <a:rPr lang="en-US" b="1" dirty="0">
                <a:latin typeface="+mn-lt"/>
              </a:rPr>
              <a:t>Before</a:t>
            </a:r>
            <a:endParaRPr lang="en-US" sz="4000" b="1" dirty="0">
              <a:latin typeface="+mn-lt"/>
            </a:endParaRPr>
          </a:p>
        </p:txBody>
      </p:sp>
      <p:sp>
        <p:nvSpPr>
          <p:cNvPr id="42" name="Rectangle 66">
            <a:extLst>
              <a:ext uri="{FF2B5EF4-FFF2-40B4-BE49-F238E27FC236}">
                <a16:creationId xmlns:a16="http://schemas.microsoft.com/office/drawing/2014/main" id="{7B38CA67-C8E7-4ECE-A755-BFD16B1F1041}"/>
              </a:ext>
            </a:extLst>
          </p:cNvPr>
          <p:cNvSpPr>
            <a:spLocks noChangeArrowheads="1"/>
          </p:cNvSpPr>
          <p:nvPr/>
        </p:nvSpPr>
        <p:spPr bwMode="auto">
          <a:xfrm>
            <a:off x="2387600" y="4991100"/>
            <a:ext cx="958850" cy="298450"/>
          </a:xfrm>
          <a:prstGeom prst="rect">
            <a:avLst/>
          </a:prstGeom>
          <a:no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grpSp>
        <p:nvGrpSpPr>
          <p:cNvPr id="43" name="Group 117">
            <a:extLst>
              <a:ext uri="{FF2B5EF4-FFF2-40B4-BE49-F238E27FC236}">
                <a16:creationId xmlns:a16="http://schemas.microsoft.com/office/drawing/2014/main" id="{5443327F-DAC3-402D-9FF5-BD9F8E73750B}"/>
              </a:ext>
            </a:extLst>
          </p:cNvPr>
          <p:cNvGrpSpPr>
            <a:grpSpLocks/>
          </p:cNvGrpSpPr>
          <p:nvPr/>
        </p:nvGrpSpPr>
        <p:grpSpPr bwMode="auto">
          <a:xfrm>
            <a:off x="1609725" y="4793373"/>
            <a:ext cx="6083300" cy="667627"/>
            <a:chOff x="1676400" y="4971022"/>
            <a:chExt cx="6083545" cy="667778"/>
          </a:xfrm>
        </p:grpSpPr>
        <p:sp>
          <p:nvSpPr>
            <p:cNvPr id="44" name="Rectangle 37">
              <a:extLst>
                <a:ext uri="{FF2B5EF4-FFF2-40B4-BE49-F238E27FC236}">
                  <a16:creationId xmlns:a16="http://schemas.microsoft.com/office/drawing/2014/main" id="{D72474C4-2645-4E05-B2FA-F0A1213751FC}"/>
                </a:ext>
              </a:extLst>
            </p:cNvPr>
            <p:cNvSpPr>
              <a:spLocks noChangeArrowheads="1"/>
            </p:cNvSpPr>
            <p:nvPr/>
          </p:nvSpPr>
          <p:spPr bwMode="auto">
            <a:xfrm>
              <a:off x="2138382" y="5343458"/>
              <a:ext cx="2128923" cy="246119"/>
            </a:xfrm>
            <a:prstGeom prst="rect">
              <a:avLst/>
            </a:prstGeom>
            <a:noFill/>
            <a:ln w="9525">
              <a:noFill/>
              <a:miter lim="800000"/>
              <a:headEnd/>
              <a:tailEnd/>
            </a:ln>
          </p:spPr>
          <p:txBody>
            <a:bodyPr wrap="none" lIns="0" tIns="0" rIns="0" bIns="0">
              <a:spAutoFit/>
            </a:bodyPr>
            <a:lstStyle/>
            <a:p>
              <a:pPr>
                <a:defRPr/>
              </a:pPr>
              <a:r>
                <a:rPr lang="en-US" sz="1600" b="1" dirty="0">
                  <a:latin typeface="+mn-lt"/>
                </a:rPr>
                <a:t>Value Added Work</a:t>
              </a:r>
              <a:endParaRPr lang="en-US" sz="4400" b="1" dirty="0">
                <a:latin typeface="+mn-lt"/>
              </a:endParaRPr>
            </a:p>
          </p:txBody>
        </p:sp>
        <p:sp>
          <p:nvSpPr>
            <p:cNvPr id="45" name="Freeform 64">
              <a:extLst>
                <a:ext uri="{FF2B5EF4-FFF2-40B4-BE49-F238E27FC236}">
                  <a16:creationId xmlns:a16="http://schemas.microsoft.com/office/drawing/2014/main" id="{686032BF-2076-46A3-8AD3-835D59B5C2F8}"/>
                </a:ext>
              </a:extLst>
            </p:cNvPr>
            <p:cNvSpPr>
              <a:spLocks/>
            </p:cNvSpPr>
            <p:nvPr/>
          </p:nvSpPr>
          <p:spPr bwMode="auto">
            <a:xfrm>
              <a:off x="1676400" y="5276768"/>
              <a:ext cx="341327" cy="300106"/>
            </a:xfrm>
            <a:custGeom>
              <a:avLst/>
              <a:gdLst>
                <a:gd name="T0" fmla="*/ 43 w 173"/>
                <a:gd name="T1" fmla="*/ 0 h 139"/>
                <a:gd name="T2" fmla="*/ 0 w 173"/>
                <a:gd name="T3" fmla="*/ 139 h 139"/>
                <a:gd name="T4" fmla="*/ 130 w 173"/>
                <a:gd name="T5" fmla="*/ 139 h 139"/>
                <a:gd name="T6" fmla="*/ 173 w 173"/>
                <a:gd name="T7" fmla="*/ 0 h 139"/>
                <a:gd name="T8" fmla="*/ 43 w 173"/>
                <a:gd name="T9" fmla="*/ 0 h 139"/>
                <a:gd name="T10" fmla="*/ 0 60000 65536"/>
                <a:gd name="T11" fmla="*/ 0 60000 65536"/>
                <a:gd name="T12" fmla="*/ 0 60000 65536"/>
                <a:gd name="T13" fmla="*/ 0 60000 65536"/>
                <a:gd name="T14" fmla="*/ 0 60000 65536"/>
                <a:gd name="T15" fmla="*/ 0 w 173"/>
                <a:gd name="T16" fmla="*/ 0 h 139"/>
                <a:gd name="T17" fmla="*/ 173 w 173"/>
                <a:gd name="T18" fmla="*/ 139 h 139"/>
              </a:gdLst>
              <a:ahLst/>
              <a:cxnLst>
                <a:cxn ang="T10">
                  <a:pos x="T0" y="T1"/>
                </a:cxn>
                <a:cxn ang="T11">
                  <a:pos x="T2" y="T3"/>
                </a:cxn>
                <a:cxn ang="T12">
                  <a:pos x="T4" y="T5"/>
                </a:cxn>
                <a:cxn ang="T13">
                  <a:pos x="T6" y="T7"/>
                </a:cxn>
                <a:cxn ang="T14">
                  <a:pos x="T8" y="T9"/>
                </a:cxn>
              </a:cxnLst>
              <a:rect l="T15" t="T16" r="T17" b="T18"/>
              <a:pathLst>
                <a:path w="173" h="139">
                  <a:moveTo>
                    <a:pt x="43" y="0"/>
                  </a:moveTo>
                  <a:lnTo>
                    <a:pt x="0" y="139"/>
                  </a:lnTo>
                  <a:lnTo>
                    <a:pt x="130" y="139"/>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46" name="Freeform 65">
              <a:extLst>
                <a:ext uri="{FF2B5EF4-FFF2-40B4-BE49-F238E27FC236}">
                  <a16:creationId xmlns:a16="http://schemas.microsoft.com/office/drawing/2014/main" id="{17832287-107B-4A58-8A90-169209D24912}"/>
                </a:ext>
              </a:extLst>
            </p:cNvPr>
            <p:cNvSpPr>
              <a:spLocks/>
            </p:cNvSpPr>
            <p:nvPr/>
          </p:nvSpPr>
          <p:spPr bwMode="auto">
            <a:xfrm>
              <a:off x="4648320" y="5340283"/>
              <a:ext cx="341327" cy="298517"/>
            </a:xfrm>
            <a:custGeom>
              <a:avLst/>
              <a:gdLst>
                <a:gd name="T0" fmla="*/ 43 w 173"/>
                <a:gd name="T1" fmla="*/ 0 h 138"/>
                <a:gd name="T2" fmla="*/ 0 w 173"/>
                <a:gd name="T3" fmla="*/ 138 h 138"/>
                <a:gd name="T4" fmla="*/ 130 w 173"/>
                <a:gd name="T5" fmla="*/ 138 h 138"/>
                <a:gd name="T6" fmla="*/ 173 w 173"/>
                <a:gd name="T7" fmla="*/ 0 h 138"/>
                <a:gd name="T8" fmla="*/ 43 w 173"/>
                <a:gd name="T9" fmla="*/ 0 h 138"/>
                <a:gd name="T10" fmla="*/ 0 60000 65536"/>
                <a:gd name="T11" fmla="*/ 0 60000 65536"/>
                <a:gd name="T12" fmla="*/ 0 60000 65536"/>
                <a:gd name="T13" fmla="*/ 0 60000 65536"/>
                <a:gd name="T14" fmla="*/ 0 60000 65536"/>
                <a:gd name="T15" fmla="*/ 0 w 173"/>
                <a:gd name="T16" fmla="*/ 0 h 138"/>
                <a:gd name="T17" fmla="*/ 173 w 173"/>
                <a:gd name="T18" fmla="*/ 138 h 138"/>
              </a:gdLst>
              <a:ahLst/>
              <a:cxnLst>
                <a:cxn ang="T10">
                  <a:pos x="T0" y="T1"/>
                </a:cxn>
                <a:cxn ang="T11">
                  <a:pos x="T2" y="T3"/>
                </a:cxn>
                <a:cxn ang="T12">
                  <a:pos x="T4" y="T5"/>
                </a:cxn>
                <a:cxn ang="T13">
                  <a:pos x="T6" y="T7"/>
                </a:cxn>
                <a:cxn ang="T14">
                  <a:pos x="T8" y="T9"/>
                </a:cxn>
              </a:cxnLst>
              <a:rect l="T15" t="T16" r="T17" b="T18"/>
              <a:pathLst>
                <a:path w="173" h="138">
                  <a:moveTo>
                    <a:pt x="43" y="0"/>
                  </a:moveTo>
                  <a:lnTo>
                    <a:pt x="0" y="138"/>
                  </a:lnTo>
                  <a:lnTo>
                    <a:pt x="130" y="138"/>
                  </a:lnTo>
                  <a:lnTo>
                    <a:pt x="173" y="0"/>
                  </a:lnTo>
                  <a:lnTo>
                    <a:pt x="43" y="0"/>
                  </a:lnTo>
                  <a:close/>
                </a:path>
              </a:pathLst>
            </a:custGeom>
            <a:solidFill>
              <a:srgbClr val="80808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47" name="Rectangle 67">
              <a:extLst>
                <a:ext uri="{FF2B5EF4-FFF2-40B4-BE49-F238E27FC236}">
                  <a16:creationId xmlns:a16="http://schemas.microsoft.com/office/drawing/2014/main" id="{9A5199DF-C33D-4854-AED4-3F96EE541A73}"/>
                </a:ext>
              </a:extLst>
            </p:cNvPr>
            <p:cNvSpPr>
              <a:spLocks noChangeArrowheads="1"/>
            </p:cNvSpPr>
            <p:nvPr/>
          </p:nvSpPr>
          <p:spPr bwMode="auto">
            <a:xfrm>
              <a:off x="5100776" y="5338695"/>
              <a:ext cx="2659169" cy="246118"/>
            </a:xfrm>
            <a:prstGeom prst="rect">
              <a:avLst/>
            </a:prstGeom>
            <a:noFill/>
            <a:ln w="9525">
              <a:noFill/>
              <a:miter lim="800000"/>
              <a:headEnd/>
              <a:tailEnd/>
            </a:ln>
          </p:spPr>
          <p:txBody>
            <a:bodyPr wrap="none" lIns="0" tIns="0" rIns="0" bIns="0">
              <a:spAutoFit/>
            </a:bodyPr>
            <a:lstStyle/>
            <a:p>
              <a:pPr>
                <a:defRPr/>
              </a:pPr>
              <a:r>
                <a:rPr lang="en-US" sz="1600" b="1" u="sng" dirty="0">
                  <a:latin typeface="+mn-lt"/>
                </a:rPr>
                <a:t>Non</a:t>
              </a:r>
              <a:r>
                <a:rPr lang="en-US" sz="1600" b="1" dirty="0">
                  <a:latin typeface="+mn-lt"/>
                </a:rPr>
                <a:t> Value Added Work</a:t>
              </a:r>
              <a:endParaRPr lang="en-US" sz="4400" b="1" dirty="0">
                <a:latin typeface="+mn-lt"/>
              </a:endParaRPr>
            </a:p>
          </p:txBody>
        </p:sp>
        <p:sp>
          <p:nvSpPr>
            <p:cNvPr id="48" name="Line 68">
              <a:extLst>
                <a:ext uri="{FF2B5EF4-FFF2-40B4-BE49-F238E27FC236}">
                  <a16:creationId xmlns:a16="http://schemas.microsoft.com/office/drawing/2014/main" id="{57A04C32-8170-49E6-BC8A-5027361D4D27}"/>
                </a:ext>
              </a:extLst>
            </p:cNvPr>
            <p:cNvSpPr>
              <a:spLocks noChangeShapeType="1"/>
            </p:cNvSpPr>
            <p:nvPr/>
          </p:nvSpPr>
          <p:spPr bwMode="auto">
            <a:xfrm>
              <a:off x="2660690" y="5106946"/>
              <a:ext cx="4032412" cy="0"/>
            </a:xfrm>
            <a:prstGeom prst="line">
              <a:avLst/>
            </a:prstGeom>
            <a:noFill/>
            <a:ln w="12700">
              <a:solidFill>
                <a:schemeClr val="tx1"/>
              </a:solidFill>
              <a:round/>
              <a:headEnd type="none" w="sm" len="sm"/>
              <a:tailEnd type="triangle" w="sm" len="sm"/>
            </a:ln>
          </p:spPr>
          <p:txBody>
            <a:bodyPr/>
            <a:lstStyle/>
            <a:p>
              <a:pPr>
                <a:defRPr/>
              </a:pPr>
              <a:endParaRPr lang="en-US" sz="2400">
                <a:latin typeface="+mn-lt"/>
              </a:endParaRPr>
            </a:p>
          </p:txBody>
        </p:sp>
        <p:sp>
          <p:nvSpPr>
            <p:cNvPr id="49" name="Rectangle 69">
              <a:extLst>
                <a:ext uri="{FF2B5EF4-FFF2-40B4-BE49-F238E27FC236}">
                  <a16:creationId xmlns:a16="http://schemas.microsoft.com/office/drawing/2014/main" id="{3897D825-09E0-4E7A-B82D-2F88E4994853}"/>
                </a:ext>
              </a:extLst>
            </p:cNvPr>
            <p:cNvSpPr>
              <a:spLocks noChangeArrowheads="1"/>
            </p:cNvSpPr>
            <p:nvPr/>
          </p:nvSpPr>
          <p:spPr bwMode="auto">
            <a:xfrm>
              <a:off x="4119562" y="4971022"/>
              <a:ext cx="1173309" cy="246118"/>
            </a:xfrm>
            <a:prstGeom prst="rect">
              <a:avLst/>
            </a:prstGeom>
            <a:solidFill>
              <a:schemeClr val="bg1"/>
            </a:solidFill>
            <a:ln w="9525">
              <a:noFill/>
              <a:miter lim="800000"/>
              <a:headEnd/>
              <a:tailEnd/>
            </a:ln>
          </p:spPr>
          <p:txBody>
            <a:bodyPr wrap="square" lIns="0" tIns="0" rIns="0" bIns="0">
              <a:spAutoFit/>
            </a:bodyPr>
            <a:lstStyle/>
            <a:p>
              <a:pPr>
                <a:defRPr/>
              </a:pPr>
              <a:r>
                <a:rPr lang="en-US" sz="1600" b="1" dirty="0">
                  <a:latin typeface="+mn-lt"/>
                </a:rPr>
                <a:t>  Lead Time  </a:t>
              </a:r>
              <a:endParaRPr lang="en-US" sz="2800" b="1" dirty="0">
                <a:latin typeface="+mn-lt"/>
              </a:endParaRPr>
            </a:p>
          </p:txBody>
        </p:sp>
      </p:grpSp>
      <p:sp>
        <p:nvSpPr>
          <p:cNvPr id="50" name="Freeform 52">
            <a:extLst>
              <a:ext uri="{FF2B5EF4-FFF2-40B4-BE49-F238E27FC236}">
                <a16:creationId xmlns:a16="http://schemas.microsoft.com/office/drawing/2014/main" id="{11575249-048F-4C62-967B-67D7E60000ED}"/>
              </a:ext>
            </a:extLst>
          </p:cNvPr>
          <p:cNvSpPr>
            <a:spLocks/>
          </p:cNvSpPr>
          <p:nvPr/>
        </p:nvSpPr>
        <p:spPr bwMode="auto">
          <a:xfrm>
            <a:off x="3802063" y="3965575"/>
            <a:ext cx="322262" cy="285750"/>
          </a:xfrm>
          <a:custGeom>
            <a:avLst/>
            <a:gdLst>
              <a:gd name="T0" fmla="*/ 43 w 173"/>
              <a:gd name="T1" fmla="*/ 0 h 207"/>
              <a:gd name="T2" fmla="*/ 0 w 173"/>
              <a:gd name="T3" fmla="*/ 207 h 207"/>
              <a:gd name="T4" fmla="*/ 129 w 173"/>
              <a:gd name="T5" fmla="*/ 207 h 207"/>
              <a:gd name="T6" fmla="*/ 173 w 173"/>
              <a:gd name="T7" fmla="*/ 0 h 207"/>
              <a:gd name="T8" fmla="*/ 43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51" name="Freeform 52">
            <a:extLst>
              <a:ext uri="{FF2B5EF4-FFF2-40B4-BE49-F238E27FC236}">
                <a16:creationId xmlns:a16="http://schemas.microsoft.com/office/drawing/2014/main" id="{C51149C0-CE12-48FB-8E5F-15A1332B5595}"/>
              </a:ext>
            </a:extLst>
          </p:cNvPr>
          <p:cNvSpPr>
            <a:spLocks/>
          </p:cNvSpPr>
          <p:nvPr/>
        </p:nvSpPr>
        <p:spPr bwMode="auto">
          <a:xfrm>
            <a:off x="3116263" y="3965575"/>
            <a:ext cx="322262" cy="285750"/>
          </a:xfrm>
          <a:custGeom>
            <a:avLst/>
            <a:gdLst>
              <a:gd name="T0" fmla="*/ 43 w 173"/>
              <a:gd name="T1" fmla="*/ 0 h 207"/>
              <a:gd name="T2" fmla="*/ 0 w 173"/>
              <a:gd name="T3" fmla="*/ 207 h 207"/>
              <a:gd name="T4" fmla="*/ 129 w 173"/>
              <a:gd name="T5" fmla="*/ 207 h 207"/>
              <a:gd name="T6" fmla="*/ 173 w 173"/>
              <a:gd name="T7" fmla="*/ 0 h 207"/>
              <a:gd name="T8" fmla="*/ 43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52" name="Freeform 52">
            <a:extLst>
              <a:ext uri="{FF2B5EF4-FFF2-40B4-BE49-F238E27FC236}">
                <a16:creationId xmlns:a16="http://schemas.microsoft.com/office/drawing/2014/main" id="{3AC3578F-3B03-441B-B246-AC5273B2051D}"/>
              </a:ext>
            </a:extLst>
          </p:cNvPr>
          <p:cNvSpPr>
            <a:spLocks/>
          </p:cNvSpPr>
          <p:nvPr/>
        </p:nvSpPr>
        <p:spPr bwMode="auto">
          <a:xfrm>
            <a:off x="2641600" y="3965575"/>
            <a:ext cx="322263" cy="285750"/>
          </a:xfrm>
          <a:custGeom>
            <a:avLst/>
            <a:gdLst>
              <a:gd name="T0" fmla="*/ 43 w 173"/>
              <a:gd name="T1" fmla="*/ 0 h 207"/>
              <a:gd name="T2" fmla="*/ 0 w 173"/>
              <a:gd name="T3" fmla="*/ 207 h 207"/>
              <a:gd name="T4" fmla="*/ 129 w 173"/>
              <a:gd name="T5" fmla="*/ 207 h 207"/>
              <a:gd name="T6" fmla="*/ 173 w 173"/>
              <a:gd name="T7" fmla="*/ 0 h 207"/>
              <a:gd name="T8" fmla="*/ 43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53" name="Rectangle 30">
            <a:extLst>
              <a:ext uri="{FF2B5EF4-FFF2-40B4-BE49-F238E27FC236}">
                <a16:creationId xmlns:a16="http://schemas.microsoft.com/office/drawing/2014/main" id="{8E767292-D4BF-43F5-93B4-1E91E59CD0A0}"/>
              </a:ext>
            </a:extLst>
          </p:cNvPr>
          <p:cNvSpPr>
            <a:spLocks noChangeArrowheads="1"/>
          </p:cNvSpPr>
          <p:nvPr/>
        </p:nvSpPr>
        <p:spPr bwMode="auto">
          <a:xfrm>
            <a:off x="2049463" y="4370388"/>
            <a:ext cx="596900" cy="328612"/>
          </a:xfrm>
          <a:prstGeom prst="rect">
            <a:avLst/>
          </a:prstGeom>
          <a:no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54" name="Rectangle 43">
            <a:extLst>
              <a:ext uri="{FF2B5EF4-FFF2-40B4-BE49-F238E27FC236}">
                <a16:creationId xmlns:a16="http://schemas.microsoft.com/office/drawing/2014/main" id="{68303D3E-8C60-4D56-8C36-5C7489531438}"/>
              </a:ext>
            </a:extLst>
          </p:cNvPr>
          <p:cNvSpPr>
            <a:spLocks noChangeArrowheads="1"/>
          </p:cNvSpPr>
          <p:nvPr/>
        </p:nvSpPr>
        <p:spPr bwMode="auto">
          <a:xfrm>
            <a:off x="2613025" y="4413250"/>
            <a:ext cx="2578100" cy="285750"/>
          </a:xfrm>
          <a:prstGeom prst="rect">
            <a:avLst/>
          </a:prstGeom>
          <a:solidFill>
            <a:srgbClr val="808080"/>
          </a:solid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55" name="Rectangle 60">
            <a:extLst>
              <a:ext uri="{FF2B5EF4-FFF2-40B4-BE49-F238E27FC236}">
                <a16:creationId xmlns:a16="http://schemas.microsoft.com/office/drawing/2014/main" id="{1F9F2E7D-3630-40B5-A729-62F28F5B7745}"/>
              </a:ext>
            </a:extLst>
          </p:cNvPr>
          <p:cNvSpPr>
            <a:spLocks noChangeArrowheads="1"/>
          </p:cNvSpPr>
          <p:nvPr/>
        </p:nvSpPr>
        <p:spPr bwMode="auto">
          <a:xfrm>
            <a:off x="2049463" y="4370388"/>
            <a:ext cx="596900" cy="328612"/>
          </a:xfrm>
          <a:prstGeom prst="rect">
            <a:avLst/>
          </a:prstGeom>
          <a:noFill/>
          <a:ln w="9525">
            <a:noFill/>
            <a:miter lim="800000"/>
            <a:headEnd/>
            <a:tailEnd/>
          </a:ln>
        </p:spPr>
        <p:txBody>
          <a:bodyP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56" name="Rectangle 61">
            <a:extLst>
              <a:ext uri="{FF2B5EF4-FFF2-40B4-BE49-F238E27FC236}">
                <a16:creationId xmlns:a16="http://schemas.microsoft.com/office/drawing/2014/main" id="{0DDC5778-34E9-4206-81BD-B3A92C11DFE4}"/>
              </a:ext>
            </a:extLst>
          </p:cNvPr>
          <p:cNvSpPr>
            <a:spLocks noChangeArrowheads="1"/>
          </p:cNvSpPr>
          <p:nvPr/>
        </p:nvSpPr>
        <p:spPr bwMode="auto">
          <a:xfrm>
            <a:off x="1838325" y="4411663"/>
            <a:ext cx="560388" cy="277812"/>
          </a:xfrm>
          <a:prstGeom prst="rect">
            <a:avLst/>
          </a:prstGeom>
          <a:noFill/>
          <a:ln w="9525">
            <a:noFill/>
            <a:miter lim="800000"/>
            <a:headEnd/>
            <a:tailEnd/>
          </a:ln>
        </p:spPr>
        <p:txBody>
          <a:bodyPr wrap="none" lIns="0" tIns="0" rIns="0" bIns="0">
            <a:spAutoFit/>
          </a:bodyPr>
          <a:lstStyle/>
          <a:p>
            <a:pPr>
              <a:defRPr/>
            </a:pPr>
            <a:r>
              <a:rPr lang="en-US" b="1" dirty="0">
                <a:latin typeface="+mn-lt"/>
              </a:rPr>
              <a:t>…Or</a:t>
            </a:r>
            <a:endParaRPr lang="en-US" sz="4000" b="1" dirty="0">
              <a:latin typeface="+mn-lt"/>
            </a:endParaRPr>
          </a:p>
        </p:txBody>
      </p:sp>
      <p:sp>
        <p:nvSpPr>
          <p:cNvPr id="57" name="Freeform 52">
            <a:extLst>
              <a:ext uri="{FF2B5EF4-FFF2-40B4-BE49-F238E27FC236}">
                <a16:creationId xmlns:a16="http://schemas.microsoft.com/office/drawing/2014/main" id="{6956583C-7A49-410D-9F78-4AEAE89F1380}"/>
              </a:ext>
            </a:extLst>
          </p:cNvPr>
          <p:cNvSpPr>
            <a:spLocks/>
          </p:cNvSpPr>
          <p:nvPr/>
        </p:nvSpPr>
        <p:spPr bwMode="auto">
          <a:xfrm>
            <a:off x="4810125" y="4413250"/>
            <a:ext cx="322263" cy="284163"/>
          </a:xfrm>
          <a:custGeom>
            <a:avLst/>
            <a:gdLst>
              <a:gd name="T0" fmla="*/ 43 w 173"/>
              <a:gd name="T1" fmla="*/ 0 h 207"/>
              <a:gd name="T2" fmla="*/ 0 w 173"/>
              <a:gd name="T3" fmla="*/ 207 h 207"/>
              <a:gd name="T4" fmla="*/ 129 w 173"/>
              <a:gd name="T5" fmla="*/ 207 h 207"/>
              <a:gd name="T6" fmla="*/ 173 w 173"/>
              <a:gd name="T7" fmla="*/ 0 h 207"/>
              <a:gd name="T8" fmla="*/ 43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dirty="0">
              <a:latin typeface="+mn-lt"/>
            </a:endParaRPr>
          </a:p>
        </p:txBody>
      </p:sp>
      <p:sp>
        <p:nvSpPr>
          <p:cNvPr id="58" name="TextBox 57">
            <a:extLst>
              <a:ext uri="{FF2B5EF4-FFF2-40B4-BE49-F238E27FC236}">
                <a16:creationId xmlns:a16="http://schemas.microsoft.com/office/drawing/2014/main" id="{50D5C20F-6BE0-4A2C-973C-0092E5CCA49B}"/>
              </a:ext>
            </a:extLst>
          </p:cNvPr>
          <p:cNvSpPr txBox="1"/>
          <p:nvPr/>
        </p:nvSpPr>
        <p:spPr>
          <a:xfrm>
            <a:off x="6629400" y="3886200"/>
            <a:ext cx="2232025" cy="461665"/>
          </a:xfrm>
          <a:prstGeom prst="rect">
            <a:avLst/>
          </a:prstGeom>
          <a:noFill/>
          <a:ln>
            <a:noFill/>
          </a:ln>
        </p:spPr>
        <p:txBody>
          <a:bodyPr wrap="square">
            <a:spAutoFit/>
          </a:bodyPr>
          <a:lstStyle/>
          <a:p>
            <a:pPr>
              <a:defRPr/>
            </a:pPr>
            <a:r>
              <a:rPr lang="en-US" dirty="0">
                <a:solidFill>
                  <a:schemeClr val="tx1">
                    <a:lumMod val="65000"/>
                    <a:lumOff val="35000"/>
                  </a:schemeClr>
                </a:solidFill>
              </a:rPr>
              <a:t>Reduce waste</a:t>
            </a:r>
          </a:p>
        </p:txBody>
      </p:sp>
      <p:sp>
        <p:nvSpPr>
          <p:cNvPr id="59" name="TextBox 58">
            <a:extLst>
              <a:ext uri="{FF2B5EF4-FFF2-40B4-BE49-F238E27FC236}">
                <a16:creationId xmlns:a16="http://schemas.microsoft.com/office/drawing/2014/main" id="{C68C0E39-529A-4DD6-840A-7FCDE37F2EFB}"/>
              </a:ext>
            </a:extLst>
          </p:cNvPr>
          <p:cNvSpPr txBox="1">
            <a:spLocks noChangeArrowheads="1"/>
          </p:cNvSpPr>
          <p:nvPr/>
        </p:nvSpPr>
        <p:spPr bwMode="auto">
          <a:xfrm>
            <a:off x="6629400" y="4267200"/>
            <a:ext cx="2307042" cy="461665"/>
          </a:xfrm>
          <a:prstGeom prst="rect">
            <a:avLst/>
          </a:prstGeom>
          <a:noFill/>
          <a:ln w="9525">
            <a:noFill/>
            <a:miter lim="800000"/>
            <a:headEnd/>
            <a:tailEnd/>
          </a:ln>
        </p:spPr>
        <p:txBody>
          <a:bodyPr wrap="none">
            <a:spAutoFit/>
          </a:bodyPr>
          <a:lstStyle/>
          <a:p>
            <a:r>
              <a:rPr lang="en-US" b="1" dirty="0">
                <a:solidFill>
                  <a:srgbClr val="C00000"/>
                </a:solidFill>
              </a:rPr>
              <a:t>Increase value</a:t>
            </a:r>
          </a:p>
        </p:txBody>
      </p:sp>
      <p:sp>
        <p:nvSpPr>
          <p:cNvPr id="60" name="AutoShape 5">
            <a:extLst>
              <a:ext uri="{FF2B5EF4-FFF2-40B4-BE49-F238E27FC236}">
                <a16:creationId xmlns:a16="http://schemas.microsoft.com/office/drawing/2014/main" id="{F58947A8-F849-4A80-B4D6-9FA857A8A364}"/>
              </a:ext>
            </a:extLst>
          </p:cNvPr>
          <p:cNvSpPr>
            <a:spLocks noChangeArrowheads="1"/>
          </p:cNvSpPr>
          <p:nvPr/>
        </p:nvSpPr>
        <p:spPr bwMode="auto">
          <a:xfrm>
            <a:off x="5589588" y="4006850"/>
            <a:ext cx="1054100" cy="234950"/>
          </a:xfrm>
          <a:prstGeom prst="rightArrow">
            <a:avLst>
              <a:gd name="adj1" fmla="val 50000"/>
              <a:gd name="adj2" fmla="val 305434"/>
            </a:avLst>
          </a:prstGeom>
          <a:solidFill>
            <a:schemeClr val="tx1">
              <a:lumMod val="50000"/>
              <a:lumOff val="50000"/>
            </a:schemeClr>
          </a:solidFill>
          <a:ln w="12700">
            <a:solidFill>
              <a:schemeClr val="tx1"/>
            </a:solidFill>
            <a:miter lim="800000"/>
            <a:headEnd/>
            <a:tailEnd/>
          </a:ln>
        </p:spPr>
        <p:txBody>
          <a:bodyPr wrap="none" anchor="ct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61" name="AutoShape 5">
            <a:extLst>
              <a:ext uri="{FF2B5EF4-FFF2-40B4-BE49-F238E27FC236}">
                <a16:creationId xmlns:a16="http://schemas.microsoft.com/office/drawing/2014/main" id="{CB684B86-6148-478F-801B-F899C2BCC4D5}"/>
              </a:ext>
            </a:extLst>
          </p:cNvPr>
          <p:cNvSpPr>
            <a:spLocks noChangeArrowheads="1"/>
          </p:cNvSpPr>
          <p:nvPr/>
        </p:nvSpPr>
        <p:spPr bwMode="auto">
          <a:xfrm>
            <a:off x="5589588" y="4394200"/>
            <a:ext cx="1054100" cy="234950"/>
          </a:xfrm>
          <a:prstGeom prst="rightArrow">
            <a:avLst>
              <a:gd name="adj1" fmla="val 50000"/>
              <a:gd name="adj2" fmla="val 305434"/>
            </a:avLst>
          </a:prstGeom>
          <a:solidFill>
            <a:srgbClr val="C00000"/>
          </a:solidFill>
          <a:ln w="12700">
            <a:solidFill>
              <a:schemeClr val="tx1"/>
            </a:solidFill>
            <a:miter lim="800000"/>
            <a:headEnd/>
            <a:tailEnd/>
          </a:ln>
        </p:spPr>
        <p:txBody>
          <a:bodyPr wrap="none" anchor="ctr"/>
          <a:lstStyle/>
          <a:p>
            <a:pPr algn="ctr">
              <a:lnSpc>
                <a:spcPct val="90000"/>
              </a:lnSpc>
              <a:buClr>
                <a:srgbClr val="151C77"/>
              </a:buClr>
              <a:buSzPct val="80000"/>
              <a:buFont typeface="Wingdings" pitchFamily="2" charset="2"/>
              <a:buChar char="•"/>
              <a:defRPr/>
            </a:pPr>
            <a:endParaRPr lang="en-US" sz="1400" i="1">
              <a:latin typeface="+mn-lt"/>
            </a:endParaRPr>
          </a:p>
        </p:txBody>
      </p:sp>
      <p:sp>
        <p:nvSpPr>
          <p:cNvPr id="62" name="Freeform 52">
            <a:extLst>
              <a:ext uri="{FF2B5EF4-FFF2-40B4-BE49-F238E27FC236}">
                <a16:creationId xmlns:a16="http://schemas.microsoft.com/office/drawing/2014/main" id="{72EE72A8-D864-4D5F-ABD2-15D5108CB194}"/>
              </a:ext>
            </a:extLst>
          </p:cNvPr>
          <p:cNvSpPr>
            <a:spLocks/>
          </p:cNvSpPr>
          <p:nvPr/>
        </p:nvSpPr>
        <p:spPr bwMode="auto">
          <a:xfrm>
            <a:off x="4248150" y="4414838"/>
            <a:ext cx="322263" cy="285750"/>
          </a:xfrm>
          <a:custGeom>
            <a:avLst/>
            <a:gdLst>
              <a:gd name="T0" fmla="*/ 43 w 173"/>
              <a:gd name="T1" fmla="*/ 0 h 207"/>
              <a:gd name="T2" fmla="*/ 0 w 173"/>
              <a:gd name="T3" fmla="*/ 207 h 207"/>
              <a:gd name="T4" fmla="*/ 129 w 173"/>
              <a:gd name="T5" fmla="*/ 207 h 207"/>
              <a:gd name="T6" fmla="*/ 173 w 173"/>
              <a:gd name="T7" fmla="*/ 0 h 207"/>
              <a:gd name="T8" fmla="*/ 43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dirty="0">
              <a:latin typeface="+mn-lt"/>
            </a:endParaRPr>
          </a:p>
        </p:txBody>
      </p:sp>
      <p:sp>
        <p:nvSpPr>
          <p:cNvPr id="63" name="Freeform 52">
            <a:extLst>
              <a:ext uri="{FF2B5EF4-FFF2-40B4-BE49-F238E27FC236}">
                <a16:creationId xmlns:a16="http://schemas.microsoft.com/office/drawing/2014/main" id="{50B0C584-5E4E-4CEE-86C3-D805252EE91E}"/>
              </a:ext>
            </a:extLst>
          </p:cNvPr>
          <p:cNvSpPr>
            <a:spLocks/>
          </p:cNvSpPr>
          <p:nvPr/>
        </p:nvSpPr>
        <p:spPr bwMode="auto">
          <a:xfrm>
            <a:off x="3751263" y="4418013"/>
            <a:ext cx="322262" cy="285750"/>
          </a:xfrm>
          <a:custGeom>
            <a:avLst/>
            <a:gdLst>
              <a:gd name="T0" fmla="*/ 43 w 173"/>
              <a:gd name="T1" fmla="*/ 0 h 207"/>
              <a:gd name="T2" fmla="*/ 0 w 173"/>
              <a:gd name="T3" fmla="*/ 207 h 207"/>
              <a:gd name="T4" fmla="*/ 129 w 173"/>
              <a:gd name="T5" fmla="*/ 207 h 207"/>
              <a:gd name="T6" fmla="*/ 173 w 173"/>
              <a:gd name="T7" fmla="*/ 0 h 207"/>
              <a:gd name="T8" fmla="*/ 43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dirty="0">
              <a:latin typeface="+mn-lt"/>
            </a:endParaRPr>
          </a:p>
        </p:txBody>
      </p:sp>
      <p:sp>
        <p:nvSpPr>
          <p:cNvPr id="64" name="Freeform 52">
            <a:extLst>
              <a:ext uri="{FF2B5EF4-FFF2-40B4-BE49-F238E27FC236}">
                <a16:creationId xmlns:a16="http://schemas.microsoft.com/office/drawing/2014/main" id="{B479E9E6-C22E-4087-BA13-D3120D2C194F}"/>
              </a:ext>
            </a:extLst>
          </p:cNvPr>
          <p:cNvSpPr>
            <a:spLocks/>
          </p:cNvSpPr>
          <p:nvPr/>
        </p:nvSpPr>
        <p:spPr bwMode="auto">
          <a:xfrm>
            <a:off x="3106738" y="4421188"/>
            <a:ext cx="322262" cy="285750"/>
          </a:xfrm>
          <a:custGeom>
            <a:avLst/>
            <a:gdLst>
              <a:gd name="T0" fmla="*/ 43 w 173"/>
              <a:gd name="T1" fmla="*/ 0 h 207"/>
              <a:gd name="T2" fmla="*/ 0 w 173"/>
              <a:gd name="T3" fmla="*/ 207 h 207"/>
              <a:gd name="T4" fmla="*/ 129 w 173"/>
              <a:gd name="T5" fmla="*/ 207 h 207"/>
              <a:gd name="T6" fmla="*/ 173 w 173"/>
              <a:gd name="T7" fmla="*/ 0 h 207"/>
              <a:gd name="T8" fmla="*/ 43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dirty="0">
              <a:latin typeface="+mn-lt"/>
            </a:endParaRPr>
          </a:p>
        </p:txBody>
      </p:sp>
      <p:sp>
        <p:nvSpPr>
          <p:cNvPr id="65" name="Freeform 52">
            <a:extLst>
              <a:ext uri="{FF2B5EF4-FFF2-40B4-BE49-F238E27FC236}">
                <a16:creationId xmlns:a16="http://schemas.microsoft.com/office/drawing/2014/main" id="{49CB41F2-746E-443A-AD83-A8DE26F38CFD}"/>
              </a:ext>
            </a:extLst>
          </p:cNvPr>
          <p:cNvSpPr>
            <a:spLocks/>
          </p:cNvSpPr>
          <p:nvPr/>
        </p:nvSpPr>
        <p:spPr bwMode="auto">
          <a:xfrm>
            <a:off x="2660650" y="4424363"/>
            <a:ext cx="322263" cy="284162"/>
          </a:xfrm>
          <a:custGeom>
            <a:avLst/>
            <a:gdLst>
              <a:gd name="T0" fmla="*/ 43 w 173"/>
              <a:gd name="T1" fmla="*/ 0 h 207"/>
              <a:gd name="T2" fmla="*/ 0 w 173"/>
              <a:gd name="T3" fmla="*/ 207 h 207"/>
              <a:gd name="T4" fmla="*/ 129 w 173"/>
              <a:gd name="T5" fmla="*/ 207 h 207"/>
              <a:gd name="T6" fmla="*/ 173 w 173"/>
              <a:gd name="T7" fmla="*/ 0 h 207"/>
              <a:gd name="T8" fmla="*/ 43 w 173"/>
              <a:gd name="T9" fmla="*/ 0 h 207"/>
              <a:gd name="T10" fmla="*/ 0 60000 65536"/>
              <a:gd name="T11" fmla="*/ 0 60000 65536"/>
              <a:gd name="T12" fmla="*/ 0 60000 65536"/>
              <a:gd name="T13" fmla="*/ 0 60000 65536"/>
              <a:gd name="T14" fmla="*/ 0 60000 65536"/>
              <a:gd name="T15" fmla="*/ 0 w 173"/>
              <a:gd name="T16" fmla="*/ 0 h 207"/>
              <a:gd name="T17" fmla="*/ 173 w 173"/>
              <a:gd name="T18" fmla="*/ 207 h 207"/>
            </a:gdLst>
            <a:ahLst/>
            <a:cxnLst>
              <a:cxn ang="T10">
                <a:pos x="T0" y="T1"/>
              </a:cxn>
              <a:cxn ang="T11">
                <a:pos x="T2" y="T3"/>
              </a:cxn>
              <a:cxn ang="T12">
                <a:pos x="T4" y="T5"/>
              </a:cxn>
              <a:cxn ang="T13">
                <a:pos x="T6" y="T7"/>
              </a:cxn>
              <a:cxn ang="T14">
                <a:pos x="T8" y="T9"/>
              </a:cxn>
            </a:cxnLst>
            <a:rect l="T15" t="T16" r="T17" b="T18"/>
            <a:pathLst>
              <a:path w="173" h="207">
                <a:moveTo>
                  <a:pt x="43" y="0"/>
                </a:moveTo>
                <a:lnTo>
                  <a:pt x="0" y="207"/>
                </a:lnTo>
                <a:lnTo>
                  <a:pt x="129" y="207"/>
                </a:lnTo>
                <a:lnTo>
                  <a:pt x="173" y="0"/>
                </a:lnTo>
                <a:lnTo>
                  <a:pt x="43" y="0"/>
                </a:lnTo>
                <a:close/>
              </a:path>
            </a:pathLst>
          </a:custGeom>
          <a:solidFill>
            <a:srgbClr val="C00000"/>
          </a:solidFill>
          <a:ln w="9525">
            <a:noFill/>
            <a:round/>
            <a:headEnd/>
            <a:tailEnd/>
          </a:ln>
        </p:spPr>
        <p:txBody>
          <a:bodyPr/>
          <a:lstStyle/>
          <a:p>
            <a:pPr algn="ctr">
              <a:lnSpc>
                <a:spcPct val="90000"/>
              </a:lnSpc>
              <a:buClr>
                <a:srgbClr val="151C77"/>
              </a:buClr>
              <a:buSzPct val="80000"/>
              <a:buFont typeface="Wingdings" pitchFamily="2" charset="2"/>
              <a:buChar char="•"/>
              <a:defRPr/>
            </a:pPr>
            <a:endParaRPr lang="en-US" sz="1400" i="1" dirty="0">
              <a:latin typeface="+mn-lt"/>
            </a:endParaRPr>
          </a:p>
        </p:txBody>
      </p:sp>
      <p:sp>
        <p:nvSpPr>
          <p:cNvPr id="66" name="Oval 65">
            <a:extLst>
              <a:ext uri="{FF2B5EF4-FFF2-40B4-BE49-F238E27FC236}">
                <a16:creationId xmlns:a16="http://schemas.microsoft.com/office/drawing/2014/main" id="{37E1A0EC-AAEA-4A18-ABF5-04EA1656868C}"/>
              </a:ext>
            </a:extLst>
          </p:cNvPr>
          <p:cNvSpPr>
            <a:spLocks noChangeArrowheads="1"/>
          </p:cNvSpPr>
          <p:nvPr/>
        </p:nvSpPr>
        <p:spPr bwMode="auto">
          <a:xfrm>
            <a:off x="4687888" y="4305300"/>
            <a:ext cx="582612" cy="498475"/>
          </a:xfrm>
          <a:prstGeom prst="ellipse">
            <a:avLst/>
          </a:prstGeom>
          <a:noFill/>
          <a:ln w="9525" algn="ctr">
            <a:solidFill>
              <a:srgbClr val="C00000"/>
            </a:solidFill>
            <a:round/>
            <a:headEnd/>
            <a:tailEnd/>
          </a:ln>
        </p:spPr>
        <p:txBody>
          <a:bodyPr/>
          <a:lstStyle/>
          <a:p>
            <a:pPr algn="ctr"/>
            <a:endParaRPr lang="en-US"/>
          </a:p>
        </p:txBody>
      </p:sp>
      <p:cxnSp>
        <p:nvCxnSpPr>
          <p:cNvPr id="67" name="Shape 69">
            <a:extLst>
              <a:ext uri="{FF2B5EF4-FFF2-40B4-BE49-F238E27FC236}">
                <a16:creationId xmlns:a16="http://schemas.microsoft.com/office/drawing/2014/main" id="{7CD27C2F-3269-4A69-A0D2-41FEB5F08CB7}"/>
              </a:ext>
            </a:extLst>
          </p:cNvPr>
          <p:cNvCxnSpPr>
            <a:cxnSpLocks noChangeShapeType="1"/>
          </p:cNvCxnSpPr>
          <p:nvPr/>
        </p:nvCxnSpPr>
        <p:spPr bwMode="auto">
          <a:xfrm rot="10800000">
            <a:off x="6411913" y="3406775"/>
            <a:ext cx="1198562" cy="327025"/>
          </a:xfrm>
          <a:prstGeom prst="bentConnector3">
            <a:avLst>
              <a:gd name="adj1" fmla="val 50000"/>
            </a:avLst>
          </a:prstGeom>
          <a:noFill/>
          <a:ln w="9525" algn="ctr">
            <a:solidFill>
              <a:schemeClr val="tx1"/>
            </a:solidFill>
            <a:round/>
            <a:headEnd/>
            <a:tailEnd type="triangle" w="lg" len="lg"/>
          </a:ln>
        </p:spPr>
      </p:cxnSp>
      <p:cxnSp>
        <p:nvCxnSpPr>
          <p:cNvPr id="68" name="Shape 68">
            <a:extLst>
              <a:ext uri="{FF2B5EF4-FFF2-40B4-BE49-F238E27FC236}">
                <a16:creationId xmlns:a16="http://schemas.microsoft.com/office/drawing/2014/main" id="{CA1BAD23-7EBE-463F-8C4A-830D1B353E62}"/>
              </a:ext>
            </a:extLst>
          </p:cNvPr>
          <p:cNvCxnSpPr>
            <a:cxnSpLocks noChangeShapeType="1"/>
          </p:cNvCxnSpPr>
          <p:nvPr/>
        </p:nvCxnSpPr>
        <p:spPr bwMode="auto">
          <a:xfrm rot="16200000" flipV="1">
            <a:off x="6383339" y="2576513"/>
            <a:ext cx="204786" cy="2519362"/>
          </a:xfrm>
          <a:prstGeom prst="bentConnector2">
            <a:avLst/>
          </a:prstGeom>
          <a:noFill/>
          <a:ln w="9525" algn="ctr">
            <a:solidFill>
              <a:schemeClr val="tx1"/>
            </a:solidFill>
            <a:round/>
            <a:headEnd/>
            <a:tailEnd/>
          </a:ln>
        </p:spPr>
      </p:cxnSp>
      <p:cxnSp>
        <p:nvCxnSpPr>
          <p:cNvPr id="69" name="Straight Connector 68">
            <a:extLst>
              <a:ext uri="{FF2B5EF4-FFF2-40B4-BE49-F238E27FC236}">
                <a16:creationId xmlns:a16="http://schemas.microsoft.com/office/drawing/2014/main" id="{A6EB0FF5-3A99-40EC-89D9-B7C4BF1562A7}"/>
              </a:ext>
            </a:extLst>
          </p:cNvPr>
          <p:cNvCxnSpPr>
            <a:cxnSpLocks noChangeShapeType="1"/>
          </p:cNvCxnSpPr>
          <p:nvPr/>
        </p:nvCxnSpPr>
        <p:spPr bwMode="auto">
          <a:xfrm>
            <a:off x="3590925" y="3733800"/>
            <a:ext cx="1905000" cy="0"/>
          </a:xfrm>
          <a:prstGeom prst="line">
            <a:avLst/>
          </a:prstGeom>
          <a:noFill/>
          <a:ln w="9525" algn="ctr">
            <a:solidFill>
              <a:schemeClr val="tx1"/>
            </a:solidFill>
            <a:round/>
            <a:headEnd/>
            <a:tailEnd/>
          </a:ln>
        </p:spPr>
      </p:cxnSp>
      <p:cxnSp>
        <p:nvCxnSpPr>
          <p:cNvPr id="70" name="Straight Arrow Connector 69">
            <a:extLst>
              <a:ext uri="{FF2B5EF4-FFF2-40B4-BE49-F238E27FC236}">
                <a16:creationId xmlns:a16="http://schemas.microsoft.com/office/drawing/2014/main" id="{A6117299-C571-4020-9B88-974918856565}"/>
              </a:ext>
            </a:extLst>
          </p:cNvPr>
          <p:cNvCxnSpPr>
            <a:cxnSpLocks noChangeShapeType="1"/>
          </p:cNvCxnSpPr>
          <p:nvPr/>
        </p:nvCxnSpPr>
        <p:spPr bwMode="auto">
          <a:xfrm rot="5400000" flipH="1" flipV="1">
            <a:off x="5304631" y="3540919"/>
            <a:ext cx="384175" cy="1588"/>
          </a:xfrm>
          <a:prstGeom prst="straightConnector1">
            <a:avLst/>
          </a:prstGeom>
          <a:noFill/>
          <a:ln w="9525" algn="ctr">
            <a:solidFill>
              <a:schemeClr val="tx1"/>
            </a:solidFill>
            <a:round/>
            <a:headEnd/>
            <a:tailEnd type="triangle" w="lg" len="lg"/>
          </a:ln>
        </p:spPr>
      </p:cxnSp>
      <p:cxnSp>
        <p:nvCxnSpPr>
          <p:cNvPr id="71" name="Straight Arrow Connector 70">
            <a:extLst>
              <a:ext uri="{FF2B5EF4-FFF2-40B4-BE49-F238E27FC236}">
                <a16:creationId xmlns:a16="http://schemas.microsoft.com/office/drawing/2014/main" id="{A7411DA1-1BDA-41B2-ABAC-62B44FE05FA5}"/>
              </a:ext>
            </a:extLst>
          </p:cNvPr>
          <p:cNvCxnSpPr>
            <a:cxnSpLocks noChangeShapeType="1"/>
          </p:cNvCxnSpPr>
          <p:nvPr/>
        </p:nvCxnSpPr>
        <p:spPr bwMode="auto">
          <a:xfrm rot="5400000" flipH="1" flipV="1">
            <a:off x="3399631" y="3539332"/>
            <a:ext cx="384175" cy="1588"/>
          </a:xfrm>
          <a:prstGeom prst="straightConnector1">
            <a:avLst/>
          </a:prstGeom>
          <a:noFill/>
          <a:ln w="9525" algn="ctr">
            <a:solidFill>
              <a:schemeClr val="tx1"/>
            </a:solidFill>
            <a:round/>
            <a:headEnd/>
            <a:tailEnd type="triangle" w="lg" len="lg"/>
          </a:ln>
        </p:spPr>
      </p:cxnSp>
      <p:sp>
        <p:nvSpPr>
          <p:cNvPr id="72" name="TextBox 71">
            <a:extLst>
              <a:ext uri="{FF2B5EF4-FFF2-40B4-BE49-F238E27FC236}">
                <a16:creationId xmlns:a16="http://schemas.microsoft.com/office/drawing/2014/main" id="{B22DD647-2155-4E40-9EF6-4373C5F54D16}"/>
              </a:ext>
            </a:extLst>
          </p:cNvPr>
          <p:cNvSpPr txBox="1">
            <a:spLocks noChangeArrowheads="1"/>
          </p:cNvSpPr>
          <p:nvPr/>
        </p:nvSpPr>
        <p:spPr bwMode="auto">
          <a:xfrm rot="-4303593">
            <a:off x="-8762" y="4184005"/>
            <a:ext cx="1451038" cy="461665"/>
          </a:xfrm>
          <a:prstGeom prst="rect">
            <a:avLst/>
          </a:prstGeom>
          <a:noFill/>
          <a:ln w="9525">
            <a:noFill/>
            <a:miter lim="800000"/>
            <a:headEnd/>
            <a:tailEnd/>
          </a:ln>
        </p:spPr>
        <p:txBody>
          <a:bodyPr wrap="none">
            <a:spAutoFit/>
          </a:bodyPr>
          <a:lstStyle/>
          <a:p>
            <a:r>
              <a:rPr lang="en-US" sz="2400" b="1" dirty="0">
                <a:solidFill>
                  <a:srgbClr val="C00000"/>
                </a:solidFill>
              </a:rPr>
              <a:t>Example</a:t>
            </a:r>
          </a:p>
        </p:txBody>
      </p:sp>
    </p:spTree>
    <p:extLst>
      <p:ext uri="{BB962C8B-B14F-4D97-AF65-F5344CB8AC3E}">
        <p14:creationId xmlns:p14="http://schemas.microsoft.com/office/powerpoint/2010/main" val="48542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ox(in)">
                                      <p:cBhvr>
                                        <p:cTn id="10" dur="500"/>
                                        <p:tgtEl>
                                          <p:spTgt spid="41"/>
                                        </p:tgtEl>
                                      </p:cBhvr>
                                    </p:animEffect>
                                  </p:childTnLst>
                                </p:cTn>
                              </p:par>
                              <p:par>
                                <p:cTn id="11" presetID="4"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ox(in)">
                                      <p:cBhvr>
                                        <p:cTn id="13" dur="500"/>
                                        <p:tgtEl>
                                          <p:spTgt spid="25"/>
                                        </p:tgtEl>
                                      </p:cBhvr>
                                    </p:animEffect>
                                  </p:childTnLst>
                                </p:cTn>
                              </p:par>
                              <p:par>
                                <p:cTn id="14" presetID="4"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ox(in)">
                                      <p:cBhvr>
                                        <p:cTn id="16" dur="500"/>
                                        <p:tgtEl>
                                          <p:spTgt spid="26"/>
                                        </p:tgtEl>
                                      </p:cBhvr>
                                    </p:animEffect>
                                  </p:childTnLst>
                                </p:cTn>
                              </p:par>
                              <p:par>
                                <p:cTn id="17" presetID="4" presetClass="entr" presetSubtype="1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ox(in)">
                                      <p:cBhvr>
                                        <p:cTn id="19" dur="500"/>
                                        <p:tgtEl>
                                          <p:spTgt spid="27"/>
                                        </p:tgtEl>
                                      </p:cBhvr>
                                    </p:animEffect>
                                  </p:childTnLst>
                                </p:cTn>
                              </p:par>
                              <p:par>
                                <p:cTn id="20" presetID="4"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ox(in)">
                                      <p:cBhvr>
                                        <p:cTn id="22" dur="500"/>
                                        <p:tgtEl>
                                          <p:spTgt spid="28"/>
                                        </p:tgtEl>
                                      </p:cBhvr>
                                    </p:animEffect>
                                  </p:childTnLst>
                                </p:cTn>
                              </p:par>
                              <p:par>
                                <p:cTn id="23" presetID="4" presetClass="entr" presetSubtype="16"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box(in)">
                                      <p:cBhvr>
                                        <p:cTn id="25" dur="500"/>
                                        <p:tgtEl>
                                          <p:spTgt spid="71"/>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par>
                                <p:cTn id="29" presetID="4" presetClass="entr" presetSubtype="16"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box(in)">
                                      <p:cBhvr>
                                        <p:cTn id="31" dur="500"/>
                                        <p:tgtEl>
                                          <p:spTgt spid="69"/>
                                        </p:tgtEl>
                                      </p:cBhvr>
                                    </p:animEffect>
                                  </p:childTnLst>
                                </p:cTn>
                              </p:par>
                              <p:par>
                                <p:cTn id="32" presetID="4" presetClass="entr" presetSubtype="16"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box(in)">
                                      <p:cBhvr>
                                        <p:cTn id="34" dur="500"/>
                                        <p:tgtEl>
                                          <p:spTgt spid="70"/>
                                        </p:tgtEl>
                                      </p:cBhvr>
                                    </p:animEffect>
                                  </p:childTnLst>
                                </p:cTn>
                              </p:par>
                              <p:par>
                                <p:cTn id="35" presetID="4" presetClass="entr" presetSubtype="16"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box(in)">
                                      <p:cBhvr>
                                        <p:cTn id="37" dur="500"/>
                                        <p:tgtEl>
                                          <p:spTgt spid="67"/>
                                        </p:tgtEl>
                                      </p:cBhvr>
                                    </p:animEffect>
                                  </p:childTnLst>
                                </p:cTn>
                              </p:par>
                              <p:par>
                                <p:cTn id="38" presetID="4" presetClass="entr" presetSubtype="16"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box(in)">
                                      <p:cBhvr>
                                        <p:cTn id="40" dur="500"/>
                                        <p:tgtEl>
                                          <p:spTgt spid="68"/>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box(in)">
                                      <p:cBhvr>
                                        <p:cTn id="43" dur="500"/>
                                        <p:tgtEl>
                                          <p:spTgt spid="58"/>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box(in)">
                                      <p:cBhvr>
                                        <p:cTn id="46" dur="500"/>
                                        <p:tgtEl>
                                          <p:spTgt spid="72"/>
                                        </p:tgtEl>
                                      </p:cBhvr>
                                    </p:animEffect>
                                  </p:childTnLst>
                                </p:cTn>
                              </p:par>
                              <p:par>
                                <p:cTn id="47" presetID="4" presetClass="entr" presetSubtype="16"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ox(in)">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ox(in)">
                                      <p:cBhvr>
                                        <p:cTn id="54" dur="500"/>
                                        <p:tgtEl>
                                          <p:spTgt spid="39"/>
                                        </p:tgtEl>
                                      </p:cBhvr>
                                    </p:animEffect>
                                  </p:childTnLst>
                                </p:cTn>
                              </p:par>
                              <p:par>
                                <p:cTn id="55" presetID="4" presetClass="entr" presetSubtype="16"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ox(in)">
                                      <p:cBhvr>
                                        <p:cTn id="57" dur="500"/>
                                        <p:tgtEl>
                                          <p:spTgt spid="52"/>
                                        </p:tgtEl>
                                      </p:cBhvr>
                                    </p:animEffect>
                                  </p:childTnLst>
                                </p:cTn>
                              </p:par>
                              <p:par>
                                <p:cTn id="58" presetID="4" presetClass="entr" presetSubtype="16"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box(in)">
                                      <p:cBhvr>
                                        <p:cTn id="60" dur="500"/>
                                        <p:tgtEl>
                                          <p:spTgt spid="51"/>
                                        </p:tgtEl>
                                      </p:cBhvr>
                                    </p:animEffect>
                                  </p:childTnLst>
                                </p:cTn>
                              </p:par>
                              <p:par>
                                <p:cTn id="61" presetID="4" presetClass="entr" presetSubtype="16"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ox(in)">
                                      <p:cBhvr>
                                        <p:cTn id="63" dur="500"/>
                                        <p:tgtEl>
                                          <p:spTgt spid="29"/>
                                        </p:tgtEl>
                                      </p:cBhvr>
                                    </p:animEffect>
                                  </p:childTnLst>
                                </p:cTn>
                              </p:par>
                              <p:par>
                                <p:cTn id="64" presetID="4" presetClass="entr" presetSubtype="16"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box(in)">
                                      <p:cBhvr>
                                        <p:cTn id="66" dur="500"/>
                                        <p:tgtEl>
                                          <p:spTgt spid="50"/>
                                        </p:tgtEl>
                                      </p:cBhvr>
                                    </p:animEffect>
                                  </p:childTnLst>
                                </p:cTn>
                              </p:par>
                              <p:par>
                                <p:cTn id="67" presetID="4" presetClass="entr" presetSubtype="16"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ox(in)">
                                      <p:cBhvr>
                                        <p:cTn id="69" dur="500"/>
                                        <p:tgtEl>
                                          <p:spTgt spid="30"/>
                                        </p:tgtEl>
                                      </p:cBhvr>
                                    </p:animEffect>
                                  </p:childTnLst>
                                </p:cTn>
                              </p:par>
                              <p:par>
                                <p:cTn id="70" presetID="4" presetClass="entr" presetSubtype="16" fill="hold" grpId="0" nodeType="with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box(in)">
                                      <p:cBhvr>
                                        <p:cTn id="72" dur="500"/>
                                        <p:tgtEl>
                                          <p:spTgt spid="60"/>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box(in)">
                                      <p:cBhvr>
                                        <p:cTn id="77" dur="500"/>
                                        <p:tgtEl>
                                          <p:spTgt spid="56"/>
                                        </p:tgtEl>
                                      </p:cBhvr>
                                    </p:animEffect>
                                  </p:childTnLst>
                                </p:cTn>
                              </p:par>
                              <p:par>
                                <p:cTn id="78" presetID="4" presetClass="entr" presetSubtype="16" fill="hold"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box(in)">
                                      <p:cBhvr>
                                        <p:cTn id="80" dur="500"/>
                                        <p:tgtEl>
                                          <p:spTgt spid="65"/>
                                        </p:tgtEl>
                                      </p:cBhvr>
                                    </p:animEffect>
                                  </p:childTnLst>
                                </p:cTn>
                              </p:par>
                              <p:par>
                                <p:cTn id="81" presetID="4" presetClass="entr" presetSubtype="16" fill="hold" nodeType="with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box(in)">
                                      <p:cBhvr>
                                        <p:cTn id="83" dur="500"/>
                                        <p:tgtEl>
                                          <p:spTgt spid="64"/>
                                        </p:tgtEl>
                                      </p:cBhvr>
                                    </p:animEffect>
                                  </p:childTnLst>
                                </p:cTn>
                              </p:par>
                              <p:par>
                                <p:cTn id="84" presetID="4" presetClass="entr" presetSubtype="16"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box(in)">
                                      <p:cBhvr>
                                        <p:cTn id="86" dur="500"/>
                                        <p:tgtEl>
                                          <p:spTgt spid="54"/>
                                        </p:tgtEl>
                                      </p:cBhvr>
                                    </p:animEffect>
                                  </p:childTnLst>
                                </p:cTn>
                              </p:par>
                              <p:par>
                                <p:cTn id="87" presetID="4" presetClass="entr" presetSubtype="16" fill="hold"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box(in)">
                                      <p:cBhvr>
                                        <p:cTn id="89" dur="500"/>
                                        <p:tgtEl>
                                          <p:spTgt spid="63"/>
                                        </p:tgtEl>
                                      </p:cBhvr>
                                    </p:animEffect>
                                  </p:childTnLst>
                                </p:cTn>
                              </p:par>
                              <p:par>
                                <p:cTn id="90" presetID="4" presetClass="entr" presetSubtype="16" fill="hold" nodeType="withEffect">
                                  <p:stCondLst>
                                    <p:cond delay="0"/>
                                  </p:stCondLst>
                                  <p:childTnLst>
                                    <p:set>
                                      <p:cBhvr>
                                        <p:cTn id="91" dur="1" fill="hold">
                                          <p:stCondLst>
                                            <p:cond delay="0"/>
                                          </p:stCondLst>
                                        </p:cTn>
                                        <p:tgtEl>
                                          <p:spTgt spid="62"/>
                                        </p:tgtEl>
                                        <p:attrNameLst>
                                          <p:attrName>style.visibility</p:attrName>
                                        </p:attrNameLst>
                                      </p:cBhvr>
                                      <p:to>
                                        <p:strVal val="visible"/>
                                      </p:to>
                                    </p:set>
                                    <p:animEffect transition="in" filter="box(in)">
                                      <p:cBhvr>
                                        <p:cTn id="92" dur="500"/>
                                        <p:tgtEl>
                                          <p:spTgt spid="62"/>
                                        </p:tgtEl>
                                      </p:cBhvr>
                                    </p:animEffect>
                                  </p:childTnLst>
                                </p:cTn>
                              </p:par>
                              <p:par>
                                <p:cTn id="93" presetID="4" presetClass="entr" presetSubtype="16"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box(in)">
                                      <p:cBhvr>
                                        <p:cTn id="95" dur="500"/>
                                        <p:tgtEl>
                                          <p:spTgt spid="57"/>
                                        </p:tgtEl>
                                      </p:cBhvr>
                                    </p:animEffect>
                                  </p:childTnLst>
                                </p:cTn>
                              </p:par>
                              <p:par>
                                <p:cTn id="96" presetID="4" presetClass="entr" presetSubtype="16"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box(in)">
                                      <p:cBhvr>
                                        <p:cTn id="98" dur="500"/>
                                        <p:tgtEl>
                                          <p:spTgt spid="66"/>
                                        </p:tgtEl>
                                      </p:cBhvr>
                                    </p:animEffect>
                                  </p:childTnLst>
                                </p:cTn>
                              </p:par>
                              <p:par>
                                <p:cTn id="99" presetID="4" presetClass="entr" presetSubtype="16"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box(in)">
                                      <p:cBhvr>
                                        <p:cTn id="101" dur="500"/>
                                        <p:tgtEl>
                                          <p:spTgt spid="61"/>
                                        </p:tgtEl>
                                      </p:cBhvr>
                                    </p:animEffect>
                                  </p:childTnLst>
                                </p:cTn>
                              </p:par>
                              <p:par>
                                <p:cTn id="102" presetID="4" presetClass="entr" presetSubtype="16" fill="hold" grpId="0"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box(in)">
                                      <p:cBhvr>
                                        <p:cTn id="10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9" grpId="0" animBg="1"/>
      <p:bldP spid="39" grpId="0"/>
      <p:bldP spid="41" grpId="0"/>
      <p:bldP spid="54" grpId="0" animBg="1"/>
      <p:bldP spid="56" grpId="0"/>
      <p:bldP spid="58" grpId="0" animBg="1"/>
      <p:bldP spid="59" grpId="0"/>
      <p:bldP spid="60" grpId="0" animBg="1"/>
      <p:bldP spid="61" grpId="0" animBg="1"/>
      <p:bldP spid="66" grpId="0" animBg="1"/>
      <p:bldP spid="72"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B70F-B254-4436-B4C4-8ED883C4C074}"/>
              </a:ext>
            </a:extLst>
          </p:cNvPr>
          <p:cNvSpPr>
            <a:spLocks noGrp="1"/>
          </p:cNvSpPr>
          <p:nvPr>
            <p:ph type="title"/>
          </p:nvPr>
        </p:nvSpPr>
        <p:spPr/>
        <p:txBody>
          <a:bodyPr/>
          <a:lstStyle/>
          <a:p>
            <a:r>
              <a:rPr lang="en-US" dirty="0"/>
              <a:t>Draw a Pig</a:t>
            </a:r>
          </a:p>
        </p:txBody>
      </p:sp>
      <p:sp>
        <p:nvSpPr>
          <p:cNvPr id="4" name="Footer Placeholder 3">
            <a:extLst>
              <a:ext uri="{FF2B5EF4-FFF2-40B4-BE49-F238E27FC236}">
                <a16:creationId xmlns:a16="http://schemas.microsoft.com/office/drawing/2014/main" id="{12C478EF-68F0-4469-A560-BFE9521B02D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1396C6F-4120-4A47-A4E9-F9A4C5019AA5}"/>
              </a:ext>
            </a:extLst>
          </p:cNvPr>
          <p:cNvSpPr>
            <a:spLocks noGrp="1"/>
          </p:cNvSpPr>
          <p:nvPr>
            <p:ph type="sldNum" sz="quarter" idx="12"/>
          </p:nvPr>
        </p:nvSpPr>
        <p:spPr/>
        <p:txBody>
          <a:bodyPr/>
          <a:lstStyle/>
          <a:p>
            <a:fld id="{909ED1F4-8724-4CB0-854F-41CA9E1557CC}" type="slidenum">
              <a:rPr lang="en-US" altLang="en-US" smtClean="0"/>
              <a:pPr/>
              <a:t>220</a:t>
            </a:fld>
            <a:endParaRPr lang="en-US" altLang="en-US"/>
          </a:p>
        </p:txBody>
      </p:sp>
      <p:pic>
        <p:nvPicPr>
          <p:cNvPr id="7" name="Picture 6">
            <a:extLst>
              <a:ext uri="{FF2B5EF4-FFF2-40B4-BE49-F238E27FC236}">
                <a16:creationId xmlns:a16="http://schemas.microsoft.com/office/drawing/2014/main" id="{304D5504-4A54-4B06-9131-0DBD8CA45CB9}"/>
              </a:ext>
            </a:extLst>
          </p:cNvPr>
          <p:cNvPicPr>
            <a:picLocks noChangeAspect="1"/>
          </p:cNvPicPr>
          <p:nvPr/>
        </p:nvPicPr>
        <p:blipFill>
          <a:blip r:embed="rId2"/>
          <a:stretch>
            <a:fillRect/>
          </a:stretch>
        </p:blipFill>
        <p:spPr>
          <a:xfrm>
            <a:off x="2028825" y="1981200"/>
            <a:ext cx="5086350" cy="3771900"/>
          </a:xfrm>
          <a:prstGeom prst="rect">
            <a:avLst/>
          </a:prstGeom>
        </p:spPr>
      </p:pic>
    </p:spTree>
    <p:extLst>
      <p:ext uri="{BB962C8B-B14F-4D97-AF65-F5344CB8AC3E}">
        <p14:creationId xmlns:p14="http://schemas.microsoft.com/office/powerpoint/2010/main" val="378134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67C4-B5C5-4BE7-9DE8-7BE624E805AF}"/>
              </a:ext>
            </a:extLst>
          </p:cNvPr>
          <p:cNvSpPr>
            <a:spLocks noGrp="1"/>
          </p:cNvSpPr>
          <p:nvPr>
            <p:ph type="title"/>
          </p:nvPr>
        </p:nvSpPr>
        <p:spPr/>
        <p:txBody>
          <a:bodyPr/>
          <a:lstStyle/>
          <a:p>
            <a:r>
              <a:rPr lang="en-US" dirty="0"/>
              <a:t>Standard Work</a:t>
            </a:r>
          </a:p>
        </p:txBody>
      </p:sp>
      <p:pic>
        <p:nvPicPr>
          <p:cNvPr id="6" name="Online Media 5" title="Standard of Work: Draw a Pig">
            <a:hlinkClick r:id="" action="ppaction://media"/>
            <a:extLst>
              <a:ext uri="{FF2B5EF4-FFF2-40B4-BE49-F238E27FC236}">
                <a16:creationId xmlns:a16="http://schemas.microsoft.com/office/drawing/2014/main" id="{618FBF26-D41E-4170-9595-F0C7C4A0F7F5}"/>
              </a:ext>
            </a:extLst>
          </p:cNvPr>
          <p:cNvPicPr>
            <a:picLocks noGrp="1" noRot="1" noChangeAspect="1"/>
          </p:cNvPicPr>
          <p:nvPr>
            <p:ph idx="1"/>
            <a:videoFile r:link="rId1"/>
          </p:nvPr>
        </p:nvPicPr>
        <p:blipFill>
          <a:blip r:embed="rId4"/>
          <a:stretch>
            <a:fillRect/>
          </a:stretch>
        </p:blipFill>
        <p:spPr>
          <a:xfrm>
            <a:off x="575733" y="1447800"/>
            <a:ext cx="7992533" cy="4495800"/>
          </a:xfrm>
          <a:prstGeom prst="rect">
            <a:avLst/>
          </a:prstGeom>
        </p:spPr>
      </p:pic>
      <p:sp>
        <p:nvSpPr>
          <p:cNvPr id="4" name="Footer Placeholder 3">
            <a:extLst>
              <a:ext uri="{FF2B5EF4-FFF2-40B4-BE49-F238E27FC236}">
                <a16:creationId xmlns:a16="http://schemas.microsoft.com/office/drawing/2014/main" id="{192E8881-3387-4E31-91AA-24803EE3E61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82657616-EB2D-4B04-AA15-B77CF50D2E11}"/>
              </a:ext>
            </a:extLst>
          </p:cNvPr>
          <p:cNvSpPr>
            <a:spLocks noGrp="1"/>
          </p:cNvSpPr>
          <p:nvPr>
            <p:ph type="sldNum" sz="quarter" idx="12"/>
          </p:nvPr>
        </p:nvSpPr>
        <p:spPr/>
        <p:txBody>
          <a:bodyPr/>
          <a:lstStyle/>
          <a:p>
            <a:fld id="{909ED1F4-8724-4CB0-854F-41CA9E1557CC}" type="slidenum">
              <a:rPr lang="en-US" altLang="en-US" smtClean="0"/>
              <a:pPr/>
              <a:t>221</a:t>
            </a:fld>
            <a:endParaRPr lang="en-US" altLang="en-US"/>
          </a:p>
        </p:txBody>
      </p:sp>
    </p:spTree>
    <p:extLst>
      <p:ext uri="{BB962C8B-B14F-4D97-AF65-F5344CB8AC3E}">
        <p14:creationId xmlns:p14="http://schemas.microsoft.com/office/powerpoint/2010/main" val="10534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D4F5D-7E5C-4CD0-AB66-B452748402D7}"/>
              </a:ext>
            </a:extLst>
          </p:cNvPr>
          <p:cNvSpPr>
            <a:spLocks noGrp="1"/>
          </p:cNvSpPr>
          <p:nvPr>
            <p:ph type="title"/>
          </p:nvPr>
        </p:nvSpPr>
        <p:spPr/>
        <p:txBody>
          <a:bodyPr/>
          <a:lstStyle/>
          <a:p>
            <a:r>
              <a:rPr lang="en-US" dirty="0"/>
              <a:t>Examples in Healthcare</a:t>
            </a:r>
          </a:p>
        </p:txBody>
      </p:sp>
      <p:sp>
        <p:nvSpPr>
          <p:cNvPr id="3" name="Content Placeholder 2">
            <a:extLst>
              <a:ext uri="{FF2B5EF4-FFF2-40B4-BE49-F238E27FC236}">
                <a16:creationId xmlns:a16="http://schemas.microsoft.com/office/drawing/2014/main" id="{7D881EFB-AD50-48C6-9920-D7F7AB9D06C0}"/>
              </a:ext>
            </a:extLst>
          </p:cNvPr>
          <p:cNvSpPr>
            <a:spLocks noGrp="1"/>
          </p:cNvSpPr>
          <p:nvPr>
            <p:ph idx="1"/>
          </p:nvPr>
        </p:nvSpPr>
        <p:spPr>
          <a:xfrm>
            <a:off x="609600" y="1341438"/>
            <a:ext cx="7924800" cy="4373562"/>
          </a:xfrm>
        </p:spPr>
        <p:txBody>
          <a:bodyPr/>
          <a:lstStyle/>
          <a:p>
            <a:r>
              <a:rPr lang="en-US" dirty="0"/>
              <a:t>Surgical tray set-ups</a:t>
            </a:r>
          </a:p>
          <a:p>
            <a:r>
              <a:rPr lang="en-US" dirty="0"/>
              <a:t>Exam room set-ups</a:t>
            </a:r>
          </a:p>
          <a:p>
            <a:r>
              <a:rPr lang="en-US" dirty="0"/>
              <a:t>Out of Office protocols</a:t>
            </a:r>
          </a:p>
          <a:p>
            <a:r>
              <a:rPr lang="en-US" dirty="0"/>
              <a:t>Sterilization protocols</a:t>
            </a:r>
          </a:p>
          <a:p>
            <a:r>
              <a:rPr lang="en-US" dirty="0"/>
              <a:t>Daily huddles</a:t>
            </a:r>
          </a:p>
        </p:txBody>
      </p:sp>
      <p:sp>
        <p:nvSpPr>
          <p:cNvPr id="4" name="Footer Placeholder 3">
            <a:extLst>
              <a:ext uri="{FF2B5EF4-FFF2-40B4-BE49-F238E27FC236}">
                <a16:creationId xmlns:a16="http://schemas.microsoft.com/office/drawing/2014/main" id="{885DF382-AB11-4987-A843-8626AF52819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D3B33F28-ACCB-4564-904E-29C172ABE942}"/>
              </a:ext>
            </a:extLst>
          </p:cNvPr>
          <p:cNvSpPr>
            <a:spLocks noGrp="1"/>
          </p:cNvSpPr>
          <p:nvPr>
            <p:ph type="sldNum" sz="quarter" idx="12"/>
          </p:nvPr>
        </p:nvSpPr>
        <p:spPr/>
        <p:txBody>
          <a:bodyPr/>
          <a:lstStyle/>
          <a:p>
            <a:fld id="{909ED1F4-8724-4CB0-854F-41CA9E1557CC}" type="slidenum">
              <a:rPr lang="en-US" altLang="en-US" smtClean="0"/>
              <a:pPr/>
              <a:t>222</a:t>
            </a:fld>
            <a:endParaRPr lang="en-US" altLang="en-US"/>
          </a:p>
        </p:txBody>
      </p:sp>
    </p:spTree>
    <p:extLst>
      <p:ext uri="{BB962C8B-B14F-4D97-AF65-F5344CB8AC3E}">
        <p14:creationId xmlns:p14="http://schemas.microsoft.com/office/powerpoint/2010/main" val="326331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5087-FAB0-4288-914C-0EE8A8965EE7}"/>
              </a:ext>
            </a:extLst>
          </p:cNvPr>
          <p:cNvSpPr>
            <a:spLocks noGrp="1"/>
          </p:cNvSpPr>
          <p:nvPr>
            <p:ph type="title"/>
          </p:nvPr>
        </p:nvSpPr>
        <p:spPr/>
        <p:txBody>
          <a:bodyPr/>
          <a:lstStyle/>
          <a:p>
            <a:r>
              <a:rPr lang="en-US" dirty="0"/>
              <a:t>Checklists</a:t>
            </a:r>
          </a:p>
        </p:txBody>
      </p:sp>
      <p:sp>
        <p:nvSpPr>
          <p:cNvPr id="4" name="Footer Placeholder 3">
            <a:extLst>
              <a:ext uri="{FF2B5EF4-FFF2-40B4-BE49-F238E27FC236}">
                <a16:creationId xmlns:a16="http://schemas.microsoft.com/office/drawing/2014/main" id="{A397F55E-FBFC-4398-AF66-784104FA762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01F4877-5C9D-4C95-A44C-7B8B18C78B24}"/>
              </a:ext>
            </a:extLst>
          </p:cNvPr>
          <p:cNvSpPr>
            <a:spLocks noGrp="1"/>
          </p:cNvSpPr>
          <p:nvPr>
            <p:ph type="sldNum" sz="quarter" idx="12"/>
          </p:nvPr>
        </p:nvSpPr>
        <p:spPr/>
        <p:txBody>
          <a:bodyPr/>
          <a:lstStyle/>
          <a:p>
            <a:fld id="{909ED1F4-8724-4CB0-854F-41CA9E1557CC}" type="slidenum">
              <a:rPr lang="en-US" altLang="en-US" smtClean="0"/>
              <a:pPr/>
              <a:t>223</a:t>
            </a:fld>
            <a:endParaRPr lang="en-US" altLang="en-US"/>
          </a:p>
        </p:txBody>
      </p:sp>
      <p:pic>
        <p:nvPicPr>
          <p:cNvPr id="7" name="Picture 6"/>
          <p:cNvPicPr>
            <a:picLocks noChangeAspect="1"/>
          </p:cNvPicPr>
          <p:nvPr/>
        </p:nvPicPr>
        <p:blipFill>
          <a:blip r:embed="rId2"/>
          <a:stretch>
            <a:fillRect/>
          </a:stretch>
        </p:blipFill>
        <p:spPr>
          <a:xfrm>
            <a:off x="1628775" y="1676400"/>
            <a:ext cx="5886450" cy="3514725"/>
          </a:xfrm>
          <a:prstGeom prst="rect">
            <a:avLst/>
          </a:prstGeom>
        </p:spPr>
      </p:pic>
    </p:spTree>
    <p:extLst>
      <p:ext uri="{BB962C8B-B14F-4D97-AF65-F5344CB8AC3E}">
        <p14:creationId xmlns:p14="http://schemas.microsoft.com/office/powerpoint/2010/main" val="415261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Protocols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224</a:t>
            </a:fld>
            <a:endParaRPr lang="en-US" altLang="en-US"/>
          </a:p>
        </p:txBody>
      </p:sp>
      <p:pic>
        <p:nvPicPr>
          <p:cNvPr id="6" name="Picture 5"/>
          <p:cNvPicPr>
            <a:picLocks noChangeAspect="1"/>
          </p:cNvPicPr>
          <p:nvPr/>
        </p:nvPicPr>
        <p:blipFill>
          <a:blip r:embed="rId2"/>
          <a:stretch>
            <a:fillRect/>
          </a:stretch>
        </p:blipFill>
        <p:spPr>
          <a:xfrm>
            <a:off x="1371600" y="1063511"/>
            <a:ext cx="5791200" cy="4097113"/>
          </a:xfrm>
          <a:prstGeom prst="rect">
            <a:avLst/>
          </a:prstGeom>
        </p:spPr>
      </p:pic>
      <p:pic>
        <p:nvPicPr>
          <p:cNvPr id="3" name="Picture 2">
            <a:extLst>
              <a:ext uri="{FF2B5EF4-FFF2-40B4-BE49-F238E27FC236}">
                <a16:creationId xmlns:a16="http://schemas.microsoft.com/office/drawing/2014/main" id="{EAE8DD00-9D05-4D0C-8B20-0C0C02115503}"/>
              </a:ext>
            </a:extLst>
          </p:cNvPr>
          <p:cNvPicPr>
            <a:picLocks noChangeAspect="1"/>
          </p:cNvPicPr>
          <p:nvPr/>
        </p:nvPicPr>
        <p:blipFill>
          <a:blip r:embed="rId3"/>
          <a:stretch>
            <a:fillRect/>
          </a:stretch>
        </p:blipFill>
        <p:spPr>
          <a:xfrm>
            <a:off x="1152525" y="4046199"/>
            <a:ext cx="6229350" cy="2228850"/>
          </a:xfrm>
          <a:prstGeom prst="rect">
            <a:avLst/>
          </a:prstGeom>
        </p:spPr>
      </p:pic>
    </p:spTree>
    <p:extLst>
      <p:ext uri="{BB962C8B-B14F-4D97-AF65-F5344CB8AC3E}">
        <p14:creationId xmlns:p14="http://schemas.microsoft.com/office/powerpoint/2010/main" val="159938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12, Lesson 2: </a:t>
            </a:r>
          </a:p>
          <a:p>
            <a:pPr eaLnBrk="1" hangingPunct="1">
              <a:buFont typeface="Wingdings" panose="05000000000000000000" pitchFamily="2" charset="2"/>
              <a:buNone/>
            </a:pPr>
            <a:r>
              <a:rPr lang="en-US" altLang="en-US" dirty="0">
                <a:solidFill>
                  <a:srgbClr val="1B7384"/>
                </a:solidFill>
              </a:rPr>
              <a:t>Treating the Problem: 5S and Mistake Proofing</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24522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AC1886-893B-49D2-B092-F25242CCC54D}"/>
              </a:ext>
            </a:extLst>
          </p:cNvPr>
          <p:cNvSpPr>
            <a:spLocks noGrp="1"/>
          </p:cNvSpPr>
          <p:nvPr>
            <p:ph type="body" idx="1"/>
          </p:nvPr>
        </p:nvSpPr>
        <p:spPr>
          <a:xfrm>
            <a:off x="457200" y="533400"/>
            <a:ext cx="4040188" cy="639762"/>
          </a:xfrm>
        </p:spPr>
        <p:txBody>
          <a:bodyPr/>
          <a:lstStyle/>
          <a:p>
            <a:r>
              <a:rPr lang="en-US" dirty="0"/>
              <a:t>5S</a:t>
            </a:r>
          </a:p>
        </p:txBody>
      </p:sp>
      <p:sp>
        <p:nvSpPr>
          <p:cNvPr id="3" name="Content Placeholder 2">
            <a:extLst>
              <a:ext uri="{FF2B5EF4-FFF2-40B4-BE49-F238E27FC236}">
                <a16:creationId xmlns:a16="http://schemas.microsoft.com/office/drawing/2014/main" id="{D9D0DE1C-0A48-4F2D-B440-7A73BB0446BD}"/>
              </a:ext>
            </a:extLst>
          </p:cNvPr>
          <p:cNvSpPr>
            <a:spLocks noGrp="1"/>
          </p:cNvSpPr>
          <p:nvPr>
            <p:ph sz="half" idx="2"/>
          </p:nvPr>
        </p:nvSpPr>
        <p:spPr>
          <a:xfrm>
            <a:off x="457200" y="1173162"/>
            <a:ext cx="4040188" cy="4922838"/>
          </a:xfrm>
        </p:spPr>
        <p:txBody>
          <a:bodyPr/>
          <a:lstStyle/>
          <a:p>
            <a:r>
              <a:rPr lang="en-US" dirty="0"/>
              <a:t>To address problems associated with wasted time and wasted talent in searching for supplies &amp; equipment to perform work</a:t>
            </a:r>
          </a:p>
          <a:p>
            <a:pPr marL="971550" lvl="1" indent="-514350">
              <a:buFont typeface="+mj-lt"/>
              <a:buAutoNum type="arabicPeriod"/>
            </a:pPr>
            <a:r>
              <a:rPr lang="en-US" sz="2400" dirty="0"/>
              <a:t>Sort and scrap</a:t>
            </a:r>
          </a:p>
          <a:p>
            <a:pPr marL="971550" lvl="1" indent="-514350">
              <a:buFont typeface="+mj-lt"/>
              <a:buAutoNum type="arabicPeriod"/>
            </a:pPr>
            <a:r>
              <a:rPr lang="en-US" sz="2400" dirty="0"/>
              <a:t>Straighten/Set in Order/Stabilize</a:t>
            </a:r>
          </a:p>
          <a:p>
            <a:pPr marL="971550" lvl="1" indent="-514350">
              <a:buFont typeface="+mj-lt"/>
              <a:buAutoNum type="arabicPeriod"/>
            </a:pPr>
            <a:r>
              <a:rPr lang="en-US" sz="2400" dirty="0"/>
              <a:t>Shine/sweep</a:t>
            </a:r>
          </a:p>
          <a:p>
            <a:pPr marL="971550" lvl="1" indent="-514350">
              <a:buFont typeface="+mj-lt"/>
              <a:buAutoNum type="arabicPeriod"/>
            </a:pPr>
            <a:r>
              <a:rPr lang="en-US" sz="2400" dirty="0"/>
              <a:t>Standardize</a:t>
            </a:r>
          </a:p>
          <a:p>
            <a:pPr marL="971550" lvl="1" indent="-514350">
              <a:buFont typeface="+mj-lt"/>
              <a:buAutoNum type="arabicPeriod"/>
            </a:pPr>
            <a:r>
              <a:rPr lang="en-US" sz="2400" dirty="0"/>
              <a:t>Sustain</a:t>
            </a:r>
          </a:p>
          <a:p>
            <a:endParaRPr lang="en-US" dirty="0"/>
          </a:p>
        </p:txBody>
      </p:sp>
      <p:sp>
        <p:nvSpPr>
          <p:cNvPr id="7" name="Text Placeholder 6">
            <a:extLst>
              <a:ext uri="{FF2B5EF4-FFF2-40B4-BE49-F238E27FC236}">
                <a16:creationId xmlns:a16="http://schemas.microsoft.com/office/drawing/2014/main" id="{D4431405-90EC-427A-B44C-ADA65DC554CF}"/>
              </a:ext>
            </a:extLst>
          </p:cNvPr>
          <p:cNvSpPr>
            <a:spLocks noGrp="1"/>
          </p:cNvSpPr>
          <p:nvPr>
            <p:ph type="body" sz="quarter" idx="3"/>
          </p:nvPr>
        </p:nvSpPr>
        <p:spPr>
          <a:xfrm>
            <a:off x="4645025" y="533400"/>
            <a:ext cx="4041775" cy="639762"/>
          </a:xfrm>
        </p:spPr>
        <p:txBody>
          <a:bodyPr/>
          <a:lstStyle/>
          <a:p>
            <a:r>
              <a:rPr lang="en-US" dirty="0"/>
              <a:t>Visual Management</a:t>
            </a:r>
          </a:p>
        </p:txBody>
      </p:sp>
      <p:sp>
        <p:nvSpPr>
          <p:cNvPr id="8" name="Content Placeholder 7">
            <a:extLst>
              <a:ext uri="{FF2B5EF4-FFF2-40B4-BE49-F238E27FC236}">
                <a16:creationId xmlns:a16="http://schemas.microsoft.com/office/drawing/2014/main" id="{34209C18-BC6C-49B9-B6CC-ED27F965350D}"/>
              </a:ext>
            </a:extLst>
          </p:cNvPr>
          <p:cNvSpPr>
            <a:spLocks noGrp="1"/>
          </p:cNvSpPr>
          <p:nvPr>
            <p:ph sz="quarter" idx="4"/>
          </p:nvPr>
        </p:nvSpPr>
        <p:spPr>
          <a:xfrm>
            <a:off x="4645025" y="1173162"/>
            <a:ext cx="4041775" cy="5151438"/>
          </a:xfrm>
        </p:spPr>
        <p:txBody>
          <a:bodyPr/>
          <a:lstStyle/>
          <a:p>
            <a:r>
              <a:rPr lang="en-US" dirty="0"/>
              <a:t>Make operations visually obvious</a:t>
            </a:r>
          </a:p>
          <a:p>
            <a:r>
              <a:rPr lang="en-US" dirty="0"/>
              <a:t>Make problems stand out – make it easy to identify error conditions</a:t>
            </a:r>
          </a:p>
          <a:p>
            <a:r>
              <a:rPr lang="en-US" dirty="0"/>
              <a:t>Easy tracking of up to the minute process performance</a:t>
            </a:r>
          </a:p>
          <a:p>
            <a:r>
              <a:rPr lang="en-US" dirty="0"/>
              <a:t>Andon – a light or signal that a worker needs help immediately (to indicate a problem or abnormality has been detected</a:t>
            </a:r>
          </a:p>
        </p:txBody>
      </p:sp>
      <p:sp>
        <p:nvSpPr>
          <p:cNvPr id="4" name="Footer Placeholder 3">
            <a:extLst>
              <a:ext uri="{FF2B5EF4-FFF2-40B4-BE49-F238E27FC236}">
                <a16:creationId xmlns:a16="http://schemas.microsoft.com/office/drawing/2014/main" id="{CDA9C20D-DDB3-4FEC-8891-493FCBF3ADC9}"/>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7477AC7-443A-4C51-9EA9-51AAFC059050}"/>
              </a:ext>
            </a:extLst>
          </p:cNvPr>
          <p:cNvSpPr>
            <a:spLocks noGrp="1"/>
          </p:cNvSpPr>
          <p:nvPr>
            <p:ph type="sldNum" sz="quarter" idx="12"/>
          </p:nvPr>
        </p:nvSpPr>
        <p:spPr/>
        <p:txBody>
          <a:bodyPr/>
          <a:lstStyle/>
          <a:p>
            <a:fld id="{909ED1F4-8724-4CB0-854F-41CA9E1557CC}" type="slidenum">
              <a:rPr lang="en-US" altLang="en-US" smtClean="0"/>
              <a:pPr/>
              <a:t>226</a:t>
            </a:fld>
            <a:endParaRPr lang="en-US" altLang="en-US"/>
          </a:p>
        </p:txBody>
      </p:sp>
    </p:spTree>
    <p:extLst>
      <p:ext uri="{BB962C8B-B14F-4D97-AF65-F5344CB8AC3E}">
        <p14:creationId xmlns:p14="http://schemas.microsoft.com/office/powerpoint/2010/main" val="273000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47E9D6-85F8-42DC-B860-3CECBDEA3A82}"/>
              </a:ext>
            </a:extLst>
          </p:cNvPr>
          <p:cNvSpPr>
            <a:spLocks noGrp="1"/>
          </p:cNvSpPr>
          <p:nvPr>
            <p:ph type="title"/>
          </p:nvPr>
        </p:nvSpPr>
        <p:spPr/>
        <p:txBody>
          <a:bodyPr/>
          <a:lstStyle/>
          <a:p>
            <a:r>
              <a:rPr lang="en-US" dirty="0"/>
              <a:t>5S of ED Workstation</a:t>
            </a:r>
          </a:p>
        </p:txBody>
      </p:sp>
      <p:sp>
        <p:nvSpPr>
          <p:cNvPr id="7" name="Footer Placeholder 6">
            <a:extLst>
              <a:ext uri="{FF2B5EF4-FFF2-40B4-BE49-F238E27FC236}">
                <a16:creationId xmlns:a16="http://schemas.microsoft.com/office/drawing/2014/main" id="{DCE89C23-41EA-49A7-8B9B-CA7E08EB6494}"/>
              </a:ext>
            </a:extLst>
          </p:cNvPr>
          <p:cNvSpPr>
            <a:spLocks noGrp="1"/>
          </p:cNvSpPr>
          <p:nvPr>
            <p:ph type="ftr" sz="quarter" idx="10"/>
          </p:nvPr>
        </p:nvSpPr>
        <p:spPr/>
        <p:txBody>
          <a:bodyPr/>
          <a:lstStyle/>
          <a:p>
            <a:r>
              <a:rPr lang="en-US" altLang="en-US"/>
              <a:t>PHX Institute</a:t>
            </a:r>
          </a:p>
        </p:txBody>
      </p:sp>
      <p:sp>
        <p:nvSpPr>
          <p:cNvPr id="8" name="Slide Number Placeholder 7">
            <a:extLst>
              <a:ext uri="{FF2B5EF4-FFF2-40B4-BE49-F238E27FC236}">
                <a16:creationId xmlns:a16="http://schemas.microsoft.com/office/drawing/2014/main" id="{13154510-65F5-42F3-929B-EF56C1909B83}"/>
              </a:ext>
            </a:extLst>
          </p:cNvPr>
          <p:cNvSpPr>
            <a:spLocks noGrp="1"/>
          </p:cNvSpPr>
          <p:nvPr>
            <p:ph type="sldNum" sz="quarter" idx="12"/>
          </p:nvPr>
        </p:nvSpPr>
        <p:spPr/>
        <p:txBody>
          <a:bodyPr/>
          <a:lstStyle/>
          <a:p>
            <a:fld id="{5F6D40E0-1649-4A38-99F5-4E299F5680AF}" type="slidenum">
              <a:rPr lang="en-US" altLang="en-US" smtClean="0"/>
              <a:pPr/>
              <a:t>227</a:t>
            </a:fld>
            <a:endParaRPr lang="en-US" altLang="en-US"/>
          </a:p>
        </p:txBody>
      </p:sp>
      <p:sp>
        <p:nvSpPr>
          <p:cNvPr id="11" name="TextBox 9">
            <a:extLst>
              <a:ext uri="{FF2B5EF4-FFF2-40B4-BE49-F238E27FC236}">
                <a16:creationId xmlns:a16="http://schemas.microsoft.com/office/drawing/2014/main" id="{BBE34550-7914-46E1-92DE-BBB7821AB0B3}"/>
              </a:ext>
            </a:extLst>
          </p:cNvPr>
          <p:cNvSpPr txBox="1">
            <a:spLocks noChangeArrowheads="1"/>
          </p:cNvSpPr>
          <p:nvPr/>
        </p:nvSpPr>
        <p:spPr bwMode="auto">
          <a:xfrm>
            <a:off x="3581400" y="990600"/>
            <a:ext cx="1981200" cy="646113"/>
          </a:xfrm>
          <a:prstGeom prst="rect">
            <a:avLst/>
          </a:prstGeom>
          <a:noFill/>
          <a:ln w="9525">
            <a:noFill/>
            <a:miter lim="800000"/>
            <a:headEnd/>
            <a:tailEnd/>
          </a:ln>
        </p:spPr>
        <p:txBody>
          <a:bodyPr>
            <a:spAutoFit/>
          </a:bodyPr>
          <a:lstStyle/>
          <a:p>
            <a:pPr algn="ctr">
              <a:defRPr/>
            </a:pPr>
            <a:r>
              <a:rPr lang="en-US" sz="3600" dirty="0">
                <a:latin typeface="+mn-lt"/>
              </a:rPr>
              <a:t>Before</a:t>
            </a:r>
          </a:p>
        </p:txBody>
      </p:sp>
      <p:pic>
        <p:nvPicPr>
          <p:cNvPr id="12" name="Picture 2" descr="C:\Users\dscottow\Documents\1 Projects - DS Folder\1 Lean Six Sigma\1 UMMHC UMass Memorial Health\Inpatient Flow VSM\ED Physician Worstation Kaizen\Kaizen Base Condition Photos\P1010801.JPG">
            <a:extLst>
              <a:ext uri="{FF2B5EF4-FFF2-40B4-BE49-F238E27FC236}">
                <a16:creationId xmlns:a16="http://schemas.microsoft.com/office/drawing/2014/main" id="{9591DC84-F9AD-4381-AA25-780872E1CC48}"/>
              </a:ext>
            </a:extLst>
          </p:cNvPr>
          <p:cNvPicPr>
            <a:picLocks noChangeAspect="1" noChangeArrowheads="1"/>
          </p:cNvPicPr>
          <p:nvPr/>
        </p:nvPicPr>
        <p:blipFill>
          <a:blip r:embed="rId2" cstate="print"/>
          <a:srcRect/>
          <a:stretch>
            <a:fillRect/>
          </a:stretch>
        </p:blipFill>
        <p:spPr bwMode="auto">
          <a:xfrm>
            <a:off x="6045200" y="1520825"/>
            <a:ext cx="2971800" cy="2228850"/>
          </a:xfrm>
          <a:prstGeom prst="rect">
            <a:avLst/>
          </a:prstGeom>
          <a:noFill/>
          <a:ln w="9525">
            <a:noFill/>
            <a:miter lim="800000"/>
            <a:headEnd/>
            <a:tailEnd/>
          </a:ln>
        </p:spPr>
      </p:pic>
      <p:pic>
        <p:nvPicPr>
          <p:cNvPr id="13" name="Picture 12" descr="P1010800.JPG">
            <a:extLst>
              <a:ext uri="{FF2B5EF4-FFF2-40B4-BE49-F238E27FC236}">
                <a16:creationId xmlns:a16="http://schemas.microsoft.com/office/drawing/2014/main" id="{27C4B9F2-EE1F-43B1-85DD-327C4578A7A9}"/>
              </a:ext>
            </a:extLst>
          </p:cNvPr>
          <p:cNvPicPr>
            <a:picLocks noGrp="1" noChangeAspect="1"/>
          </p:cNvPicPr>
          <p:nvPr isPhoto="1"/>
        </p:nvPicPr>
        <p:blipFill>
          <a:blip r:embed="rId3" cstate="print"/>
          <a:srcRect r="16949"/>
          <a:stretch>
            <a:fillRect/>
          </a:stretch>
        </p:blipFill>
        <p:spPr bwMode="auto">
          <a:xfrm>
            <a:off x="6045200" y="3883025"/>
            <a:ext cx="2489200" cy="2247900"/>
          </a:xfrm>
          <a:prstGeom prst="rect">
            <a:avLst/>
          </a:prstGeom>
          <a:noFill/>
          <a:ln w="9525">
            <a:noFill/>
            <a:miter lim="800000"/>
            <a:headEnd/>
            <a:tailEnd/>
          </a:ln>
        </p:spPr>
      </p:pic>
      <p:pic>
        <p:nvPicPr>
          <p:cNvPr id="14" name="Picture 8" descr="P1010825.JPG">
            <a:extLst>
              <a:ext uri="{FF2B5EF4-FFF2-40B4-BE49-F238E27FC236}">
                <a16:creationId xmlns:a16="http://schemas.microsoft.com/office/drawing/2014/main" id="{4ED93CD5-4F4B-425B-BDAC-D59C9794BD85}"/>
              </a:ext>
            </a:extLst>
          </p:cNvPr>
          <p:cNvPicPr>
            <a:picLocks noGrp="1" noChangeAspect="1"/>
          </p:cNvPicPr>
          <p:nvPr isPhoto="1"/>
        </p:nvPicPr>
        <p:blipFill>
          <a:blip r:embed="rId4" cstate="print"/>
          <a:srcRect/>
          <a:stretch>
            <a:fillRect/>
          </a:stretch>
        </p:blipFill>
        <p:spPr bwMode="auto">
          <a:xfrm>
            <a:off x="3276600" y="2054225"/>
            <a:ext cx="2560638" cy="3429000"/>
          </a:xfrm>
          <a:prstGeom prst="rect">
            <a:avLst/>
          </a:prstGeom>
          <a:noFill/>
          <a:ln w="9525">
            <a:noFill/>
            <a:miter lim="800000"/>
            <a:headEnd/>
            <a:tailEnd/>
          </a:ln>
        </p:spPr>
      </p:pic>
      <p:pic>
        <p:nvPicPr>
          <p:cNvPr id="15" name="Picture 2" descr="C:\Users\dscottow\Documents\1 Projects - DS Folder\1 Lean Six Sigma\1 UMMHC UMass Memorial Health\Inpatient Flow VSM\ED Physician Worstation Kaizen\Kaizen Base Condition Photos\P1010824.JPG">
            <a:extLst>
              <a:ext uri="{FF2B5EF4-FFF2-40B4-BE49-F238E27FC236}">
                <a16:creationId xmlns:a16="http://schemas.microsoft.com/office/drawing/2014/main" id="{EA11E01B-8B05-4C35-BC11-17871089DFA6}"/>
              </a:ext>
            </a:extLst>
          </p:cNvPr>
          <p:cNvPicPr>
            <a:picLocks noChangeAspect="1" noChangeArrowheads="1"/>
          </p:cNvPicPr>
          <p:nvPr/>
        </p:nvPicPr>
        <p:blipFill>
          <a:blip r:embed="rId5" cstate="print"/>
          <a:srcRect/>
          <a:stretch>
            <a:fillRect/>
          </a:stretch>
        </p:blipFill>
        <p:spPr bwMode="auto">
          <a:xfrm>
            <a:off x="76200" y="1520825"/>
            <a:ext cx="3048000" cy="2286000"/>
          </a:xfrm>
          <a:prstGeom prst="rect">
            <a:avLst/>
          </a:prstGeom>
          <a:noFill/>
          <a:ln w="9525">
            <a:noFill/>
            <a:miter lim="800000"/>
            <a:headEnd/>
            <a:tailEnd/>
          </a:ln>
        </p:spPr>
      </p:pic>
      <p:pic>
        <p:nvPicPr>
          <p:cNvPr id="16" name="Picture 5" descr="P1010813.JPG">
            <a:extLst>
              <a:ext uri="{FF2B5EF4-FFF2-40B4-BE49-F238E27FC236}">
                <a16:creationId xmlns:a16="http://schemas.microsoft.com/office/drawing/2014/main" id="{1E974D34-DD9E-4A6C-BAF3-740030BE0540}"/>
              </a:ext>
            </a:extLst>
          </p:cNvPr>
          <p:cNvPicPr>
            <a:picLocks noGrp="1" noChangeAspect="1"/>
          </p:cNvPicPr>
          <p:nvPr isPhoto="1"/>
        </p:nvPicPr>
        <p:blipFill>
          <a:blip r:embed="rId6" cstate="print"/>
          <a:srcRect/>
          <a:stretch>
            <a:fillRect/>
          </a:stretch>
        </p:blipFill>
        <p:spPr bwMode="auto">
          <a:xfrm>
            <a:off x="76200" y="3883025"/>
            <a:ext cx="2971800" cy="2228850"/>
          </a:xfrm>
          <a:prstGeom prst="rect">
            <a:avLst/>
          </a:prstGeom>
          <a:noFill/>
          <a:ln w="9525">
            <a:noFill/>
            <a:miter lim="800000"/>
            <a:headEnd/>
            <a:tailEnd/>
          </a:ln>
        </p:spPr>
      </p:pic>
    </p:spTree>
    <p:extLst>
      <p:ext uri="{BB962C8B-B14F-4D97-AF65-F5344CB8AC3E}">
        <p14:creationId xmlns:p14="http://schemas.microsoft.com/office/powerpoint/2010/main" val="195251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F7B1-70B8-40A7-8B3B-B2E74A019A03}"/>
              </a:ext>
            </a:extLst>
          </p:cNvPr>
          <p:cNvSpPr>
            <a:spLocks noGrp="1"/>
          </p:cNvSpPr>
          <p:nvPr>
            <p:ph type="title"/>
          </p:nvPr>
        </p:nvSpPr>
        <p:spPr/>
        <p:txBody>
          <a:bodyPr/>
          <a:lstStyle/>
          <a:p>
            <a:r>
              <a:rPr lang="en-US" dirty="0"/>
              <a:t>5S of ED Workstation</a:t>
            </a:r>
          </a:p>
        </p:txBody>
      </p:sp>
      <p:sp>
        <p:nvSpPr>
          <p:cNvPr id="4" name="Footer Placeholder 3">
            <a:extLst>
              <a:ext uri="{FF2B5EF4-FFF2-40B4-BE49-F238E27FC236}">
                <a16:creationId xmlns:a16="http://schemas.microsoft.com/office/drawing/2014/main" id="{C9BA77B5-4FBD-481C-A781-03B9C682D8E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FDFA89D5-B218-46C1-A6C1-E883306FE7D6}"/>
              </a:ext>
            </a:extLst>
          </p:cNvPr>
          <p:cNvSpPr>
            <a:spLocks noGrp="1"/>
          </p:cNvSpPr>
          <p:nvPr>
            <p:ph type="sldNum" sz="quarter" idx="12"/>
          </p:nvPr>
        </p:nvSpPr>
        <p:spPr/>
        <p:txBody>
          <a:bodyPr/>
          <a:lstStyle/>
          <a:p>
            <a:fld id="{909ED1F4-8724-4CB0-854F-41CA9E1557CC}" type="slidenum">
              <a:rPr lang="en-US" altLang="en-US" smtClean="0"/>
              <a:pPr/>
              <a:t>228</a:t>
            </a:fld>
            <a:endParaRPr lang="en-US" altLang="en-US"/>
          </a:p>
        </p:txBody>
      </p:sp>
      <p:sp>
        <p:nvSpPr>
          <p:cNvPr id="6" name="TextBox 11">
            <a:extLst>
              <a:ext uri="{FF2B5EF4-FFF2-40B4-BE49-F238E27FC236}">
                <a16:creationId xmlns:a16="http://schemas.microsoft.com/office/drawing/2014/main" id="{D04630D4-FBF5-4F46-8D1B-51C7F157747F}"/>
              </a:ext>
            </a:extLst>
          </p:cNvPr>
          <p:cNvSpPr txBox="1">
            <a:spLocks noChangeArrowheads="1"/>
          </p:cNvSpPr>
          <p:nvPr/>
        </p:nvSpPr>
        <p:spPr bwMode="auto">
          <a:xfrm>
            <a:off x="3505200" y="1066800"/>
            <a:ext cx="1431925" cy="646113"/>
          </a:xfrm>
          <a:prstGeom prst="rect">
            <a:avLst/>
          </a:prstGeom>
          <a:noFill/>
          <a:ln w="9525">
            <a:noFill/>
            <a:miter lim="800000"/>
            <a:headEnd/>
            <a:tailEnd/>
          </a:ln>
        </p:spPr>
        <p:txBody>
          <a:bodyPr>
            <a:spAutoFit/>
          </a:bodyPr>
          <a:lstStyle/>
          <a:p>
            <a:pPr algn="ctr">
              <a:defRPr/>
            </a:pPr>
            <a:r>
              <a:rPr lang="en-US" sz="3600" dirty="0">
                <a:latin typeface="+mn-lt"/>
              </a:rPr>
              <a:t>After</a:t>
            </a:r>
          </a:p>
        </p:txBody>
      </p:sp>
      <p:pic>
        <p:nvPicPr>
          <p:cNvPr id="7" name="Picture 11" descr="P1010879.JPG">
            <a:extLst>
              <a:ext uri="{FF2B5EF4-FFF2-40B4-BE49-F238E27FC236}">
                <a16:creationId xmlns:a16="http://schemas.microsoft.com/office/drawing/2014/main" id="{50C95CBD-888A-4F8A-86DF-D9E37C38CA94}"/>
              </a:ext>
            </a:extLst>
          </p:cNvPr>
          <p:cNvPicPr>
            <a:picLocks noGrp="1" noChangeAspect="1"/>
          </p:cNvPicPr>
          <p:nvPr isPhoto="1"/>
        </p:nvPicPr>
        <p:blipFill>
          <a:blip r:embed="rId2" cstate="print"/>
          <a:srcRect/>
          <a:stretch>
            <a:fillRect/>
          </a:stretch>
        </p:blipFill>
        <p:spPr bwMode="auto">
          <a:xfrm>
            <a:off x="6705600" y="1989137"/>
            <a:ext cx="1905000" cy="3200400"/>
          </a:xfrm>
          <a:prstGeom prst="rect">
            <a:avLst/>
          </a:prstGeom>
          <a:noFill/>
          <a:ln w="9525">
            <a:noFill/>
            <a:miter lim="800000"/>
            <a:headEnd/>
            <a:tailEnd/>
          </a:ln>
        </p:spPr>
      </p:pic>
      <p:pic>
        <p:nvPicPr>
          <p:cNvPr id="8" name="Picture 12" descr="P1010889.JPG">
            <a:extLst>
              <a:ext uri="{FF2B5EF4-FFF2-40B4-BE49-F238E27FC236}">
                <a16:creationId xmlns:a16="http://schemas.microsoft.com/office/drawing/2014/main" id="{2462725E-AEF2-4AD7-BE8D-B338DA4AE205}"/>
              </a:ext>
            </a:extLst>
          </p:cNvPr>
          <p:cNvPicPr>
            <a:picLocks noGrp="1" noChangeAspect="1"/>
          </p:cNvPicPr>
          <p:nvPr isPhoto="1"/>
        </p:nvPicPr>
        <p:blipFill>
          <a:blip r:embed="rId3" cstate="print"/>
          <a:srcRect/>
          <a:stretch>
            <a:fillRect/>
          </a:stretch>
        </p:blipFill>
        <p:spPr bwMode="auto">
          <a:xfrm>
            <a:off x="3452813" y="1720850"/>
            <a:ext cx="2794000" cy="2095500"/>
          </a:xfrm>
          <a:prstGeom prst="rect">
            <a:avLst/>
          </a:prstGeom>
          <a:noFill/>
          <a:ln w="9525">
            <a:noFill/>
            <a:miter lim="800000"/>
            <a:headEnd/>
            <a:tailEnd/>
          </a:ln>
        </p:spPr>
      </p:pic>
      <p:pic>
        <p:nvPicPr>
          <p:cNvPr id="9" name="Picture 4" descr="P1010909.JPG">
            <a:extLst>
              <a:ext uri="{FF2B5EF4-FFF2-40B4-BE49-F238E27FC236}">
                <a16:creationId xmlns:a16="http://schemas.microsoft.com/office/drawing/2014/main" id="{50DA5FC2-92D8-49C1-96ED-D609252501D7}"/>
              </a:ext>
            </a:extLst>
          </p:cNvPr>
          <p:cNvPicPr>
            <a:picLocks noGrp="1" noChangeAspect="1"/>
          </p:cNvPicPr>
          <p:nvPr isPhoto="1"/>
        </p:nvPicPr>
        <p:blipFill>
          <a:blip r:embed="rId4" cstate="print"/>
          <a:srcRect/>
          <a:stretch>
            <a:fillRect/>
          </a:stretch>
        </p:blipFill>
        <p:spPr bwMode="auto">
          <a:xfrm>
            <a:off x="207963" y="1720850"/>
            <a:ext cx="3065462" cy="2286000"/>
          </a:xfrm>
          <a:prstGeom prst="rect">
            <a:avLst/>
          </a:prstGeom>
          <a:noFill/>
          <a:ln w="9525">
            <a:noFill/>
            <a:miter lim="800000"/>
            <a:headEnd/>
            <a:tailEnd/>
          </a:ln>
        </p:spPr>
      </p:pic>
      <p:pic>
        <p:nvPicPr>
          <p:cNvPr id="10" name="Picture 9" descr="P1010878.JPG">
            <a:extLst>
              <a:ext uri="{FF2B5EF4-FFF2-40B4-BE49-F238E27FC236}">
                <a16:creationId xmlns:a16="http://schemas.microsoft.com/office/drawing/2014/main" id="{D88B651D-AD95-403E-BAF4-3762F8F072B3}"/>
              </a:ext>
            </a:extLst>
          </p:cNvPr>
          <p:cNvPicPr>
            <a:picLocks noGrp="1" noChangeAspect="1"/>
          </p:cNvPicPr>
          <p:nvPr isPhoto="1"/>
        </p:nvPicPr>
        <p:blipFill>
          <a:blip r:embed="rId5" cstate="print"/>
          <a:srcRect/>
          <a:stretch>
            <a:fillRect/>
          </a:stretch>
        </p:blipFill>
        <p:spPr bwMode="auto">
          <a:xfrm>
            <a:off x="3452813" y="3962400"/>
            <a:ext cx="2971800" cy="2362200"/>
          </a:xfrm>
          <a:prstGeom prst="rect">
            <a:avLst/>
          </a:prstGeom>
          <a:noFill/>
          <a:ln w="9525">
            <a:noFill/>
            <a:miter lim="800000"/>
            <a:headEnd/>
            <a:tailEnd/>
          </a:ln>
        </p:spPr>
      </p:pic>
      <p:pic>
        <p:nvPicPr>
          <p:cNvPr id="11" name="Picture 6" descr="P1010915.JPG">
            <a:extLst>
              <a:ext uri="{FF2B5EF4-FFF2-40B4-BE49-F238E27FC236}">
                <a16:creationId xmlns:a16="http://schemas.microsoft.com/office/drawing/2014/main" id="{605A076F-39B8-4495-AE71-BDECFEAFE942}"/>
              </a:ext>
            </a:extLst>
          </p:cNvPr>
          <p:cNvPicPr>
            <a:picLocks noGrp="1" noChangeAspect="1"/>
          </p:cNvPicPr>
          <p:nvPr isPhoto="1"/>
        </p:nvPicPr>
        <p:blipFill>
          <a:blip r:embed="rId6" cstate="print"/>
          <a:srcRect/>
          <a:stretch>
            <a:fillRect/>
          </a:stretch>
        </p:blipFill>
        <p:spPr bwMode="auto">
          <a:xfrm>
            <a:off x="185738" y="4159250"/>
            <a:ext cx="3087687" cy="2171700"/>
          </a:xfrm>
          <a:prstGeom prst="rect">
            <a:avLst/>
          </a:prstGeom>
          <a:noFill/>
          <a:ln w="9525">
            <a:noFill/>
            <a:miter lim="800000"/>
            <a:headEnd/>
            <a:tailEnd/>
          </a:ln>
        </p:spPr>
      </p:pic>
    </p:spTree>
    <p:extLst>
      <p:ext uri="{BB962C8B-B14F-4D97-AF65-F5344CB8AC3E}">
        <p14:creationId xmlns:p14="http://schemas.microsoft.com/office/powerpoint/2010/main" val="11636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C7C8-DA56-4C34-BA40-E1F36D2053CD}"/>
              </a:ext>
            </a:extLst>
          </p:cNvPr>
          <p:cNvSpPr>
            <a:spLocks noGrp="1"/>
          </p:cNvSpPr>
          <p:nvPr>
            <p:ph type="title"/>
          </p:nvPr>
        </p:nvSpPr>
        <p:spPr/>
        <p:txBody>
          <a:bodyPr/>
          <a:lstStyle/>
          <a:p>
            <a:r>
              <a:rPr lang="en-US" dirty="0"/>
              <a:t>Visual Management: Inpatient Floor</a:t>
            </a:r>
          </a:p>
        </p:txBody>
      </p:sp>
      <p:sp>
        <p:nvSpPr>
          <p:cNvPr id="4" name="Footer Placeholder 3">
            <a:extLst>
              <a:ext uri="{FF2B5EF4-FFF2-40B4-BE49-F238E27FC236}">
                <a16:creationId xmlns:a16="http://schemas.microsoft.com/office/drawing/2014/main" id="{7CC205A3-B7D5-4A05-BDDD-AA260692BC82}"/>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56F8F34-340C-426A-837B-AACA7C7653DD}"/>
              </a:ext>
            </a:extLst>
          </p:cNvPr>
          <p:cNvSpPr>
            <a:spLocks noGrp="1"/>
          </p:cNvSpPr>
          <p:nvPr>
            <p:ph type="sldNum" sz="quarter" idx="12"/>
          </p:nvPr>
        </p:nvSpPr>
        <p:spPr/>
        <p:txBody>
          <a:bodyPr/>
          <a:lstStyle/>
          <a:p>
            <a:fld id="{909ED1F4-8724-4CB0-854F-41CA9E1557CC}" type="slidenum">
              <a:rPr lang="en-US" altLang="en-US" smtClean="0"/>
              <a:pPr/>
              <a:t>229</a:t>
            </a:fld>
            <a:endParaRPr lang="en-US" altLang="en-US"/>
          </a:p>
        </p:txBody>
      </p:sp>
      <p:pic>
        <p:nvPicPr>
          <p:cNvPr id="6" name="Picture 2">
            <a:extLst>
              <a:ext uri="{FF2B5EF4-FFF2-40B4-BE49-F238E27FC236}">
                <a16:creationId xmlns:a16="http://schemas.microsoft.com/office/drawing/2014/main" id="{1D709DBB-05CC-4AFC-902A-15AF6C790D36}"/>
              </a:ext>
            </a:extLst>
          </p:cNvPr>
          <p:cNvPicPr>
            <a:picLocks noChangeAspect="1" noChangeArrowheads="1"/>
          </p:cNvPicPr>
          <p:nvPr/>
        </p:nvPicPr>
        <p:blipFill>
          <a:blip r:embed="rId2" cstate="print"/>
          <a:srcRect/>
          <a:stretch>
            <a:fillRect/>
          </a:stretch>
        </p:blipFill>
        <p:spPr bwMode="auto">
          <a:xfrm>
            <a:off x="457200" y="1066800"/>
            <a:ext cx="3733800" cy="49784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a:extLst>
              <a:ext uri="{FF2B5EF4-FFF2-40B4-BE49-F238E27FC236}">
                <a16:creationId xmlns:a16="http://schemas.microsoft.com/office/drawing/2014/main" id="{DFD143C7-4457-4BFE-A3E4-E41E613EB12F}"/>
              </a:ext>
            </a:extLst>
          </p:cNvPr>
          <p:cNvSpPr txBox="1">
            <a:spLocks/>
          </p:cNvSpPr>
          <p:nvPr/>
        </p:nvSpPr>
        <p:spPr bwMode="auto">
          <a:xfrm>
            <a:off x="4648200" y="2133600"/>
            <a:ext cx="4114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ctr">
              <a:buFont typeface="Wingdings" panose="05000000000000000000" pitchFamily="2" charset="2"/>
              <a:buNone/>
            </a:pPr>
            <a:r>
              <a:rPr lang="en-US" sz="2000" b="1" kern="0"/>
              <a:t>Where are all the charts?</a:t>
            </a:r>
          </a:p>
          <a:p>
            <a:pPr algn="ctr">
              <a:buFont typeface="Wingdings" panose="05000000000000000000" pitchFamily="2" charset="2"/>
              <a:buNone/>
            </a:pPr>
            <a:r>
              <a:rPr lang="en-US" sz="2000" kern="0"/>
              <a:t>When someone takes a patient chart with them, they fill out a card with their name, pager, and location in case someone else needs the chart</a:t>
            </a:r>
            <a:endParaRPr lang="en-US" sz="2000" kern="0" dirty="0"/>
          </a:p>
        </p:txBody>
      </p:sp>
    </p:spTree>
    <p:extLst>
      <p:ext uri="{BB962C8B-B14F-4D97-AF65-F5344CB8AC3E}">
        <p14:creationId xmlns:p14="http://schemas.microsoft.com/office/powerpoint/2010/main" val="422461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 Lesson 4</a:t>
            </a:r>
          </a:p>
          <a:p>
            <a:pPr eaLnBrk="1" hangingPunct="1">
              <a:buFont typeface="Wingdings" panose="05000000000000000000" pitchFamily="2" charset="2"/>
              <a:buNone/>
            </a:pPr>
            <a:r>
              <a:rPr lang="en-US" altLang="en-US" dirty="0">
                <a:solidFill>
                  <a:srgbClr val="1B7384"/>
                </a:solidFill>
              </a:rPr>
              <a:t>The 8 Wastes	</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138925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BC00-78E5-405E-A1B4-5A4111F3BEE9}"/>
              </a:ext>
            </a:extLst>
          </p:cNvPr>
          <p:cNvSpPr>
            <a:spLocks noGrp="1"/>
          </p:cNvSpPr>
          <p:nvPr>
            <p:ph type="title"/>
          </p:nvPr>
        </p:nvSpPr>
        <p:spPr/>
        <p:txBody>
          <a:bodyPr/>
          <a:lstStyle/>
          <a:p>
            <a:r>
              <a:rPr lang="en-US" dirty="0"/>
              <a:t>Visual Management: Room Flags</a:t>
            </a:r>
          </a:p>
        </p:txBody>
      </p:sp>
      <p:sp>
        <p:nvSpPr>
          <p:cNvPr id="4" name="Footer Placeholder 3">
            <a:extLst>
              <a:ext uri="{FF2B5EF4-FFF2-40B4-BE49-F238E27FC236}">
                <a16:creationId xmlns:a16="http://schemas.microsoft.com/office/drawing/2014/main" id="{D038A1F6-2609-4BF3-8967-057C1C4D4AF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FDF37548-E717-4514-99A3-776D8DA22C27}"/>
              </a:ext>
            </a:extLst>
          </p:cNvPr>
          <p:cNvSpPr>
            <a:spLocks noGrp="1"/>
          </p:cNvSpPr>
          <p:nvPr>
            <p:ph type="sldNum" sz="quarter" idx="12"/>
          </p:nvPr>
        </p:nvSpPr>
        <p:spPr/>
        <p:txBody>
          <a:bodyPr/>
          <a:lstStyle/>
          <a:p>
            <a:fld id="{909ED1F4-8724-4CB0-854F-41CA9E1557CC}" type="slidenum">
              <a:rPr lang="en-US" altLang="en-US" smtClean="0"/>
              <a:pPr/>
              <a:t>230</a:t>
            </a:fld>
            <a:endParaRPr lang="en-US" altLang="en-US"/>
          </a:p>
        </p:txBody>
      </p:sp>
      <p:pic>
        <p:nvPicPr>
          <p:cNvPr id="6" name="Content Placeholder 3" descr="P6030102.JPG">
            <a:extLst>
              <a:ext uri="{FF2B5EF4-FFF2-40B4-BE49-F238E27FC236}">
                <a16:creationId xmlns:a16="http://schemas.microsoft.com/office/drawing/2014/main" id="{02DECD28-37EC-4D02-BD93-4D2E48F184AA}"/>
              </a:ext>
            </a:extLst>
          </p:cNvPr>
          <p:cNvPicPr>
            <a:picLocks noChangeAspect="1"/>
          </p:cNvPicPr>
          <p:nvPr/>
        </p:nvPicPr>
        <p:blipFill>
          <a:blip r:embed="rId2" cstate="print"/>
          <a:srcRect/>
          <a:stretch>
            <a:fillRect/>
          </a:stretch>
        </p:blipFill>
        <p:spPr bwMode="auto">
          <a:xfrm>
            <a:off x="1573213" y="1317625"/>
            <a:ext cx="6035675" cy="4525963"/>
          </a:xfrm>
          <a:prstGeom prst="rect">
            <a:avLst/>
          </a:prstGeom>
          <a:noFill/>
          <a:ln w="9525">
            <a:noFill/>
            <a:miter lim="800000"/>
            <a:headEnd/>
            <a:tailEnd/>
          </a:ln>
        </p:spPr>
      </p:pic>
    </p:spTree>
    <p:extLst>
      <p:ext uri="{BB962C8B-B14F-4D97-AF65-F5344CB8AC3E}">
        <p14:creationId xmlns:p14="http://schemas.microsoft.com/office/powerpoint/2010/main" val="177722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32E6-6C59-4391-80FB-A22ABBACAE4F}"/>
              </a:ext>
            </a:extLst>
          </p:cNvPr>
          <p:cNvSpPr>
            <a:spLocks noGrp="1"/>
          </p:cNvSpPr>
          <p:nvPr>
            <p:ph type="title"/>
          </p:nvPr>
        </p:nvSpPr>
        <p:spPr/>
        <p:txBody>
          <a:bodyPr/>
          <a:lstStyle/>
          <a:p>
            <a:r>
              <a:rPr lang="en-US" dirty="0"/>
              <a:t>Mistake Proofing (</a:t>
            </a:r>
            <a:r>
              <a:rPr lang="en-US" dirty="0" err="1"/>
              <a:t>Poka</a:t>
            </a:r>
            <a:r>
              <a:rPr lang="en-US" dirty="0"/>
              <a:t> Yoke)</a:t>
            </a:r>
          </a:p>
        </p:txBody>
      </p:sp>
      <p:sp>
        <p:nvSpPr>
          <p:cNvPr id="3" name="Content Placeholder 2">
            <a:extLst>
              <a:ext uri="{FF2B5EF4-FFF2-40B4-BE49-F238E27FC236}">
                <a16:creationId xmlns:a16="http://schemas.microsoft.com/office/drawing/2014/main" id="{23C32103-A232-4F64-9FF0-C98678FB821E}"/>
              </a:ext>
            </a:extLst>
          </p:cNvPr>
          <p:cNvSpPr>
            <a:spLocks noGrp="1"/>
          </p:cNvSpPr>
          <p:nvPr>
            <p:ph idx="1"/>
          </p:nvPr>
        </p:nvSpPr>
        <p:spPr>
          <a:xfrm>
            <a:off x="609600" y="1341438"/>
            <a:ext cx="7924800" cy="4373562"/>
          </a:xfrm>
        </p:spPr>
        <p:txBody>
          <a:bodyPr/>
          <a:lstStyle/>
          <a:p>
            <a:r>
              <a:rPr lang="en-US" dirty="0"/>
              <a:t>A system designed to ensure that it is impossible to make a mistake or produce a defect. </a:t>
            </a:r>
          </a:p>
          <a:p>
            <a:r>
              <a:rPr lang="en-US" dirty="0"/>
              <a:t>Also known as error proofing</a:t>
            </a:r>
          </a:p>
          <a:p>
            <a:r>
              <a:rPr lang="en-US" dirty="0" err="1"/>
              <a:t>Poka</a:t>
            </a:r>
            <a:r>
              <a:rPr lang="en-US" dirty="0"/>
              <a:t> Yoke – a physical or electronic mechanism that prevents a mistake from being made or ensures that if one is made, it is obvious at a glance</a:t>
            </a:r>
          </a:p>
          <a:p>
            <a:r>
              <a:rPr lang="en-US" dirty="0"/>
              <a:t>Benefits from standard work</a:t>
            </a:r>
          </a:p>
          <a:p>
            <a:endParaRPr lang="en-US" dirty="0"/>
          </a:p>
        </p:txBody>
      </p:sp>
      <p:sp>
        <p:nvSpPr>
          <p:cNvPr id="4" name="Footer Placeholder 3">
            <a:extLst>
              <a:ext uri="{FF2B5EF4-FFF2-40B4-BE49-F238E27FC236}">
                <a16:creationId xmlns:a16="http://schemas.microsoft.com/office/drawing/2014/main" id="{23CA17D8-26C1-493B-ABDC-06F5DF1B203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73D0932-A7BC-4364-856E-0700A2C40DCD}"/>
              </a:ext>
            </a:extLst>
          </p:cNvPr>
          <p:cNvSpPr>
            <a:spLocks noGrp="1"/>
          </p:cNvSpPr>
          <p:nvPr>
            <p:ph type="sldNum" sz="quarter" idx="12"/>
          </p:nvPr>
        </p:nvSpPr>
        <p:spPr/>
        <p:txBody>
          <a:bodyPr/>
          <a:lstStyle/>
          <a:p>
            <a:fld id="{909ED1F4-8724-4CB0-854F-41CA9E1557CC}" type="slidenum">
              <a:rPr lang="en-US" altLang="en-US" smtClean="0"/>
              <a:pPr/>
              <a:t>231</a:t>
            </a:fld>
            <a:endParaRPr lang="en-US" altLang="en-US"/>
          </a:p>
        </p:txBody>
      </p:sp>
      <p:pic>
        <p:nvPicPr>
          <p:cNvPr id="1026" name="Picture 2" descr="Image result for poka yoke">
            <a:extLst>
              <a:ext uri="{FF2B5EF4-FFF2-40B4-BE49-F238E27FC236}">
                <a16:creationId xmlns:a16="http://schemas.microsoft.com/office/drawing/2014/main" id="{08986813-CA2C-4DDC-8A6A-CAA1101D5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581400"/>
            <a:ext cx="2418986" cy="244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19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2C450B-3BAD-4C72-8FF4-91F4733B3B16}"/>
              </a:ext>
            </a:extLst>
          </p:cNvPr>
          <p:cNvSpPr>
            <a:spLocks noGrp="1"/>
          </p:cNvSpPr>
          <p:nvPr>
            <p:ph type="title"/>
          </p:nvPr>
        </p:nvSpPr>
        <p:spPr>
          <a:xfrm>
            <a:off x="457200" y="523875"/>
            <a:ext cx="8229600" cy="792162"/>
          </a:xfrm>
        </p:spPr>
        <p:txBody>
          <a:bodyPr/>
          <a:lstStyle/>
          <a:p>
            <a:r>
              <a:rPr lang="en-US" dirty="0"/>
              <a:t>Defects v. Errors</a:t>
            </a:r>
          </a:p>
        </p:txBody>
      </p:sp>
      <p:sp>
        <p:nvSpPr>
          <p:cNvPr id="7" name="Text Placeholder 6">
            <a:extLst>
              <a:ext uri="{FF2B5EF4-FFF2-40B4-BE49-F238E27FC236}">
                <a16:creationId xmlns:a16="http://schemas.microsoft.com/office/drawing/2014/main" id="{61E94C24-6488-4FC4-8B49-67D6ED24F9C5}"/>
              </a:ext>
            </a:extLst>
          </p:cNvPr>
          <p:cNvSpPr>
            <a:spLocks noGrp="1"/>
          </p:cNvSpPr>
          <p:nvPr>
            <p:ph type="body" idx="1"/>
          </p:nvPr>
        </p:nvSpPr>
        <p:spPr>
          <a:xfrm>
            <a:off x="457200" y="1143000"/>
            <a:ext cx="4040188" cy="639762"/>
          </a:xfrm>
        </p:spPr>
        <p:txBody>
          <a:bodyPr/>
          <a:lstStyle/>
          <a:p>
            <a:r>
              <a:rPr lang="en-US" dirty="0"/>
              <a:t>To be a Defect:</a:t>
            </a:r>
          </a:p>
        </p:txBody>
      </p:sp>
      <p:sp>
        <p:nvSpPr>
          <p:cNvPr id="8" name="Content Placeholder 7">
            <a:extLst>
              <a:ext uri="{FF2B5EF4-FFF2-40B4-BE49-F238E27FC236}">
                <a16:creationId xmlns:a16="http://schemas.microsoft.com/office/drawing/2014/main" id="{630CC238-513F-4270-B629-3834D06E52C9}"/>
              </a:ext>
            </a:extLst>
          </p:cNvPr>
          <p:cNvSpPr>
            <a:spLocks noGrp="1"/>
          </p:cNvSpPr>
          <p:nvPr>
            <p:ph sz="half" idx="2"/>
          </p:nvPr>
        </p:nvSpPr>
        <p:spPr>
          <a:xfrm>
            <a:off x="457200" y="1782762"/>
            <a:ext cx="4040188" cy="3951288"/>
          </a:xfrm>
        </p:spPr>
        <p:txBody>
          <a:bodyPr/>
          <a:lstStyle/>
          <a:p>
            <a:r>
              <a:rPr lang="en-US" dirty="0"/>
              <a:t>The process or service deviates from specifications or standards of service</a:t>
            </a:r>
          </a:p>
          <a:p>
            <a:r>
              <a:rPr lang="en-US" dirty="0"/>
              <a:t>The process or service does not meet customer (internal or external) expectations</a:t>
            </a:r>
          </a:p>
        </p:txBody>
      </p:sp>
      <p:sp>
        <p:nvSpPr>
          <p:cNvPr id="9" name="Text Placeholder 8">
            <a:extLst>
              <a:ext uri="{FF2B5EF4-FFF2-40B4-BE49-F238E27FC236}">
                <a16:creationId xmlns:a16="http://schemas.microsoft.com/office/drawing/2014/main" id="{8A2027D0-5B1F-4CCE-A1A7-8BCA63EAA1B3}"/>
              </a:ext>
            </a:extLst>
          </p:cNvPr>
          <p:cNvSpPr>
            <a:spLocks noGrp="1"/>
          </p:cNvSpPr>
          <p:nvPr>
            <p:ph type="body" sz="quarter" idx="3"/>
          </p:nvPr>
        </p:nvSpPr>
        <p:spPr>
          <a:xfrm>
            <a:off x="4645025" y="1143000"/>
            <a:ext cx="4041775" cy="639762"/>
          </a:xfrm>
        </p:spPr>
        <p:txBody>
          <a:bodyPr/>
          <a:lstStyle/>
          <a:p>
            <a:r>
              <a:rPr lang="en-US" dirty="0"/>
              <a:t>To be an Error:</a:t>
            </a:r>
          </a:p>
        </p:txBody>
      </p:sp>
      <p:sp>
        <p:nvSpPr>
          <p:cNvPr id="10" name="Content Placeholder 9">
            <a:extLst>
              <a:ext uri="{FF2B5EF4-FFF2-40B4-BE49-F238E27FC236}">
                <a16:creationId xmlns:a16="http://schemas.microsoft.com/office/drawing/2014/main" id="{FBD7CA95-9B5E-417D-8102-21F35B77DAC2}"/>
              </a:ext>
            </a:extLst>
          </p:cNvPr>
          <p:cNvSpPr>
            <a:spLocks noGrp="1"/>
          </p:cNvSpPr>
          <p:nvPr>
            <p:ph sz="quarter" idx="4"/>
          </p:nvPr>
        </p:nvSpPr>
        <p:spPr>
          <a:xfrm>
            <a:off x="4645025" y="1782762"/>
            <a:ext cx="4041775" cy="3951288"/>
          </a:xfrm>
        </p:spPr>
        <p:txBody>
          <a:bodyPr/>
          <a:lstStyle/>
          <a:p>
            <a:r>
              <a:rPr lang="en-US" dirty="0"/>
              <a:t>An action in the process deviates from an intended action, or an action is not performed or another actions is performed instead of the required one</a:t>
            </a:r>
          </a:p>
          <a:p>
            <a:r>
              <a:rPr lang="en-US" dirty="0"/>
              <a:t>All defects are created by errors, but not all errors result in defects</a:t>
            </a:r>
          </a:p>
        </p:txBody>
      </p:sp>
      <p:sp>
        <p:nvSpPr>
          <p:cNvPr id="4" name="Footer Placeholder 3">
            <a:extLst>
              <a:ext uri="{FF2B5EF4-FFF2-40B4-BE49-F238E27FC236}">
                <a16:creationId xmlns:a16="http://schemas.microsoft.com/office/drawing/2014/main" id="{B9470CB5-0CD3-450F-9C98-56518F82B04B}"/>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03DC2DD-01B3-49A1-B061-C980CC45C60A}"/>
              </a:ext>
            </a:extLst>
          </p:cNvPr>
          <p:cNvSpPr>
            <a:spLocks noGrp="1"/>
          </p:cNvSpPr>
          <p:nvPr>
            <p:ph type="sldNum" sz="quarter" idx="12"/>
          </p:nvPr>
        </p:nvSpPr>
        <p:spPr/>
        <p:txBody>
          <a:bodyPr/>
          <a:lstStyle/>
          <a:p>
            <a:fld id="{909ED1F4-8724-4CB0-854F-41CA9E1557CC}" type="slidenum">
              <a:rPr lang="en-US" altLang="en-US" smtClean="0"/>
              <a:pPr/>
              <a:t>232</a:t>
            </a:fld>
            <a:endParaRPr lang="en-US" altLang="en-US"/>
          </a:p>
        </p:txBody>
      </p:sp>
    </p:spTree>
    <p:extLst>
      <p:ext uri="{BB962C8B-B14F-4D97-AF65-F5344CB8AC3E}">
        <p14:creationId xmlns:p14="http://schemas.microsoft.com/office/powerpoint/2010/main" val="173523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A966AF-DCD7-4E10-9B12-8B4DAC8A5F42}"/>
              </a:ext>
            </a:extLst>
          </p:cNvPr>
          <p:cNvSpPr>
            <a:spLocks noGrp="1"/>
          </p:cNvSpPr>
          <p:nvPr>
            <p:ph type="title"/>
          </p:nvPr>
        </p:nvSpPr>
        <p:spPr/>
        <p:txBody>
          <a:bodyPr/>
          <a:lstStyle/>
          <a:p>
            <a:r>
              <a:rPr lang="en-US" dirty="0" err="1"/>
              <a:t>Poka</a:t>
            </a:r>
            <a:r>
              <a:rPr lang="en-US" dirty="0"/>
              <a:t> Yoke Examples</a:t>
            </a:r>
          </a:p>
        </p:txBody>
      </p:sp>
      <p:sp>
        <p:nvSpPr>
          <p:cNvPr id="10" name="Content Placeholder 9">
            <a:extLst>
              <a:ext uri="{FF2B5EF4-FFF2-40B4-BE49-F238E27FC236}">
                <a16:creationId xmlns:a16="http://schemas.microsoft.com/office/drawing/2014/main" id="{CEDC578C-9C09-409D-A527-17B406CCD86F}"/>
              </a:ext>
            </a:extLst>
          </p:cNvPr>
          <p:cNvSpPr>
            <a:spLocks noGrp="1"/>
          </p:cNvSpPr>
          <p:nvPr>
            <p:ph idx="1"/>
          </p:nvPr>
        </p:nvSpPr>
        <p:spPr>
          <a:xfrm>
            <a:off x="609600" y="1341438"/>
            <a:ext cx="7924800" cy="4373562"/>
          </a:xfrm>
        </p:spPr>
        <p:txBody>
          <a:bodyPr/>
          <a:lstStyle/>
          <a:p>
            <a:r>
              <a:rPr lang="en-US" dirty="0"/>
              <a:t>Marking the intended surgical site</a:t>
            </a:r>
          </a:p>
          <a:p>
            <a:r>
              <a:rPr lang="en-US" dirty="0"/>
              <a:t>Three patient identifiers</a:t>
            </a:r>
          </a:p>
          <a:p>
            <a:r>
              <a:rPr lang="en-US" dirty="0"/>
              <a:t>Checklists</a:t>
            </a:r>
          </a:p>
        </p:txBody>
      </p:sp>
      <p:sp>
        <p:nvSpPr>
          <p:cNvPr id="7" name="Footer Placeholder 6">
            <a:extLst>
              <a:ext uri="{FF2B5EF4-FFF2-40B4-BE49-F238E27FC236}">
                <a16:creationId xmlns:a16="http://schemas.microsoft.com/office/drawing/2014/main" id="{27B2E6C2-301E-4407-8D4A-79613C05DD08}"/>
              </a:ext>
            </a:extLst>
          </p:cNvPr>
          <p:cNvSpPr>
            <a:spLocks noGrp="1"/>
          </p:cNvSpPr>
          <p:nvPr>
            <p:ph type="ftr" sz="quarter" idx="10"/>
          </p:nvPr>
        </p:nvSpPr>
        <p:spPr/>
        <p:txBody>
          <a:bodyPr/>
          <a:lstStyle/>
          <a:p>
            <a:r>
              <a:rPr lang="en-US" altLang="en-US"/>
              <a:t>PHX Institute</a:t>
            </a:r>
          </a:p>
        </p:txBody>
      </p:sp>
      <p:sp>
        <p:nvSpPr>
          <p:cNvPr id="8" name="Slide Number Placeholder 7">
            <a:extLst>
              <a:ext uri="{FF2B5EF4-FFF2-40B4-BE49-F238E27FC236}">
                <a16:creationId xmlns:a16="http://schemas.microsoft.com/office/drawing/2014/main" id="{88A1FBFA-17B7-46CD-9F6B-9ECD8B3C1231}"/>
              </a:ext>
            </a:extLst>
          </p:cNvPr>
          <p:cNvSpPr>
            <a:spLocks noGrp="1"/>
          </p:cNvSpPr>
          <p:nvPr>
            <p:ph type="sldNum" sz="quarter" idx="12"/>
          </p:nvPr>
        </p:nvSpPr>
        <p:spPr/>
        <p:txBody>
          <a:bodyPr/>
          <a:lstStyle/>
          <a:p>
            <a:fld id="{5F6D40E0-1649-4A38-99F5-4E299F5680AF}" type="slidenum">
              <a:rPr lang="en-US" altLang="en-US" smtClean="0"/>
              <a:pPr/>
              <a:t>233</a:t>
            </a:fld>
            <a:endParaRPr lang="en-US" altLang="en-US"/>
          </a:p>
        </p:txBody>
      </p:sp>
    </p:spTree>
    <p:extLst>
      <p:ext uri="{BB962C8B-B14F-4D97-AF65-F5344CB8AC3E}">
        <p14:creationId xmlns:p14="http://schemas.microsoft.com/office/powerpoint/2010/main" val="132677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12, Lesson 3: </a:t>
            </a:r>
          </a:p>
          <a:p>
            <a:pPr eaLnBrk="1" hangingPunct="1">
              <a:buFont typeface="Wingdings" panose="05000000000000000000" pitchFamily="2" charset="2"/>
              <a:buNone/>
            </a:pPr>
            <a:r>
              <a:rPr lang="en-US" altLang="en-US" dirty="0">
                <a:solidFill>
                  <a:srgbClr val="1B7384"/>
                </a:solidFill>
              </a:rPr>
              <a:t>Treating the Problem: Total Productive </a:t>
            </a:r>
            <a:r>
              <a:rPr lang="en-US" altLang="en-US" dirty="0" err="1">
                <a:solidFill>
                  <a:srgbClr val="1B7384"/>
                </a:solidFill>
              </a:rPr>
              <a:t>Maintenace</a:t>
            </a:r>
            <a:r>
              <a:rPr lang="en-US" altLang="en-US" dirty="0">
                <a:solidFill>
                  <a:srgbClr val="1B7384"/>
                </a:solidFill>
              </a:rPr>
              <a:t>, Just in Time, and Pull/Flow Systems, Kanban</a:t>
            </a:r>
          </a:p>
          <a:p>
            <a:pPr eaLnBrk="1" hangingPunct="1">
              <a:buFont typeface="Wingdings" panose="05000000000000000000" pitchFamily="2" charset="2"/>
              <a:buNone/>
            </a:pPr>
            <a:endParaRPr lang="en-US" altLang="en-US" dirty="0">
              <a:solidFill>
                <a:srgbClr val="1B7384"/>
              </a:solidFill>
            </a:endParaRP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55536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FF9AA-B783-4FA4-AAD6-D93D9EA7A22F}"/>
              </a:ext>
            </a:extLst>
          </p:cNvPr>
          <p:cNvSpPr>
            <a:spLocks noGrp="1"/>
          </p:cNvSpPr>
          <p:nvPr>
            <p:ph type="title"/>
          </p:nvPr>
        </p:nvSpPr>
        <p:spPr/>
        <p:txBody>
          <a:bodyPr/>
          <a:lstStyle/>
          <a:p>
            <a:r>
              <a:rPr lang="en-US" dirty="0"/>
              <a:t>Total Productive Maintenance</a:t>
            </a:r>
          </a:p>
        </p:txBody>
      </p:sp>
      <p:sp>
        <p:nvSpPr>
          <p:cNvPr id="4" name="Footer Placeholder 3">
            <a:extLst>
              <a:ext uri="{FF2B5EF4-FFF2-40B4-BE49-F238E27FC236}">
                <a16:creationId xmlns:a16="http://schemas.microsoft.com/office/drawing/2014/main" id="{F6862550-34C2-4321-AAC3-35B632F10FB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33D7A42-18A0-44A2-9A8A-BF3490BE72DE}"/>
              </a:ext>
            </a:extLst>
          </p:cNvPr>
          <p:cNvSpPr>
            <a:spLocks noGrp="1"/>
          </p:cNvSpPr>
          <p:nvPr>
            <p:ph type="sldNum" sz="quarter" idx="12"/>
          </p:nvPr>
        </p:nvSpPr>
        <p:spPr/>
        <p:txBody>
          <a:bodyPr/>
          <a:lstStyle/>
          <a:p>
            <a:fld id="{909ED1F4-8724-4CB0-854F-41CA9E1557CC}" type="slidenum">
              <a:rPr lang="en-US" altLang="en-US" smtClean="0"/>
              <a:pPr/>
              <a:t>235</a:t>
            </a:fld>
            <a:endParaRPr lang="en-US" altLang="en-US"/>
          </a:p>
        </p:txBody>
      </p:sp>
      <p:pic>
        <p:nvPicPr>
          <p:cNvPr id="8" name="Online Media 7" title="Four Principles TPM">
            <a:hlinkClick r:id="" action="ppaction://media"/>
            <a:extLst>
              <a:ext uri="{FF2B5EF4-FFF2-40B4-BE49-F238E27FC236}">
                <a16:creationId xmlns:a16="http://schemas.microsoft.com/office/drawing/2014/main" id="{AA01AF1E-1F6E-4F5F-9965-067D2B2AC9C6}"/>
              </a:ext>
            </a:extLst>
          </p:cNvPr>
          <p:cNvPicPr>
            <a:picLocks noGrp="1" noRot="1" noChangeAspect="1"/>
          </p:cNvPicPr>
          <p:nvPr>
            <p:ph idx="1"/>
            <a:videoFile r:link="rId1"/>
          </p:nvPr>
        </p:nvPicPr>
        <p:blipFill>
          <a:blip r:embed="rId4"/>
          <a:stretch>
            <a:fillRect/>
          </a:stretch>
        </p:blipFill>
        <p:spPr>
          <a:xfrm>
            <a:off x="711200" y="1600200"/>
            <a:ext cx="7823200" cy="4400550"/>
          </a:xfrm>
          <a:prstGeom prst="rect">
            <a:avLst/>
          </a:prstGeom>
        </p:spPr>
      </p:pic>
    </p:spTree>
    <p:extLst>
      <p:ext uri="{BB962C8B-B14F-4D97-AF65-F5344CB8AC3E}">
        <p14:creationId xmlns:p14="http://schemas.microsoft.com/office/powerpoint/2010/main" val="156374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09AF-0184-433A-B1A8-788589E9EEA2}"/>
              </a:ext>
            </a:extLst>
          </p:cNvPr>
          <p:cNvSpPr>
            <a:spLocks noGrp="1"/>
          </p:cNvSpPr>
          <p:nvPr>
            <p:ph type="title"/>
          </p:nvPr>
        </p:nvSpPr>
        <p:spPr/>
        <p:txBody>
          <a:bodyPr/>
          <a:lstStyle/>
          <a:p>
            <a:r>
              <a:rPr lang="en-US" dirty="0"/>
              <a:t>TPM</a:t>
            </a:r>
          </a:p>
        </p:txBody>
      </p:sp>
      <p:sp>
        <p:nvSpPr>
          <p:cNvPr id="3" name="Content Placeholder 2">
            <a:extLst>
              <a:ext uri="{FF2B5EF4-FFF2-40B4-BE49-F238E27FC236}">
                <a16:creationId xmlns:a16="http://schemas.microsoft.com/office/drawing/2014/main" id="{DB5F8917-3E4D-484C-8651-8AD195324A1A}"/>
              </a:ext>
            </a:extLst>
          </p:cNvPr>
          <p:cNvSpPr>
            <a:spLocks noGrp="1"/>
          </p:cNvSpPr>
          <p:nvPr>
            <p:ph idx="1"/>
          </p:nvPr>
        </p:nvSpPr>
        <p:spPr>
          <a:xfrm>
            <a:off x="609600" y="1166019"/>
            <a:ext cx="7924800" cy="4373562"/>
          </a:xfrm>
        </p:spPr>
        <p:txBody>
          <a:bodyPr/>
          <a:lstStyle/>
          <a:p>
            <a:r>
              <a:rPr lang="en-US" sz="2200" dirty="0"/>
              <a:t>Refers to the tools, methods and activities used to improve machine equipment availability and reliability time</a:t>
            </a:r>
          </a:p>
          <a:p>
            <a:r>
              <a:rPr lang="en-US" sz="2200" dirty="0"/>
              <a:t>Regular inspections and audits</a:t>
            </a:r>
          </a:p>
          <a:p>
            <a:r>
              <a:rPr lang="en-US" sz="2200" dirty="0"/>
              <a:t>Monitor mean time between failures and mean time to repair</a:t>
            </a:r>
          </a:p>
          <a:p>
            <a:r>
              <a:rPr lang="en-US" sz="2200" dirty="0"/>
              <a:t>Common machine time losses</a:t>
            </a:r>
          </a:p>
          <a:p>
            <a:pPr marL="971550" lvl="1" indent="-514350">
              <a:buFont typeface="+mj-lt"/>
              <a:buAutoNum type="arabicPeriod"/>
            </a:pPr>
            <a:r>
              <a:rPr lang="en-US" sz="2200" dirty="0"/>
              <a:t>Breakdowns, set-ups and adjustments</a:t>
            </a:r>
          </a:p>
          <a:p>
            <a:pPr marL="971550" lvl="1" indent="-514350">
              <a:buFont typeface="+mj-lt"/>
              <a:buAutoNum type="arabicPeriod"/>
            </a:pPr>
            <a:r>
              <a:rPr lang="en-US" sz="2200" dirty="0"/>
              <a:t>Minor stops and waiting</a:t>
            </a:r>
          </a:p>
          <a:p>
            <a:pPr marL="971550" lvl="1" indent="-514350">
              <a:buFont typeface="+mj-lt"/>
              <a:buAutoNum type="arabicPeriod"/>
            </a:pPr>
            <a:r>
              <a:rPr lang="en-US" sz="2200" dirty="0"/>
              <a:t>Running defective products or creating error and rework</a:t>
            </a:r>
          </a:p>
          <a:p>
            <a:pPr marL="971550" lvl="1" indent="-514350">
              <a:buFont typeface="+mj-lt"/>
              <a:buAutoNum type="arabicPeriod"/>
            </a:pPr>
            <a:r>
              <a:rPr lang="en-US" sz="2200" dirty="0"/>
              <a:t>Speed losses to standards</a:t>
            </a:r>
          </a:p>
          <a:p>
            <a:pPr marL="971550" lvl="1" indent="-514350">
              <a:buFont typeface="+mj-lt"/>
              <a:buAutoNum type="arabicPeriod"/>
            </a:pPr>
            <a:r>
              <a:rPr lang="en-US" sz="2200" dirty="0"/>
              <a:t>Start-up yield losses</a:t>
            </a:r>
          </a:p>
        </p:txBody>
      </p:sp>
      <p:sp>
        <p:nvSpPr>
          <p:cNvPr id="4" name="Footer Placeholder 3">
            <a:extLst>
              <a:ext uri="{FF2B5EF4-FFF2-40B4-BE49-F238E27FC236}">
                <a16:creationId xmlns:a16="http://schemas.microsoft.com/office/drawing/2014/main" id="{3C429644-35CB-4752-9BE6-DF92AC832C17}"/>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7A1FB20-99DB-4F45-9508-15CF3AFC6F5A}"/>
              </a:ext>
            </a:extLst>
          </p:cNvPr>
          <p:cNvSpPr>
            <a:spLocks noGrp="1"/>
          </p:cNvSpPr>
          <p:nvPr>
            <p:ph type="sldNum" sz="quarter" idx="12"/>
          </p:nvPr>
        </p:nvSpPr>
        <p:spPr/>
        <p:txBody>
          <a:bodyPr/>
          <a:lstStyle/>
          <a:p>
            <a:fld id="{909ED1F4-8724-4CB0-854F-41CA9E1557CC}" type="slidenum">
              <a:rPr lang="en-US" altLang="en-US" smtClean="0"/>
              <a:pPr/>
              <a:t>236</a:t>
            </a:fld>
            <a:endParaRPr lang="en-US" altLang="en-US"/>
          </a:p>
        </p:txBody>
      </p:sp>
    </p:spTree>
    <p:extLst>
      <p:ext uri="{BB962C8B-B14F-4D97-AF65-F5344CB8AC3E}">
        <p14:creationId xmlns:p14="http://schemas.microsoft.com/office/powerpoint/2010/main" val="224039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8F66-A7AA-468C-9410-EB61CAD5342E}"/>
              </a:ext>
            </a:extLst>
          </p:cNvPr>
          <p:cNvSpPr>
            <a:spLocks noGrp="1"/>
          </p:cNvSpPr>
          <p:nvPr>
            <p:ph type="title"/>
          </p:nvPr>
        </p:nvSpPr>
        <p:spPr/>
        <p:txBody>
          <a:bodyPr/>
          <a:lstStyle/>
          <a:p>
            <a:r>
              <a:rPr lang="en-US" dirty="0"/>
              <a:t>What happens if this goes down?</a:t>
            </a:r>
          </a:p>
        </p:txBody>
      </p:sp>
      <p:sp>
        <p:nvSpPr>
          <p:cNvPr id="4" name="Footer Placeholder 3">
            <a:extLst>
              <a:ext uri="{FF2B5EF4-FFF2-40B4-BE49-F238E27FC236}">
                <a16:creationId xmlns:a16="http://schemas.microsoft.com/office/drawing/2014/main" id="{BB2403AD-4347-4929-8E5F-8C8BF892FD9A}"/>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3C86FAB-26A8-448D-9D9D-E95AC4429FA6}"/>
              </a:ext>
            </a:extLst>
          </p:cNvPr>
          <p:cNvSpPr>
            <a:spLocks noGrp="1"/>
          </p:cNvSpPr>
          <p:nvPr>
            <p:ph type="sldNum" sz="quarter" idx="12"/>
          </p:nvPr>
        </p:nvSpPr>
        <p:spPr/>
        <p:txBody>
          <a:bodyPr/>
          <a:lstStyle/>
          <a:p>
            <a:fld id="{909ED1F4-8724-4CB0-854F-41CA9E1557CC}" type="slidenum">
              <a:rPr lang="en-US" altLang="en-US" smtClean="0"/>
              <a:pPr/>
              <a:t>237</a:t>
            </a:fld>
            <a:endParaRPr lang="en-US" altLang="en-US"/>
          </a:p>
        </p:txBody>
      </p:sp>
      <p:pic>
        <p:nvPicPr>
          <p:cNvPr id="6" name="Picture 5">
            <a:extLst>
              <a:ext uri="{FF2B5EF4-FFF2-40B4-BE49-F238E27FC236}">
                <a16:creationId xmlns:a16="http://schemas.microsoft.com/office/drawing/2014/main" id="{EE6FAA9A-F403-4012-A76F-BF34A8E236FE}"/>
              </a:ext>
            </a:extLst>
          </p:cNvPr>
          <p:cNvPicPr>
            <a:picLocks noChangeAspect="1"/>
          </p:cNvPicPr>
          <p:nvPr/>
        </p:nvPicPr>
        <p:blipFill>
          <a:blip r:embed="rId2"/>
          <a:stretch>
            <a:fillRect/>
          </a:stretch>
        </p:blipFill>
        <p:spPr>
          <a:xfrm>
            <a:off x="0" y="1166019"/>
            <a:ext cx="9144000" cy="5691981"/>
          </a:xfrm>
          <a:prstGeom prst="rect">
            <a:avLst/>
          </a:prstGeom>
        </p:spPr>
      </p:pic>
    </p:spTree>
    <p:extLst>
      <p:ext uri="{BB962C8B-B14F-4D97-AF65-F5344CB8AC3E}">
        <p14:creationId xmlns:p14="http://schemas.microsoft.com/office/powerpoint/2010/main" val="100740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1ABE-C8F3-444C-AA2E-CC25F78BFC61}"/>
              </a:ext>
            </a:extLst>
          </p:cNvPr>
          <p:cNvSpPr>
            <a:spLocks noGrp="1"/>
          </p:cNvSpPr>
          <p:nvPr>
            <p:ph type="title"/>
          </p:nvPr>
        </p:nvSpPr>
        <p:spPr/>
        <p:txBody>
          <a:bodyPr/>
          <a:lstStyle/>
          <a:p>
            <a:r>
              <a:rPr lang="en-US" dirty="0"/>
              <a:t>Or This….</a:t>
            </a:r>
          </a:p>
        </p:txBody>
      </p:sp>
      <p:sp>
        <p:nvSpPr>
          <p:cNvPr id="4" name="Footer Placeholder 3">
            <a:extLst>
              <a:ext uri="{FF2B5EF4-FFF2-40B4-BE49-F238E27FC236}">
                <a16:creationId xmlns:a16="http://schemas.microsoft.com/office/drawing/2014/main" id="{7D5F5FAA-1C56-4261-9932-40CE221DC25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10B550D-9675-4F9F-8486-06A249381B2E}"/>
              </a:ext>
            </a:extLst>
          </p:cNvPr>
          <p:cNvSpPr>
            <a:spLocks noGrp="1"/>
          </p:cNvSpPr>
          <p:nvPr>
            <p:ph type="sldNum" sz="quarter" idx="12"/>
          </p:nvPr>
        </p:nvSpPr>
        <p:spPr/>
        <p:txBody>
          <a:bodyPr/>
          <a:lstStyle/>
          <a:p>
            <a:fld id="{909ED1F4-8724-4CB0-854F-41CA9E1557CC}" type="slidenum">
              <a:rPr lang="en-US" altLang="en-US" smtClean="0"/>
              <a:pPr/>
              <a:t>238</a:t>
            </a:fld>
            <a:endParaRPr lang="en-US" altLang="en-US"/>
          </a:p>
        </p:txBody>
      </p:sp>
      <p:pic>
        <p:nvPicPr>
          <p:cNvPr id="6" name="Picture 5">
            <a:extLst>
              <a:ext uri="{FF2B5EF4-FFF2-40B4-BE49-F238E27FC236}">
                <a16:creationId xmlns:a16="http://schemas.microsoft.com/office/drawing/2014/main" id="{BF8B0434-4540-4029-A8B1-F813B88F1F52}"/>
              </a:ext>
            </a:extLst>
          </p:cNvPr>
          <p:cNvPicPr>
            <a:picLocks noChangeAspect="1"/>
          </p:cNvPicPr>
          <p:nvPr/>
        </p:nvPicPr>
        <p:blipFill>
          <a:blip r:embed="rId2"/>
          <a:stretch>
            <a:fillRect/>
          </a:stretch>
        </p:blipFill>
        <p:spPr>
          <a:xfrm>
            <a:off x="2305050" y="1004887"/>
            <a:ext cx="4533900" cy="4848225"/>
          </a:xfrm>
          <a:prstGeom prst="rect">
            <a:avLst/>
          </a:prstGeom>
        </p:spPr>
      </p:pic>
    </p:spTree>
    <p:extLst>
      <p:ext uri="{BB962C8B-B14F-4D97-AF65-F5344CB8AC3E}">
        <p14:creationId xmlns:p14="http://schemas.microsoft.com/office/powerpoint/2010/main" val="351683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CEE4F-B9B3-4D80-A4C1-17BE9F452084}"/>
              </a:ext>
            </a:extLst>
          </p:cNvPr>
          <p:cNvSpPr>
            <a:spLocks noGrp="1"/>
          </p:cNvSpPr>
          <p:nvPr>
            <p:ph type="title"/>
          </p:nvPr>
        </p:nvSpPr>
        <p:spPr/>
        <p:txBody>
          <a:bodyPr/>
          <a:lstStyle/>
          <a:p>
            <a:r>
              <a:rPr lang="en-US" dirty="0"/>
              <a:t>Or This!</a:t>
            </a:r>
          </a:p>
        </p:txBody>
      </p:sp>
      <p:sp>
        <p:nvSpPr>
          <p:cNvPr id="4" name="Footer Placeholder 3">
            <a:extLst>
              <a:ext uri="{FF2B5EF4-FFF2-40B4-BE49-F238E27FC236}">
                <a16:creationId xmlns:a16="http://schemas.microsoft.com/office/drawing/2014/main" id="{A60C3444-421B-43BF-BEEE-ACD918458D5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E9FF3E29-FCF9-4E2A-8822-50AB92AC8A52}"/>
              </a:ext>
            </a:extLst>
          </p:cNvPr>
          <p:cNvSpPr>
            <a:spLocks noGrp="1"/>
          </p:cNvSpPr>
          <p:nvPr>
            <p:ph type="sldNum" sz="quarter" idx="12"/>
          </p:nvPr>
        </p:nvSpPr>
        <p:spPr/>
        <p:txBody>
          <a:bodyPr/>
          <a:lstStyle/>
          <a:p>
            <a:fld id="{909ED1F4-8724-4CB0-854F-41CA9E1557CC}" type="slidenum">
              <a:rPr lang="en-US" altLang="en-US" smtClean="0"/>
              <a:pPr/>
              <a:t>239</a:t>
            </a:fld>
            <a:endParaRPr lang="en-US" altLang="en-US"/>
          </a:p>
        </p:txBody>
      </p:sp>
      <p:pic>
        <p:nvPicPr>
          <p:cNvPr id="6" name="Picture 5">
            <a:extLst>
              <a:ext uri="{FF2B5EF4-FFF2-40B4-BE49-F238E27FC236}">
                <a16:creationId xmlns:a16="http://schemas.microsoft.com/office/drawing/2014/main" id="{49A2457A-D7EE-4DAF-B90A-663D7CB95EFE}"/>
              </a:ext>
            </a:extLst>
          </p:cNvPr>
          <p:cNvPicPr>
            <a:picLocks noChangeAspect="1"/>
          </p:cNvPicPr>
          <p:nvPr/>
        </p:nvPicPr>
        <p:blipFill>
          <a:blip r:embed="rId2"/>
          <a:stretch>
            <a:fillRect/>
          </a:stretch>
        </p:blipFill>
        <p:spPr>
          <a:xfrm>
            <a:off x="0" y="971550"/>
            <a:ext cx="9144000" cy="5040924"/>
          </a:xfrm>
          <a:prstGeom prst="rect">
            <a:avLst/>
          </a:prstGeom>
        </p:spPr>
      </p:pic>
    </p:spTree>
    <p:extLst>
      <p:ext uri="{BB962C8B-B14F-4D97-AF65-F5344CB8AC3E}">
        <p14:creationId xmlns:p14="http://schemas.microsoft.com/office/powerpoint/2010/main" val="83483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257CF-5587-431A-8972-4C90C7FB5645}"/>
              </a:ext>
            </a:extLst>
          </p:cNvPr>
          <p:cNvSpPr>
            <a:spLocks noGrp="1"/>
          </p:cNvSpPr>
          <p:nvPr>
            <p:ph type="title"/>
          </p:nvPr>
        </p:nvSpPr>
        <p:spPr>
          <a:xfrm>
            <a:off x="609600" y="275689"/>
            <a:ext cx="7924800" cy="685800"/>
          </a:xfrm>
        </p:spPr>
        <p:txBody>
          <a:bodyPr/>
          <a:lstStyle/>
          <a:p>
            <a:r>
              <a:rPr lang="en-US" dirty="0"/>
              <a:t>The 8 Wastes</a:t>
            </a:r>
          </a:p>
        </p:txBody>
      </p:sp>
      <p:sp>
        <p:nvSpPr>
          <p:cNvPr id="4" name="Footer Placeholder 3">
            <a:extLst>
              <a:ext uri="{FF2B5EF4-FFF2-40B4-BE49-F238E27FC236}">
                <a16:creationId xmlns:a16="http://schemas.microsoft.com/office/drawing/2014/main" id="{98CB6793-AE43-42E0-A8B7-CAE2880B2201}"/>
              </a:ext>
            </a:extLst>
          </p:cNvPr>
          <p:cNvSpPr>
            <a:spLocks noGrp="1"/>
          </p:cNvSpPr>
          <p:nvPr>
            <p:ph type="ftr" sz="quarter" idx="10"/>
          </p:nvPr>
        </p:nvSpPr>
        <p:spPr>
          <a:xfrm>
            <a:off x="625475" y="0"/>
            <a:ext cx="5105400" cy="304800"/>
          </a:xfrm>
        </p:spPr>
        <p:txBody>
          <a:bodyPr/>
          <a:lstStyle/>
          <a:p>
            <a:r>
              <a:rPr lang="en-US" altLang="en-US"/>
              <a:t>PHX Institute</a:t>
            </a:r>
          </a:p>
        </p:txBody>
      </p:sp>
      <p:sp>
        <p:nvSpPr>
          <p:cNvPr id="6" name="Slide Number Placeholder 5">
            <a:extLst>
              <a:ext uri="{FF2B5EF4-FFF2-40B4-BE49-F238E27FC236}">
                <a16:creationId xmlns:a16="http://schemas.microsoft.com/office/drawing/2014/main" id="{6B36F67D-49F0-4796-90C2-FB5875F7A397}"/>
              </a:ext>
            </a:extLst>
          </p:cNvPr>
          <p:cNvSpPr>
            <a:spLocks noGrp="1"/>
          </p:cNvSpPr>
          <p:nvPr>
            <p:ph type="sldNum" sz="quarter" idx="12"/>
          </p:nvPr>
        </p:nvSpPr>
        <p:spPr>
          <a:xfrm>
            <a:off x="8289925" y="0"/>
            <a:ext cx="854075" cy="304800"/>
          </a:xfrm>
        </p:spPr>
        <p:txBody>
          <a:bodyPr/>
          <a:lstStyle/>
          <a:p>
            <a:fld id="{909ED1F4-8724-4CB0-854F-41CA9E1557CC}" type="slidenum">
              <a:rPr lang="en-US" altLang="en-US" smtClean="0"/>
              <a:pPr/>
              <a:t>24</a:t>
            </a:fld>
            <a:endParaRPr lang="en-US" altLang="en-US"/>
          </a:p>
        </p:txBody>
      </p:sp>
      <p:sp>
        <p:nvSpPr>
          <p:cNvPr id="144" name="Oval 143">
            <a:extLst>
              <a:ext uri="{FF2B5EF4-FFF2-40B4-BE49-F238E27FC236}">
                <a16:creationId xmlns:a16="http://schemas.microsoft.com/office/drawing/2014/main" id="{18D18258-5059-4F8A-84A5-966A3FA37601}"/>
              </a:ext>
            </a:extLst>
          </p:cNvPr>
          <p:cNvSpPr>
            <a:spLocks noChangeAspect="1"/>
          </p:cNvSpPr>
          <p:nvPr/>
        </p:nvSpPr>
        <p:spPr>
          <a:xfrm>
            <a:off x="468313" y="923122"/>
            <a:ext cx="1371600" cy="1371600"/>
          </a:xfrm>
          <a:prstGeom prst="ellipse">
            <a:avLst/>
          </a:prstGeom>
          <a:solidFill>
            <a:srgbClr val="C0504D"/>
          </a:solidFill>
          <a:ln w="25400" cap="flat" cmpd="sng" algn="ctr">
            <a:noFill/>
            <a:prstDash val="solid"/>
          </a:ln>
          <a:effectLst/>
        </p:spPr>
        <p:txBody>
          <a:bodyPr lIns="91418" tIns="45709" rIns="91418" bIns="45709" anchor="ctr"/>
          <a:lstStyle/>
          <a:p>
            <a:pPr marL="0" marR="0" lvl="0" indent="0" algn="ctr" defTabSz="9141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5" name="Oval 144">
            <a:extLst>
              <a:ext uri="{FF2B5EF4-FFF2-40B4-BE49-F238E27FC236}">
                <a16:creationId xmlns:a16="http://schemas.microsoft.com/office/drawing/2014/main" id="{805AC03E-346D-4FD0-9514-764493239F17}"/>
              </a:ext>
            </a:extLst>
          </p:cNvPr>
          <p:cNvSpPr>
            <a:spLocks noChangeAspect="1"/>
          </p:cNvSpPr>
          <p:nvPr/>
        </p:nvSpPr>
        <p:spPr>
          <a:xfrm>
            <a:off x="5040313" y="3462338"/>
            <a:ext cx="1371600" cy="1371600"/>
          </a:xfrm>
          <a:prstGeom prst="ellipse">
            <a:avLst/>
          </a:prstGeom>
          <a:solidFill>
            <a:srgbClr val="C0504D"/>
          </a:solidFill>
          <a:ln w="25400" cap="flat" cmpd="sng" algn="ctr">
            <a:noFill/>
            <a:prstDash val="solid"/>
          </a:ln>
          <a:effectLst/>
        </p:spPr>
        <p:txBody>
          <a:bodyPr lIns="91418" tIns="45709" rIns="91418" bIns="45709" anchor="ctr"/>
          <a:lstStyle/>
          <a:p>
            <a:pPr marL="0" marR="0" lvl="0" indent="0" algn="ctr" defTabSz="9141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6" name="Oval 145">
            <a:extLst>
              <a:ext uri="{FF2B5EF4-FFF2-40B4-BE49-F238E27FC236}">
                <a16:creationId xmlns:a16="http://schemas.microsoft.com/office/drawing/2014/main" id="{94B32DE4-AD02-48A2-AA13-8D3C16DED9B4}"/>
              </a:ext>
            </a:extLst>
          </p:cNvPr>
          <p:cNvSpPr>
            <a:spLocks noChangeAspect="1"/>
          </p:cNvSpPr>
          <p:nvPr/>
        </p:nvSpPr>
        <p:spPr>
          <a:xfrm>
            <a:off x="2754313" y="889005"/>
            <a:ext cx="1371600" cy="1371600"/>
          </a:xfrm>
          <a:prstGeom prst="ellipse">
            <a:avLst/>
          </a:prstGeom>
          <a:solidFill>
            <a:srgbClr val="92D050"/>
          </a:solidFill>
          <a:ln w="25400" cap="flat" cmpd="sng" algn="ctr">
            <a:noFill/>
            <a:prstDash val="solid"/>
          </a:ln>
          <a:effectLst/>
        </p:spPr>
        <p:txBody>
          <a:bodyPr lIns="91418" tIns="45709" rIns="91418" bIns="45709" anchor="ctr"/>
          <a:lstStyle/>
          <a:p>
            <a:pPr marL="0" marR="0" lvl="0" indent="0" algn="ctr" defTabSz="9141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7" name="Oval 146">
            <a:extLst>
              <a:ext uri="{FF2B5EF4-FFF2-40B4-BE49-F238E27FC236}">
                <a16:creationId xmlns:a16="http://schemas.microsoft.com/office/drawing/2014/main" id="{B2F33975-BA6E-4502-8CA0-DF2F37A0DA92}"/>
              </a:ext>
            </a:extLst>
          </p:cNvPr>
          <p:cNvSpPr>
            <a:spLocks noChangeAspect="1"/>
          </p:cNvSpPr>
          <p:nvPr/>
        </p:nvSpPr>
        <p:spPr>
          <a:xfrm>
            <a:off x="7326313" y="3462338"/>
            <a:ext cx="1371600" cy="1371600"/>
          </a:xfrm>
          <a:prstGeom prst="ellipse">
            <a:avLst/>
          </a:prstGeom>
          <a:solidFill>
            <a:srgbClr val="92D050"/>
          </a:solidFill>
          <a:ln w="25400" cap="flat" cmpd="sng" algn="ctr">
            <a:noFill/>
            <a:prstDash val="solid"/>
          </a:ln>
          <a:effectLst/>
        </p:spPr>
        <p:txBody>
          <a:bodyPr lIns="91418" tIns="45709" rIns="91418" bIns="45709" anchor="ctr"/>
          <a:lstStyle/>
          <a:p>
            <a:pPr marL="0" marR="0" lvl="0" indent="0" algn="ctr" defTabSz="9141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8" name="Oval 147">
            <a:extLst>
              <a:ext uri="{FF2B5EF4-FFF2-40B4-BE49-F238E27FC236}">
                <a16:creationId xmlns:a16="http://schemas.microsoft.com/office/drawing/2014/main" id="{FC569AB5-7D11-4643-A093-6D1C56C0D75B}"/>
              </a:ext>
            </a:extLst>
          </p:cNvPr>
          <p:cNvSpPr>
            <a:spLocks noChangeAspect="1"/>
          </p:cNvSpPr>
          <p:nvPr/>
        </p:nvSpPr>
        <p:spPr>
          <a:xfrm>
            <a:off x="7326313" y="889005"/>
            <a:ext cx="1371600" cy="1371600"/>
          </a:xfrm>
          <a:prstGeom prst="ellipse">
            <a:avLst/>
          </a:prstGeom>
          <a:solidFill>
            <a:srgbClr val="7030A0"/>
          </a:solidFill>
          <a:ln w="25400" cap="flat" cmpd="sng" algn="ctr">
            <a:noFill/>
            <a:prstDash val="solid"/>
          </a:ln>
          <a:effectLst/>
        </p:spPr>
        <p:txBody>
          <a:bodyPr lIns="91418" tIns="45709" rIns="91418" bIns="45709" anchor="ctr"/>
          <a:lstStyle/>
          <a:p>
            <a:pPr marL="0" marR="0" lvl="0" indent="0" algn="ctr" defTabSz="9141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9" name="Oval 148">
            <a:extLst>
              <a:ext uri="{FF2B5EF4-FFF2-40B4-BE49-F238E27FC236}">
                <a16:creationId xmlns:a16="http://schemas.microsoft.com/office/drawing/2014/main" id="{DD4D599A-3E02-44DA-BE1D-367E84030705}"/>
              </a:ext>
            </a:extLst>
          </p:cNvPr>
          <p:cNvSpPr>
            <a:spLocks noChangeAspect="1"/>
          </p:cNvSpPr>
          <p:nvPr/>
        </p:nvSpPr>
        <p:spPr>
          <a:xfrm>
            <a:off x="2754313" y="3462338"/>
            <a:ext cx="1371600" cy="1371600"/>
          </a:xfrm>
          <a:prstGeom prst="ellipse">
            <a:avLst/>
          </a:prstGeom>
          <a:solidFill>
            <a:srgbClr val="7030A0"/>
          </a:solidFill>
          <a:ln w="25400" cap="flat" cmpd="sng" algn="ctr">
            <a:noFill/>
            <a:prstDash val="solid"/>
          </a:ln>
          <a:effectLst/>
        </p:spPr>
        <p:txBody>
          <a:bodyPr lIns="91418" tIns="45709" rIns="91418" bIns="45709" anchor="ctr"/>
          <a:lstStyle/>
          <a:p>
            <a:pPr marL="0" marR="0" lvl="0" indent="0" algn="ctr" defTabSz="9141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0" name="Oval 149">
            <a:extLst>
              <a:ext uri="{FF2B5EF4-FFF2-40B4-BE49-F238E27FC236}">
                <a16:creationId xmlns:a16="http://schemas.microsoft.com/office/drawing/2014/main" id="{A8E8E9D3-D81C-48D8-ABD0-31211E7D0BB7}"/>
              </a:ext>
            </a:extLst>
          </p:cNvPr>
          <p:cNvSpPr>
            <a:spLocks noChangeAspect="1"/>
          </p:cNvSpPr>
          <p:nvPr/>
        </p:nvSpPr>
        <p:spPr>
          <a:xfrm>
            <a:off x="5040313" y="889005"/>
            <a:ext cx="1371600" cy="1371600"/>
          </a:xfrm>
          <a:prstGeom prst="ellipse">
            <a:avLst/>
          </a:prstGeom>
          <a:solidFill>
            <a:srgbClr val="00B0F0"/>
          </a:solidFill>
          <a:ln w="25400" cap="flat" cmpd="sng" algn="ctr">
            <a:noFill/>
            <a:prstDash val="solid"/>
          </a:ln>
          <a:effectLst/>
        </p:spPr>
        <p:txBody>
          <a:bodyPr lIns="91418" tIns="45709" rIns="91418" bIns="45709" anchor="ctr"/>
          <a:lstStyle/>
          <a:p>
            <a:pPr marL="0" marR="0" lvl="0" indent="0" algn="ctr" defTabSz="9141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1" name="Oval 150">
            <a:extLst>
              <a:ext uri="{FF2B5EF4-FFF2-40B4-BE49-F238E27FC236}">
                <a16:creationId xmlns:a16="http://schemas.microsoft.com/office/drawing/2014/main" id="{10511BBB-A452-42FB-BAA6-EF88155EC9C2}"/>
              </a:ext>
            </a:extLst>
          </p:cNvPr>
          <p:cNvSpPr>
            <a:spLocks noChangeAspect="1"/>
          </p:cNvSpPr>
          <p:nvPr/>
        </p:nvSpPr>
        <p:spPr>
          <a:xfrm>
            <a:off x="468313" y="3462338"/>
            <a:ext cx="1371600" cy="1371600"/>
          </a:xfrm>
          <a:prstGeom prst="ellipse">
            <a:avLst/>
          </a:prstGeom>
          <a:solidFill>
            <a:srgbClr val="00B0F0"/>
          </a:solidFill>
          <a:ln w="25400" cap="flat" cmpd="sng" algn="ctr">
            <a:noFill/>
            <a:prstDash val="solid"/>
          </a:ln>
          <a:effectLst/>
        </p:spPr>
        <p:txBody>
          <a:bodyPr lIns="91418" tIns="45709" rIns="91418" bIns="45709" anchor="ctr"/>
          <a:lstStyle/>
          <a:p>
            <a:pPr marL="0" marR="0" lvl="0" indent="0" algn="ctr" defTabSz="91418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2" name="TextBox 80">
            <a:extLst>
              <a:ext uri="{FF2B5EF4-FFF2-40B4-BE49-F238E27FC236}">
                <a16:creationId xmlns:a16="http://schemas.microsoft.com/office/drawing/2014/main" id="{F9959B9C-43D0-4A71-B188-EE445DA276CC}"/>
              </a:ext>
            </a:extLst>
          </p:cNvPr>
          <p:cNvSpPr txBox="1">
            <a:spLocks noChangeArrowheads="1"/>
          </p:cNvSpPr>
          <p:nvPr/>
        </p:nvSpPr>
        <p:spPr bwMode="auto">
          <a:xfrm>
            <a:off x="505335" y="889005"/>
            <a:ext cx="1371600" cy="1446212"/>
          </a:xfrm>
          <a:prstGeom prst="rect">
            <a:avLst/>
          </a:prstGeom>
          <a:noFill/>
          <a:ln w="9525">
            <a:noFill/>
            <a:miter lim="800000"/>
            <a:headEnd/>
            <a:tailEnd/>
          </a:ln>
        </p:spPr>
        <p:txBody>
          <a:bodyPr lIns="91418" tIns="45709" rIns="91418" bIns="45709" anchor="ctr">
            <a:spAutoFit/>
          </a:bodyPr>
          <a:lstStyle/>
          <a:p>
            <a:pPr algn="ctr" defTabSz="912813"/>
            <a:r>
              <a:rPr lang="en-US" sz="8800" dirty="0">
                <a:solidFill>
                  <a:srgbClr val="FFFFFF"/>
                </a:solidFill>
                <a:latin typeface="Arial Black" pitchFamily="34" charset="0"/>
                <a:ea typeface="MS PGothic" pitchFamily="34" charset="-128"/>
              </a:rPr>
              <a:t>D</a:t>
            </a:r>
            <a:endParaRPr lang="en-US" sz="3200" dirty="0">
              <a:solidFill>
                <a:srgbClr val="FFFFFF"/>
              </a:solidFill>
              <a:latin typeface="Arial Black" pitchFamily="34" charset="0"/>
              <a:ea typeface="MS PGothic" pitchFamily="34" charset="-128"/>
            </a:endParaRPr>
          </a:p>
        </p:txBody>
      </p:sp>
      <p:sp>
        <p:nvSpPr>
          <p:cNvPr id="153" name="TextBox 81">
            <a:extLst>
              <a:ext uri="{FF2B5EF4-FFF2-40B4-BE49-F238E27FC236}">
                <a16:creationId xmlns:a16="http://schemas.microsoft.com/office/drawing/2014/main" id="{138BA2AF-7C8B-4F81-A83A-E997E3CA6592}"/>
              </a:ext>
            </a:extLst>
          </p:cNvPr>
          <p:cNvSpPr txBox="1">
            <a:spLocks noChangeArrowheads="1"/>
          </p:cNvSpPr>
          <p:nvPr/>
        </p:nvSpPr>
        <p:spPr bwMode="auto">
          <a:xfrm>
            <a:off x="2765426" y="846325"/>
            <a:ext cx="1371600" cy="1447800"/>
          </a:xfrm>
          <a:prstGeom prst="rect">
            <a:avLst/>
          </a:prstGeom>
          <a:noFill/>
          <a:ln w="9525">
            <a:noFill/>
            <a:miter lim="800000"/>
            <a:headEnd/>
            <a:tailEnd/>
          </a:ln>
        </p:spPr>
        <p:txBody>
          <a:bodyPr lIns="91418" tIns="45709" rIns="91418" bIns="45709" anchor="ctr">
            <a:spAutoFit/>
          </a:bodyPr>
          <a:lstStyle/>
          <a:p>
            <a:pPr algn="ctr" defTabSz="912813"/>
            <a:r>
              <a:rPr lang="en-US" sz="8800">
                <a:solidFill>
                  <a:srgbClr val="FFFFFF"/>
                </a:solidFill>
                <a:latin typeface="Arial Black" pitchFamily="34" charset="0"/>
                <a:ea typeface="MS PGothic" pitchFamily="34" charset="-128"/>
              </a:rPr>
              <a:t>O</a:t>
            </a:r>
          </a:p>
        </p:txBody>
      </p:sp>
      <p:sp>
        <p:nvSpPr>
          <p:cNvPr id="154" name="TextBox 82">
            <a:extLst>
              <a:ext uri="{FF2B5EF4-FFF2-40B4-BE49-F238E27FC236}">
                <a16:creationId xmlns:a16="http://schemas.microsoft.com/office/drawing/2014/main" id="{2D51CDA6-F3A0-4088-8700-99D35571F1A4}"/>
              </a:ext>
            </a:extLst>
          </p:cNvPr>
          <p:cNvSpPr txBox="1">
            <a:spLocks noChangeArrowheads="1"/>
          </p:cNvSpPr>
          <p:nvPr/>
        </p:nvSpPr>
        <p:spPr bwMode="auto">
          <a:xfrm>
            <a:off x="5040313" y="889005"/>
            <a:ext cx="1371600" cy="1446212"/>
          </a:xfrm>
          <a:prstGeom prst="rect">
            <a:avLst/>
          </a:prstGeom>
          <a:noFill/>
          <a:ln w="9525">
            <a:noFill/>
            <a:miter lim="800000"/>
            <a:headEnd/>
            <a:tailEnd/>
          </a:ln>
        </p:spPr>
        <p:txBody>
          <a:bodyPr lIns="91418" tIns="45709" rIns="91418" bIns="45709" anchor="ctr">
            <a:spAutoFit/>
          </a:bodyPr>
          <a:lstStyle/>
          <a:p>
            <a:pPr algn="ctr" defTabSz="912813"/>
            <a:r>
              <a:rPr lang="en-US" sz="8800">
                <a:solidFill>
                  <a:srgbClr val="FFFFFF"/>
                </a:solidFill>
                <a:latin typeface="Arial Black" pitchFamily="34" charset="0"/>
                <a:ea typeface="MS PGothic" pitchFamily="34" charset="-128"/>
              </a:rPr>
              <a:t>W</a:t>
            </a:r>
          </a:p>
        </p:txBody>
      </p:sp>
      <p:sp>
        <p:nvSpPr>
          <p:cNvPr id="155" name="TextBox 83">
            <a:extLst>
              <a:ext uri="{FF2B5EF4-FFF2-40B4-BE49-F238E27FC236}">
                <a16:creationId xmlns:a16="http://schemas.microsoft.com/office/drawing/2014/main" id="{5F37C9EF-5556-4877-8374-1EE44CCE5DBF}"/>
              </a:ext>
            </a:extLst>
          </p:cNvPr>
          <p:cNvSpPr txBox="1">
            <a:spLocks noChangeArrowheads="1"/>
          </p:cNvSpPr>
          <p:nvPr/>
        </p:nvSpPr>
        <p:spPr bwMode="auto">
          <a:xfrm>
            <a:off x="7337426" y="889005"/>
            <a:ext cx="1371600" cy="1446212"/>
          </a:xfrm>
          <a:prstGeom prst="rect">
            <a:avLst/>
          </a:prstGeom>
          <a:noFill/>
          <a:ln w="9525">
            <a:noFill/>
            <a:miter lim="800000"/>
            <a:headEnd/>
            <a:tailEnd/>
          </a:ln>
        </p:spPr>
        <p:txBody>
          <a:bodyPr lIns="91418" tIns="45709" rIns="91418" bIns="45709" anchor="ctr">
            <a:spAutoFit/>
          </a:bodyPr>
          <a:lstStyle/>
          <a:p>
            <a:pPr algn="ctr" defTabSz="912813"/>
            <a:r>
              <a:rPr lang="en-US" sz="8800">
                <a:solidFill>
                  <a:srgbClr val="FFFFFF"/>
                </a:solidFill>
                <a:latin typeface="Arial Black" pitchFamily="34" charset="0"/>
                <a:ea typeface="MS PGothic" pitchFamily="34" charset="-128"/>
              </a:rPr>
              <a:t>N</a:t>
            </a:r>
          </a:p>
        </p:txBody>
      </p:sp>
      <p:sp>
        <p:nvSpPr>
          <p:cNvPr id="156" name="TextBox 84">
            <a:extLst>
              <a:ext uri="{FF2B5EF4-FFF2-40B4-BE49-F238E27FC236}">
                <a16:creationId xmlns:a16="http://schemas.microsoft.com/office/drawing/2014/main" id="{58923D29-903A-41DC-9E4B-95DB73283409}"/>
              </a:ext>
            </a:extLst>
          </p:cNvPr>
          <p:cNvSpPr txBox="1">
            <a:spLocks noChangeArrowheads="1"/>
          </p:cNvSpPr>
          <p:nvPr/>
        </p:nvSpPr>
        <p:spPr bwMode="auto">
          <a:xfrm>
            <a:off x="457201" y="3484563"/>
            <a:ext cx="1371600" cy="1446212"/>
          </a:xfrm>
          <a:prstGeom prst="rect">
            <a:avLst/>
          </a:prstGeom>
          <a:noFill/>
          <a:ln w="9525">
            <a:noFill/>
            <a:miter lim="800000"/>
            <a:headEnd/>
            <a:tailEnd/>
          </a:ln>
        </p:spPr>
        <p:txBody>
          <a:bodyPr lIns="91418" tIns="45709" rIns="91418" bIns="45709" anchor="ctr">
            <a:spAutoFit/>
          </a:bodyPr>
          <a:lstStyle/>
          <a:p>
            <a:pPr algn="ctr" defTabSz="912813"/>
            <a:r>
              <a:rPr lang="en-US" sz="8800" dirty="0">
                <a:solidFill>
                  <a:srgbClr val="FFFFFF"/>
                </a:solidFill>
                <a:latin typeface="Arial Black" pitchFamily="34" charset="0"/>
                <a:ea typeface="MS PGothic" pitchFamily="34" charset="-128"/>
              </a:rPr>
              <a:t>T</a:t>
            </a:r>
            <a:endParaRPr lang="en-US" sz="3200" dirty="0">
              <a:solidFill>
                <a:srgbClr val="FFFFFF"/>
              </a:solidFill>
              <a:latin typeface="Arial Black" pitchFamily="34" charset="0"/>
              <a:ea typeface="MS PGothic" pitchFamily="34" charset="-128"/>
            </a:endParaRPr>
          </a:p>
        </p:txBody>
      </p:sp>
      <p:sp>
        <p:nvSpPr>
          <p:cNvPr id="157" name="TextBox 85">
            <a:extLst>
              <a:ext uri="{FF2B5EF4-FFF2-40B4-BE49-F238E27FC236}">
                <a16:creationId xmlns:a16="http://schemas.microsoft.com/office/drawing/2014/main" id="{83C4048B-989E-497B-9795-CC85E6F8D389}"/>
              </a:ext>
            </a:extLst>
          </p:cNvPr>
          <p:cNvSpPr txBox="1">
            <a:spLocks noChangeArrowheads="1"/>
          </p:cNvSpPr>
          <p:nvPr/>
        </p:nvSpPr>
        <p:spPr bwMode="auto">
          <a:xfrm>
            <a:off x="2765426" y="3462338"/>
            <a:ext cx="1371600" cy="1446212"/>
          </a:xfrm>
          <a:prstGeom prst="rect">
            <a:avLst/>
          </a:prstGeom>
          <a:noFill/>
          <a:ln w="9525">
            <a:noFill/>
            <a:miter lim="800000"/>
            <a:headEnd/>
            <a:tailEnd/>
          </a:ln>
        </p:spPr>
        <p:txBody>
          <a:bodyPr lIns="91418" tIns="45709" rIns="91418" bIns="45709" anchor="ctr">
            <a:spAutoFit/>
          </a:bodyPr>
          <a:lstStyle/>
          <a:p>
            <a:pPr algn="ctr" defTabSz="912813"/>
            <a:r>
              <a:rPr lang="en-US" sz="8800">
                <a:solidFill>
                  <a:srgbClr val="FFFFFF"/>
                </a:solidFill>
                <a:latin typeface="Arial Black" pitchFamily="34" charset="0"/>
                <a:ea typeface="MS PGothic" pitchFamily="34" charset="-128"/>
              </a:rPr>
              <a:t>I</a:t>
            </a:r>
            <a:endParaRPr lang="en-US" sz="3200">
              <a:solidFill>
                <a:srgbClr val="FFFFFF"/>
              </a:solidFill>
              <a:latin typeface="Arial Black" pitchFamily="34" charset="0"/>
              <a:ea typeface="MS PGothic" pitchFamily="34" charset="-128"/>
            </a:endParaRPr>
          </a:p>
        </p:txBody>
      </p:sp>
      <p:sp>
        <p:nvSpPr>
          <p:cNvPr id="158" name="TextBox 86">
            <a:extLst>
              <a:ext uri="{FF2B5EF4-FFF2-40B4-BE49-F238E27FC236}">
                <a16:creationId xmlns:a16="http://schemas.microsoft.com/office/drawing/2014/main" id="{F278596D-E3F9-4E69-8394-903911255326}"/>
              </a:ext>
            </a:extLst>
          </p:cNvPr>
          <p:cNvSpPr txBox="1">
            <a:spLocks noChangeArrowheads="1"/>
          </p:cNvSpPr>
          <p:nvPr/>
        </p:nvSpPr>
        <p:spPr bwMode="auto">
          <a:xfrm>
            <a:off x="5043488" y="3429000"/>
            <a:ext cx="1371600" cy="1446213"/>
          </a:xfrm>
          <a:prstGeom prst="rect">
            <a:avLst/>
          </a:prstGeom>
          <a:noFill/>
          <a:ln w="9525">
            <a:noFill/>
            <a:miter lim="800000"/>
            <a:headEnd/>
            <a:tailEnd/>
          </a:ln>
        </p:spPr>
        <p:txBody>
          <a:bodyPr lIns="91418" tIns="45709" rIns="91418" bIns="45709" anchor="ctr">
            <a:spAutoFit/>
          </a:bodyPr>
          <a:lstStyle/>
          <a:p>
            <a:pPr algn="ctr" defTabSz="912813"/>
            <a:r>
              <a:rPr lang="en-US" sz="8800">
                <a:solidFill>
                  <a:srgbClr val="FFFFFF"/>
                </a:solidFill>
                <a:latin typeface="Arial Black" pitchFamily="34" charset="0"/>
                <a:ea typeface="MS PGothic" pitchFamily="34" charset="-128"/>
              </a:rPr>
              <a:t>M</a:t>
            </a:r>
            <a:endParaRPr lang="en-US" sz="3200">
              <a:solidFill>
                <a:srgbClr val="FFFFFF"/>
              </a:solidFill>
              <a:latin typeface="Arial Black" pitchFamily="34" charset="0"/>
              <a:ea typeface="MS PGothic" pitchFamily="34" charset="-128"/>
            </a:endParaRPr>
          </a:p>
        </p:txBody>
      </p:sp>
      <p:sp>
        <p:nvSpPr>
          <p:cNvPr id="159" name="TextBox 87">
            <a:extLst>
              <a:ext uri="{FF2B5EF4-FFF2-40B4-BE49-F238E27FC236}">
                <a16:creationId xmlns:a16="http://schemas.microsoft.com/office/drawing/2014/main" id="{64C8F7B9-6783-4E86-8E97-F1AECAD4F663}"/>
              </a:ext>
            </a:extLst>
          </p:cNvPr>
          <p:cNvSpPr txBox="1">
            <a:spLocks noChangeArrowheads="1"/>
          </p:cNvSpPr>
          <p:nvPr/>
        </p:nvSpPr>
        <p:spPr bwMode="auto">
          <a:xfrm>
            <a:off x="7315201" y="3440113"/>
            <a:ext cx="1371600" cy="1446212"/>
          </a:xfrm>
          <a:prstGeom prst="rect">
            <a:avLst/>
          </a:prstGeom>
          <a:noFill/>
          <a:ln w="9525">
            <a:noFill/>
            <a:miter lim="800000"/>
            <a:headEnd/>
            <a:tailEnd/>
          </a:ln>
        </p:spPr>
        <p:txBody>
          <a:bodyPr lIns="91418" tIns="45709" rIns="91418" bIns="45709" anchor="ctr">
            <a:spAutoFit/>
          </a:bodyPr>
          <a:lstStyle/>
          <a:p>
            <a:pPr algn="ctr" defTabSz="912813"/>
            <a:r>
              <a:rPr lang="en-US" sz="8800">
                <a:solidFill>
                  <a:srgbClr val="FFFFFF"/>
                </a:solidFill>
                <a:latin typeface="Arial Black" pitchFamily="34" charset="0"/>
                <a:ea typeface="MS PGothic" pitchFamily="34" charset="-128"/>
              </a:rPr>
              <a:t>E</a:t>
            </a:r>
            <a:endParaRPr lang="en-US" sz="3200">
              <a:solidFill>
                <a:srgbClr val="FFFFFF"/>
              </a:solidFill>
              <a:latin typeface="Arial Black" pitchFamily="34" charset="0"/>
              <a:ea typeface="MS PGothic" pitchFamily="34" charset="-128"/>
            </a:endParaRPr>
          </a:p>
        </p:txBody>
      </p:sp>
      <p:sp>
        <p:nvSpPr>
          <p:cNvPr id="160" name="TextBox 88">
            <a:extLst>
              <a:ext uri="{FF2B5EF4-FFF2-40B4-BE49-F238E27FC236}">
                <a16:creationId xmlns:a16="http://schemas.microsoft.com/office/drawing/2014/main" id="{5147BB30-E34F-4542-B5FB-F5CBF662CCEE}"/>
              </a:ext>
            </a:extLst>
          </p:cNvPr>
          <p:cNvSpPr txBox="1">
            <a:spLocks noChangeArrowheads="1"/>
          </p:cNvSpPr>
          <p:nvPr/>
        </p:nvSpPr>
        <p:spPr bwMode="auto">
          <a:xfrm>
            <a:off x="441326" y="2242250"/>
            <a:ext cx="1447800" cy="400050"/>
          </a:xfrm>
          <a:prstGeom prst="rect">
            <a:avLst/>
          </a:prstGeom>
          <a:noFill/>
          <a:ln w="9525">
            <a:noFill/>
            <a:miter lim="800000"/>
            <a:headEnd/>
            <a:tailEnd/>
          </a:ln>
        </p:spPr>
        <p:txBody>
          <a:bodyPr lIns="91418" tIns="45709" rIns="91418" bIns="45709" anchor="ctr">
            <a:spAutoFit/>
          </a:bodyPr>
          <a:lstStyle/>
          <a:p>
            <a:pPr algn="ctr" defTabSz="912813"/>
            <a:r>
              <a:rPr lang="en-US" sz="1800" dirty="0">
                <a:solidFill>
                  <a:srgbClr val="C0504D"/>
                </a:solidFill>
                <a:latin typeface="Arial Black" pitchFamily="34" charset="0"/>
                <a:ea typeface="MS PGothic" pitchFamily="34" charset="-128"/>
              </a:rPr>
              <a:t>Defects</a:t>
            </a:r>
          </a:p>
        </p:txBody>
      </p:sp>
      <p:sp>
        <p:nvSpPr>
          <p:cNvPr id="161" name="TextBox 89">
            <a:extLst>
              <a:ext uri="{FF2B5EF4-FFF2-40B4-BE49-F238E27FC236}">
                <a16:creationId xmlns:a16="http://schemas.microsoft.com/office/drawing/2014/main" id="{03453281-AED8-44BD-9F46-726B5373D39F}"/>
              </a:ext>
            </a:extLst>
          </p:cNvPr>
          <p:cNvSpPr txBox="1">
            <a:spLocks noChangeArrowheads="1"/>
          </p:cNvSpPr>
          <p:nvPr/>
        </p:nvSpPr>
        <p:spPr bwMode="auto">
          <a:xfrm>
            <a:off x="2242344" y="2251173"/>
            <a:ext cx="2395538" cy="400050"/>
          </a:xfrm>
          <a:prstGeom prst="rect">
            <a:avLst/>
          </a:prstGeom>
          <a:noFill/>
          <a:ln w="9525">
            <a:noFill/>
            <a:miter lim="800000"/>
            <a:headEnd/>
            <a:tailEnd/>
          </a:ln>
        </p:spPr>
        <p:txBody>
          <a:bodyPr lIns="91418" tIns="45709" rIns="91418" bIns="45709">
            <a:spAutoFit/>
          </a:bodyPr>
          <a:lstStyle/>
          <a:p>
            <a:pPr algn="ctr" defTabSz="912813"/>
            <a:r>
              <a:rPr lang="en-US" sz="1800" dirty="0">
                <a:solidFill>
                  <a:srgbClr val="9BBB59"/>
                </a:solidFill>
                <a:latin typeface="Arial Black" pitchFamily="34" charset="0"/>
                <a:ea typeface="MS PGothic" pitchFamily="34" charset="-128"/>
              </a:rPr>
              <a:t>Overproduction</a:t>
            </a:r>
          </a:p>
        </p:txBody>
      </p:sp>
      <p:sp>
        <p:nvSpPr>
          <p:cNvPr id="162" name="TextBox 90">
            <a:extLst>
              <a:ext uri="{FF2B5EF4-FFF2-40B4-BE49-F238E27FC236}">
                <a16:creationId xmlns:a16="http://schemas.microsoft.com/office/drawing/2014/main" id="{D9E25D62-B182-42C1-80E7-6936C22DDF19}"/>
              </a:ext>
            </a:extLst>
          </p:cNvPr>
          <p:cNvSpPr txBox="1">
            <a:spLocks noChangeArrowheads="1"/>
          </p:cNvSpPr>
          <p:nvPr/>
        </p:nvSpPr>
        <p:spPr bwMode="auto">
          <a:xfrm>
            <a:off x="4524657" y="2250222"/>
            <a:ext cx="2395538" cy="400050"/>
          </a:xfrm>
          <a:prstGeom prst="rect">
            <a:avLst/>
          </a:prstGeom>
          <a:noFill/>
          <a:ln w="9525">
            <a:noFill/>
            <a:miter lim="800000"/>
            <a:headEnd/>
            <a:tailEnd/>
          </a:ln>
        </p:spPr>
        <p:txBody>
          <a:bodyPr lIns="91418" tIns="45709" rIns="91418" bIns="45709">
            <a:spAutoFit/>
          </a:bodyPr>
          <a:lstStyle/>
          <a:p>
            <a:pPr algn="ctr" defTabSz="912813"/>
            <a:r>
              <a:rPr lang="en-US" sz="1800" dirty="0">
                <a:solidFill>
                  <a:srgbClr val="4BACC6"/>
                </a:solidFill>
                <a:latin typeface="Arial Black" pitchFamily="34" charset="0"/>
                <a:ea typeface="MS PGothic" pitchFamily="34" charset="-128"/>
              </a:rPr>
              <a:t>Waiting</a:t>
            </a:r>
            <a:endParaRPr lang="en-US" sz="1600" dirty="0">
              <a:solidFill>
                <a:srgbClr val="4BACC6"/>
              </a:solidFill>
              <a:latin typeface="Arial Black" pitchFamily="34" charset="0"/>
              <a:ea typeface="MS PGothic" pitchFamily="34" charset="-128"/>
            </a:endParaRPr>
          </a:p>
        </p:txBody>
      </p:sp>
      <p:sp>
        <p:nvSpPr>
          <p:cNvPr id="163" name="TextBox 91">
            <a:extLst>
              <a:ext uri="{FF2B5EF4-FFF2-40B4-BE49-F238E27FC236}">
                <a16:creationId xmlns:a16="http://schemas.microsoft.com/office/drawing/2014/main" id="{ECAC05BE-EA16-42A8-87E9-F5193F7B5673}"/>
              </a:ext>
            </a:extLst>
          </p:cNvPr>
          <p:cNvSpPr txBox="1">
            <a:spLocks noChangeArrowheads="1"/>
          </p:cNvSpPr>
          <p:nvPr/>
        </p:nvSpPr>
        <p:spPr bwMode="auto">
          <a:xfrm>
            <a:off x="6558448" y="2309484"/>
            <a:ext cx="2681571" cy="307754"/>
          </a:xfrm>
          <a:prstGeom prst="rect">
            <a:avLst/>
          </a:prstGeom>
          <a:noFill/>
          <a:ln w="9525">
            <a:noFill/>
            <a:miter lim="800000"/>
            <a:headEnd/>
            <a:tailEnd/>
          </a:ln>
        </p:spPr>
        <p:txBody>
          <a:bodyPr wrap="square" lIns="91418" tIns="45709" rIns="91418" bIns="45709">
            <a:spAutoFit/>
          </a:bodyPr>
          <a:lstStyle/>
          <a:p>
            <a:pPr algn="ctr" defTabSz="912813"/>
            <a:r>
              <a:rPr lang="en-US" sz="1400" dirty="0">
                <a:solidFill>
                  <a:srgbClr val="8064A2"/>
                </a:solidFill>
                <a:latin typeface="Arial Black" pitchFamily="34" charset="0"/>
                <a:ea typeface="MS PGothic" pitchFamily="34" charset="-128"/>
              </a:rPr>
              <a:t>Not Utilizing Employees</a:t>
            </a:r>
          </a:p>
        </p:txBody>
      </p:sp>
      <p:sp>
        <p:nvSpPr>
          <p:cNvPr id="164" name="TextBox 92">
            <a:extLst>
              <a:ext uri="{FF2B5EF4-FFF2-40B4-BE49-F238E27FC236}">
                <a16:creationId xmlns:a16="http://schemas.microsoft.com/office/drawing/2014/main" id="{E576088F-E2AD-495E-B939-7D7BD2D03E77}"/>
              </a:ext>
            </a:extLst>
          </p:cNvPr>
          <p:cNvSpPr txBox="1">
            <a:spLocks noChangeArrowheads="1"/>
          </p:cNvSpPr>
          <p:nvPr/>
        </p:nvSpPr>
        <p:spPr bwMode="auto">
          <a:xfrm>
            <a:off x="337344" y="4858177"/>
            <a:ext cx="1633538" cy="400050"/>
          </a:xfrm>
          <a:prstGeom prst="rect">
            <a:avLst/>
          </a:prstGeom>
          <a:noFill/>
          <a:ln w="9525">
            <a:noFill/>
            <a:miter lim="800000"/>
            <a:headEnd/>
            <a:tailEnd/>
          </a:ln>
        </p:spPr>
        <p:txBody>
          <a:bodyPr lIns="91418" tIns="45709" rIns="91418" bIns="45709">
            <a:spAutoFit/>
          </a:bodyPr>
          <a:lstStyle/>
          <a:p>
            <a:pPr algn="ctr" defTabSz="912813"/>
            <a:r>
              <a:rPr lang="en-US" sz="1800" dirty="0">
                <a:solidFill>
                  <a:srgbClr val="4BACC6"/>
                </a:solidFill>
                <a:latin typeface="Arial Black" pitchFamily="34" charset="0"/>
                <a:ea typeface="MS PGothic" pitchFamily="34" charset="-128"/>
              </a:rPr>
              <a:t>Transport</a:t>
            </a:r>
          </a:p>
        </p:txBody>
      </p:sp>
      <p:sp>
        <p:nvSpPr>
          <p:cNvPr id="165" name="TextBox 93">
            <a:extLst>
              <a:ext uri="{FF2B5EF4-FFF2-40B4-BE49-F238E27FC236}">
                <a16:creationId xmlns:a16="http://schemas.microsoft.com/office/drawing/2014/main" id="{5B0E1007-3017-4A7B-AFF4-23CD81D8907D}"/>
              </a:ext>
            </a:extLst>
          </p:cNvPr>
          <p:cNvSpPr txBox="1">
            <a:spLocks noChangeArrowheads="1"/>
          </p:cNvSpPr>
          <p:nvPr/>
        </p:nvSpPr>
        <p:spPr bwMode="auto">
          <a:xfrm>
            <a:off x="2661444" y="4837538"/>
            <a:ext cx="1557338" cy="400050"/>
          </a:xfrm>
          <a:prstGeom prst="rect">
            <a:avLst/>
          </a:prstGeom>
          <a:noFill/>
          <a:ln w="9525">
            <a:noFill/>
            <a:miter lim="800000"/>
            <a:headEnd/>
            <a:tailEnd/>
          </a:ln>
        </p:spPr>
        <p:txBody>
          <a:bodyPr lIns="91418" tIns="45709" rIns="91418" bIns="45709">
            <a:spAutoFit/>
          </a:bodyPr>
          <a:lstStyle/>
          <a:p>
            <a:pPr algn="ctr" defTabSz="912813"/>
            <a:r>
              <a:rPr lang="en-US" sz="1800" dirty="0">
                <a:solidFill>
                  <a:srgbClr val="8064A2"/>
                </a:solidFill>
                <a:latin typeface="Arial Black" pitchFamily="34" charset="0"/>
                <a:ea typeface="MS PGothic" pitchFamily="34" charset="-128"/>
              </a:rPr>
              <a:t>Inventory</a:t>
            </a:r>
          </a:p>
        </p:txBody>
      </p:sp>
      <p:sp>
        <p:nvSpPr>
          <p:cNvPr id="166" name="TextBox 94">
            <a:extLst>
              <a:ext uri="{FF2B5EF4-FFF2-40B4-BE49-F238E27FC236}">
                <a16:creationId xmlns:a16="http://schemas.microsoft.com/office/drawing/2014/main" id="{D8DAE548-9F3E-402F-A263-20C4E13671C8}"/>
              </a:ext>
            </a:extLst>
          </p:cNvPr>
          <p:cNvSpPr txBox="1">
            <a:spLocks noChangeArrowheads="1"/>
          </p:cNvSpPr>
          <p:nvPr/>
        </p:nvSpPr>
        <p:spPr bwMode="auto">
          <a:xfrm>
            <a:off x="4998526" y="4824334"/>
            <a:ext cx="1447800" cy="400050"/>
          </a:xfrm>
          <a:prstGeom prst="rect">
            <a:avLst/>
          </a:prstGeom>
          <a:noFill/>
          <a:ln w="9525">
            <a:noFill/>
            <a:miter lim="800000"/>
            <a:headEnd/>
            <a:tailEnd/>
          </a:ln>
        </p:spPr>
        <p:txBody>
          <a:bodyPr lIns="91418" tIns="45709" rIns="91418" bIns="45709">
            <a:spAutoFit/>
          </a:bodyPr>
          <a:lstStyle/>
          <a:p>
            <a:pPr algn="ctr" defTabSz="912813"/>
            <a:r>
              <a:rPr lang="en-US" sz="1800" dirty="0">
                <a:solidFill>
                  <a:srgbClr val="C0504D"/>
                </a:solidFill>
                <a:latin typeface="Arial Black" pitchFamily="34" charset="0"/>
                <a:ea typeface="MS PGothic" pitchFamily="34" charset="-128"/>
              </a:rPr>
              <a:t>Motion</a:t>
            </a:r>
          </a:p>
        </p:txBody>
      </p:sp>
      <p:sp>
        <p:nvSpPr>
          <p:cNvPr id="167" name="TextBox 95">
            <a:extLst>
              <a:ext uri="{FF2B5EF4-FFF2-40B4-BE49-F238E27FC236}">
                <a16:creationId xmlns:a16="http://schemas.microsoft.com/office/drawing/2014/main" id="{95BF78AC-8953-4BDA-98E1-97D0CB2CED29}"/>
              </a:ext>
            </a:extLst>
          </p:cNvPr>
          <p:cNvSpPr txBox="1">
            <a:spLocks noChangeArrowheads="1"/>
          </p:cNvSpPr>
          <p:nvPr/>
        </p:nvSpPr>
        <p:spPr bwMode="auto">
          <a:xfrm>
            <a:off x="6533634" y="4852908"/>
            <a:ext cx="2803526" cy="369310"/>
          </a:xfrm>
          <a:prstGeom prst="rect">
            <a:avLst/>
          </a:prstGeom>
          <a:noFill/>
          <a:ln w="9525">
            <a:noFill/>
            <a:miter lim="800000"/>
            <a:headEnd/>
            <a:tailEnd/>
          </a:ln>
        </p:spPr>
        <p:txBody>
          <a:bodyPr wrap="square" lIns="91418" tIns="45709" rIns="91418" bIns="45709">
            <a:spAutoFit/>
          </a:bodyPr>
          <a:lstStyle/>
          <a:p>
            <a:pPr algn="ctr" defTabSz="912813"/>
            <a:r>
              <a:rPr lang="en-US" sz="1800" dirty="0">
                <a:solidFill>
                  <a:srgbClr val="9BBB59"/>
                </a:solidFill>
                <a:latin typeface="Arial Black" pitchFamily="34" charset="0"/>
                <a:ea typeface="MS PGothic" pitchFamily="34" charset="-128"/>
              </a:rPr>
              <a:t>Extra Processing</a:t>
            </a:r>
          </a:p>
        </p:txBody>
      </p:sp>
      <p:sp>
        <p:nvSpPr>
          <p:cNvPr id="168" name="TextBox 96">
            <a:extLst>
              <a:ext uri="{FF2B5EF4-FFF2-40B4-BE49-F238E27FC236}">
                <a16:creationId xmlns:a16="http://schemas.microsoft.com/office/drawing/2014/main" id="{CA386C4E-550E-4D5E-AB1C-7D43A865F93F}"/>
              </a:ext>
            </a:extLst>
          </p:cNvPr>
          <p:cNvSpPr txBox="1">
            <a:spLocks noChangeArrowheads="1"/>
          </p:cNvSpPr>
          <p:nvPr/>
        </p:nvSpPr>
        <p:spPr bwMode="auto">
          <a:xfrm>
            <a:off x="-43656" y="2533910"/>
            <a:ext cx="2395537" cy="861752"/>
          </a:xfrm>
          <a:prstGeom prst="rect">
            <a:avLst/>
          </a:prstGeom>
          <a:noFill/>
          <a:ln w="9525">
            <a:noFill/>
            <a:miter lim="800000"/>
            <a:headEnd/>
            <a:tailEnd/>
          </a:ln>
        </p:spPr>
        <p:txBody>
          <a:bodyPr wrap="square" lIns="91418" tIns="45709" rIns="91418" bIns="45709">
            <a:spAutoFit/>
          </a:bodyPr>
          <a:lstStyle/>
          <a:p>
            <a:pPr algn="ctr" defTabSz="912813"/>
            <a:r>
              <a:rPr lang="en-US" sz="1400" b="1" dirty="0">
                <a:solidFill>
                  <a:srgbClr val="000000"/>
                </a:solidFill>
                <a:ea typeface="MS PGothic" pitchFamily="34" charset="-128"/>
                <a:cs typeface="Arial" pitchFamily="34" charset="0"/>
              </a:rPr>
              <a:t>Errors</a:t>
            </a:r>
          </a:p>
          <a:p>
            <a:pPr algn="ctr" defTabSz="912813"/>
            <a:r>
              <a:rPr lang="en-US" sz="1200" dirty="0">
                <a:solidFill>
                  <a:srgbClr val="000000"/>
                </a:solidFill>
                <a:ea typeface="MS PGothic" pitchFamily="34" charset="-128"/>
                <a:cs typeface="Arial" pitchFamily="34" charset="0"/>
              </a:rPr>
              <a:t>Process or system failures, medical mistakes, misdiagnosis, hospital acquired infections</a:t>
            </a:r>
          </a:p>
        </p:txBody>
      </p:sp>
      <p:sp>
        <p:nvSpPr>
          <p:cNvPr id="169" name="TextBox 97">
            <a:extLst>
              <a:ext uri="{FF2B5EF4-FFF2-40B4-BE49-F238E27FC236}">
                <a16:creationId xmlns:a16="http://schemas.microsoft.com/office/drawing/2014/main" id="{2C09891E-3860-4ACA-BB86-3D77868FEEE3}"/>
              </a:ext>
            </a:extLst>
          </p:cNvPr>
          <p:cNvSpPr txBox="1">
            <a:spLocks noChangeArrowheads="1"/>
          </p:cNvSpPr>
          <p:nvPr/>
        </p:nvSpPr>
        <p:spPr bwMode="auto">
          <a:xfrm>
            <a:off x="2234045" y="2538803"/>
            <a:ext cx="2425700" cy="861752"/>
          </a:xfrm>
          <a:prstGeom prst="rect">
            <a:avLst/>
          </a:prstGeom>
          <a:noFill/>
          <a:ln w="9525">
            <a:noFill/>
            <a:miter lim="800000"/>
            <a:headEnd/>
            <a:tailEnd/>
          </a:ln>
        </p:spPr>
        <p:txBody>
          <a:bodyPr lIns="91418" tIns="45709" rIns="91418" bIns="45709">
            <a:spAutoFit/>
          </a:bodyPr>
          <a:lstStyle/>
          <a:p>
            <a:pPr algn="ctr" defTabSz="912813"/>
            <a:r>
              <a:rPr lang="en-US" sz="1400" b="1" dirty="0">
                <a:solidFill>
                  <a:srgbClr val="000000"/>
                </a:solidFill>
                <a:ea typeface="MS PGothic" pitchFamily="34" charset="-128"/>
                <a:cs typeface="Arial" pitchFamily="34" charset="0"/>
              </a:rPr>
              <a:t>Doing more than needed</a:t>
            </a:r>
          </a:p>
          <a:p>
            <a:pPr algn="ctr" defTabSz="912813"/>
            <a:r>
              <a:rPr lang="en-US" sz="1200" dirty="0">
                <a:solidFill>
                  <a:srgbClr val="000000"/>
                </a:solidFill>
                <a:ea typeface="MS PGothic" pitchFamily="34" charset="-128"/>
                <a:cs typeface="Arial" pitchFamily="34" charset="0"/>
              </a:rPr>
              <a:t>Preparing medications for a discharged patient, duplication of tests, extended hospital stays</a:t>
            </a:r>
          </a:p>
        </p:txBody>
      </p:sp>
      <p:sp>
        <p:nvSpPr>
          <p:cNvPr id="170" name="TextBox 98">
            <a:extLst>
              <a:ext uri="{FF2B5EF4-FFF2-40B4-BE49-F238E27FC236}">
                <a16:creationId xmlns:a16="http://schemas.microsoft.com/office/drawing/2014/main" id="{07F8727C-FB69-46E9-9F2C-2710A5B14144}"/>
              </a:ext>
            </a:extLst>
          </p:cNvPr>
          <p:cNvSpPr txBox="1">
            <a:spLocks noChangeArrowheads="1"/>
          </p:cNvSpPr>
          <p:nvPr/>
        </p:nvSpPr>
        <p:spPr bwMode="auto">
          <a:xfrm>
            <a:off x="4583113" y="2536470"/>
            <a:ext cx="2286000" cy="861752"/>
          </a:xfrm>
          <a:prstGeom prst="rect">
            <a:avLst/>
          </a:prstGeom>
          <a:noFill/>
          <a:ln w="9525">
            <a:noFill/>
            <a:miter lim="800000"/>
            <a:headEnd/>
            <a:tailEnd/>
          </a:ln>
        </p:spPr>
        <p:txBody>
          <a:bodyPr lIns="91418" tIns="45709" rIns="91418" bIns="45709">
            <a:spAutoFit/>
          </a:bodyPr>
          <a:lstStyle/>
          <a:p>
            <a:pPr algn="ctr" defTabSz="912813"/>
            <a:r>
              <a:rPr lang="en-US" sz="1400" b="1" dirty="0">
                <a:solidFill>
                  <a:srgbClr val="000000"/>
                </a:solidFill>
                <a:ea typeface="MS PGothic" pitchFamily="34" charset="-128"/>
                <a:cs typeface="Arial" pitchFamily="34" charset="0"/>
              </a:rPr>
              <a:t>Waiting or Delays</a:t>
            </a:r>
          </a:p>
          <a:p>
            <a:pPr algn="ctr" defTabSz="912813"/>
            <a:r>
              <a:rPr lang="en-US" sz="1200" dirty="0">
                <a:solidFill>
                  <a:srgbClr val="000000"/>
                </a:solidFill>
                <a:ea typeface="MS PGothic" pitchFamily="34" charset="-128"/>
                <a:cs typeface="Arial" pitchFamily="34" charset="0"/>
              </a:rPr>
              <a:t>Sitting in waiting area, meetings held for late arrivals, wait lists, idle equipment</a:t>
            </a:r>
          </a:p>
        </p:txBody>
      </p:sp>
      <p:sp>
        <p:nvSpPr>
          <p:cNvPr id="171" name="TextBox 99">
            <a:extLst>
              <a:ext uri="{FF2B5EF4-FFF2-40B4-BE49-F238E27FC236}">
                <a16:creationId xmlns:a16="http://schemas.microsoft.com/office/drawing/2014/main" id="{75B6D4D6-8027-4F18-8295-2C22FB4D3C04}"/>
              </a:ext>
            </a:extLst>
          </p:cNvPr>
          <p:cNvSpPr txBox="1">
            <a:spLocks noChangeArrowheads="1"/>
          </p:cNvSpPr>
          <p:nvPr/>
        </p:nvSpPr>
        <p:spPr bwMode="auto">
          <a:xfrm>
            <a:off x="6723017" y="2534939"/>
            <a:ext cx="2413000" cy="861752"/>
          </a:xfrm>
          <a:prstGeom prst="rect">
            <a:avLst/>
          </a:prstGeom>
          <a:noFill/>
          <a:ln w="9525">
            <a:noFill/>
            <a:miter lim="800000"/>
            <a:headEnd/>
            <a:tailEnd/>
          </a:ln>
        </p:spPr>
        <p:txBody>
          <a:bodyPr lIns="91418" tIns="45709" rIns="91418" bIns="45709">
            <a:spAutoFit/>
          </a:bodyPr>
          <a:lstStyle/>
          <a:p>
            <a:pPr algn="ctr" defTabSz="912813"/>
            <a:r>
              <a:rPr lang="en-US" sz="1400" b="1" dirty="0">
                <a:solidFill>
                  <a:srgbClr val="000000"/>
                </a:solidFill>
                <a:ea typeface="MS PGothic" pitchFamily="34" charset="-128"/>
                <a:cs typeface="Arial" pitchFamily="34" charset="0"/>
              </a:rPr>
              <a:t>Ideas and skills not used</a:t>
            </a:r>
          </a:p>
          <a:p>
            <a:pPr algn="ctr" defTabSz="912813"/>
            <a:r>
              <a:rPr lang="en-US" sz="1200" dirty="0">
                <a:solidFill>
                  <a:srgbClr val="000000"/>
                </a:solidFill>
                <a:ea typeface="MS PGothic" pitchFamily="34" charset="-128"/>
                <a:cs typeface="Arial" pitchFamily="34" charset="0"/>
              </a:rPr>
              <a:t>Not leveraging staff creativity and talents for work that promotes optimized operations</a:t>
            </a:r>
          </a:p>
        </p:txBody>
      </p:sp>
      <p:sp>
        <p:nvSpPr>
          <p:cNvPr id="172" name="TextBox 100">
            <a:extLst>
              <a:ext uri="{FF2B5EF4-FFF2-40B4-BE49-F238E27FC236}">
                <a16:creationId xmlns:a16="http://schemas.microsoft.com/office/drawing/2014/main" id="{A77F4EB5-334E-4EED-8436-8513E156A548}"/>
              </a:ext>
            </a:extLst>
          </p:cNvPr>
          <p:cNvSpPr txBox="1">
            <a:spLocks noChangeArrowheads="1"/>
          </p:cNvSpPr>
          <p:nvPr/>
        </p:nvSpPr>
        <p:spPr bwMode="auto">
          <a:xfrm>
            <a:off x="11113" y="5155039"/>
            <a:ext cx="2286000" cy="1077196"/>
          </a:xfrm>
          <a:prstGeom prst="rect">
            <a:avLst/>
          </a:prstGeom>
          <a:noFill/>
          <a:ln w="9525">
            <a:noFill/>
            <a:miter lim="800000"/>
            <a:headEnd/>
            <a:tailEnd/>
          </a:ln>
        </p:spPr>
        <p:txBody>
          <a:bodyPr lIns="91418" tIns="45709" rIns="91418" bIns="45709">
            <a:spAutoFit/>
          </a:bodyPr>
          <a:lstStyle/>
          <a:p>
            <a:pPr algn="ctr" defTabSz="912813"/>
            <a:r>
              <a:rPr lang="en-US" sz="1400" b="1" dirty="0">
                <a:solidFill>
                  <a:srgbClr val="000000"/>
                </a:solidFill>
                <a:ea typeface="MS PGothic" pitchFamily="34" charset="-128"/>
                <a:cs typeface="Arial" pitchFamily="34" charset="0"/>
              </a:rPr>
              <a:t>Movement of people or material</a:t>
            </a:r>
          </a:p>
          <a:p>
            <a:pPr algn="ctr" defTabSz="912813"/>
            <a:r>
              <a:rPr lang="en-US" sz="1200" dirty="0">
                <a:solidFill>
                  <a:srgbClr val="000000"/>
                </a:solidFill>
                <a:ea typeface="MS PGothic" pitchFamily="34" charset="-128"/>
                <a:cs typeface="Arial" pitchFamily="34" charset="0"/>
              </a:rPr>
              <a:t>Transporting patients to different departments, running to gather supplies and meds</a:t>
            </a:r>
          </a:p>
        </p:txBody>
      </p:sp>
      <p:sp>
        <p:nvSpPr>
          <p:cNvPr id="173" name="TextBox 101">
            <a:extLst>
              <a:ext uri="{FF2B5EF4-FFF2-40B4-BE49-F238E27FC236}">
                <a16:creationId xmlns:a16="http://schemas.microsoft.com/office/drawing/2014/main" id="{FE1B13D1-64CB-4F8F-9ACA-7A8E461FA37B}"/>
              </a:ext>
            </a:extLst>
          </p:cNvPr>
          <p:cNvSpPr txBox="1">
            <a:spLocks noChangeArrowheads="1"/>
          </p:cNvSpPr>
          <p:nvPr/>
        </p:nvSpPr>
        <p:spPr bwMode="auto">
          <a:xfrm>
            <a:off x="2297113" y="5162976"/>
            <a:ext cx="2286000" cy="861752"/>
          </a:xfrm>
          <a:prstGeom prst="rect">
            <a:avLst/>
          </a:prstGeom>
          <a:noFill/>
          <a:ln w="9525">
            <a:noFill/>
            <a:miter lim="800000"/>
            <a:headEnd/>
            <a:tailEnd/>
          </a:ln>
        </p:spPr>
        <p:txBody>
          <a:bodyPr lIns="91418" tIns="45709" rIns="91418" bIns="45709">
            <a:spAutoFit/>
          </a:bodyPr>
          <a:lstStyle/>
          <a:p>
            <a:pPr algn="ctr" defTabSz="912813"/>
            <a:r>
              <a:rPr lang="en-US" sz="1400" b="1" dirty="0">
                <a:solidFill>
                  <a:srgbClr val="000000"/>
                </a:solidFill>
                <a:ea typeface="MS PGothic" pitchFamily="34" charset="-128"/>
                <a:cs typeface="Arial" pitchFamily="34" charset="0"/>
              </a:rPr>
              <a:t>Too much material</a:t>
            </a:r>
          </a:p>
          <a:p>
            <a:pPr algn="ctr" defTabSz="912813"/>
            <a:r>
              <a:rPr lang="en-US" sz="1200" dirty="0">
                <a:solidFill>
                  <a:srgbClr val="000000"/>
                </a:solidFill>
                <a:ea typeface="MS PGothic" pitchFamily="34" charset="-128"/>
                <a:cs typeface="Arial" pitchFamily="34" charset="0"/>
              </a:rPr>
              <a:t>Surplus supplies and medications, extra equipment or data, pre-printed forms</a:t>
            </a:r>
          </a:p>
        </p:txBody>
      </p:sp>
      <p:sp>
        <p:nvSpPr>
          <p:cNvPr id="174" name="TextBox 102">
            <a:extLst>
              <a:ext uri="{FF2B5EF4-FFF2-40B4-BE49-F238E27FC236}">
                <a16:creationId xmlns:a16="http://schemas.microsoft.com/office/drawing/2014/main" id="{9644E19A-B6F6-4D7C-AC31-E64A9B244B5D}"/>
              </a:ext>
            </a:extLst>
          </p:cNvPr>
          <p:cNvSpPr txBox="1">
            <a:spLocks noChangeArrowheads="1"/>
          </p:cNvSpPr>
          <p:nvPr/>
        </p:nvSpPr>
        <p:spPr bwMode="auto">
          <a:xfrm>
            <a:off x="4583113" y="5162976"/>
            <a:ext cx="2286000" cy="1046418"/>
          </a:xfrm>
          <a:prstGeom prst="rect">
            <a:avLst/>
          </a:prstGeom>
          <a:noFill/>
          <a:ln w="9525">
            <a:noFill/>
            <a:miter lim="800000"/>
            <a:headEnd/>
            <a:tailEnd/>
          </a:ln>
        </p:spPr>
        <p:txBody>
          <a:bodyPr lIns="91418" tIns="45709" rIns="91418" bIns="45709">
            <a:spAutoFit/>
          </a:bodyPr>
          <a:lstStyle/>
          <a:p>
            <a:pPr algn="ctr" defTabSz="912813"/>
            <a:r>
              <a:rPr lang="en-US" sz="1400" b="1" dirty="0">
                <a:solidFill>
                  <a:srgbClr val="000000"/>
                </a:solidFill>
                <a:ea typeface="MS PGothic" pitchFamily="34" charset="-128"/>
                <a:cs typeface="Arial" pitchFamily="34" charset="0"/>
              </a:rPr>
              <a:t>Movement by workers</a:t>
            </a:r>
          </a:p>
          <a:p>
            <a:pPr algn="ctr" defTabSz="912813"/>
            <a:r>
              <a:rPr lang="en-US" sz="1200" dirty="0">
                <a:solidFill>
                  <a:srgbClr val="000000"/>
                </a:solidFill>
                <a:ea typeface="MS PGothic" pitchFamily="34" charset="-128"/>
                <a:cs typeface="Arial" pitchFamily="34" charset="0"/>
              </a:rPr>
              <a:t>Reaching or stopping for frequently used supplies and equipment, increased walking due to poor floor design</a:t>
            </a:r>
          </a:p>
        </p:txBody>
      </p:sp>
      <p:sp>
        <p:nvSpPr>
          <p:cNvPr id="175" name="TextBox 103">
            <a:extLst>
              <a:ext uri="{FF2B5EF4-FFF2-40B4-BE49-F238E27FC236}">
                <a16:creationId xmlns:a16="http://schemas.microsoft.com/office/drawing/2014/main" id="{EB98B1D4-C398-4B6B-B345-A112EBCF3DD5}"/>
              </a:ext>
            </a:extLst>
          </p:cNvPr>
          <p:cNvSpPr txBox="1">
            <a:spLocks noChangeArrowheads="1"/>
          </p:cNvSpPr>
          <p:nvPr/>
        </p:nvSpPr>
        <p:spPr bwMode="auto">
          <a:xfrm>
            <a:off x="6869113" y="5155039"/>
            <a:ext cx="2286000" cy="1046418"/>
          </a:xfrm>
          <a:prstGeom prst="rect">
            <a:avLst/>
          </a:prstGeom>
          <a:noFill/>
          <a:ln w="9525">
            <a:noFill/>
            <a:miter lim="800000"/>
            <a:headEnd/>
            <a:tailEnd/>
          </a:ln>
        </p:spPr>
        <p:txBody>
          <a:bodyPr lIns="91418" tIns="45709" rIns="91418" bIns="45709">
            <a:spAutoFit/>
          </a:bodyPr>
          <a:lstStyle/>
          <a:p>
            <a:pPr algn="ctr" defTabSz="912813"/>
            <a:r>
              <a:rPr lang="en-US" sz="1400" b="1" dirty="0">
                <a:solidFill>
                  <a:srgbClr val="000000"/>
                </a:solidFill>
                <a:ea typeface="MS PGothic" pitchFamily="34" charset="-128"/>
                <a:cs typeface="Arial" pitchFamily="34" charset="0"/>
              </a:rPr>
              <a:t>Re-dos</a:t>
            </a:r>
          </a:p>
          <a:p>
            <a:pPr algn="ctr" defTabSz="912813"/>
            <a:r>
              <a:rPr lang="en-US" sz="1200" dirty="0">
                <a:solidFill>
                  <a:srgbClr val="000000"/>
                </a:solidFill>
                <a:ea typeface="MS PGothic" pitchFamily="34" charset="-128"/>
                <a:cs typeface="Arial" pitchFamily="34" charset="0"/>
              </a:rPr>
              <a:t>Needless tests, filling out different forms with same info, data entry into multiple systems</a:t>
            </a:r>
          </a:p>
        </p:txBody>
      </p:sp>
    </p:spTree>
    <p:extLst>
      <p:ext uri="{BB962C8B-B14F-4D97-AF65-F5344CB8AC3E}">
        <p14:creationId xmlns:p14="http://schemas.microsoft.com/office/powerpoint/2010/main" val="204698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ED97F4-FE31-4B22-94BD-4DE191A44997}"/>
              </a:ext>
            </a:extLst>
          </p:cNvPr>
          <p:cNvSpPr>
            <a:spLocks noGrp="1"/>
          </p:cNvSpPr>
          <p:nvPr>
            <p:ph type="title"/>
          </p:nvPr>
        </p:nvSpPr>
        <p:spPr/>
        <p:txBody>
          <a:bodyPr/>
          <a:lstStyle/>
          <a:p>
            <a:r>
              <a:rPr lang="en-US" dirty="0"/>
              <a:t>Flow and Kanban</a:t>
            </a:r>
          </a:p>
        </p:txBody>
      </p:sp>
      <p:sp>
        <p:nvSpPr>
          <p:cNvPr id="7" name="Text Placeholder 6">
            <a:extLst>
              <a:ext uri="{FF2B5EF4-FFF2-40B4-BE49-F238E27FC236}">
                <a16:creationId xmlns:a16="http://schemas.microsoft.com/office/drawing/2014/main" id="{AC2F85FB-910E-4E62-934C-432CEFE43E00}"/>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7BA07EE1-6FE9-49CD-B0A7-08651C4D859A}"/>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D6EA4A16-F909-4600-B86E-534B5121D630}"/>
              </a:ext>
            </a:extLst>
          </p:cNvPr>
          <p:cNvSpPr>
            <a:spLocks noGrp="1"/>
          </p:cNvSpPr>
          <p:nvPr>
            <p:ph type="sldNum" sz="quarter" idx="12"/>
          </p:nvPr>
        </p:nvSpPr>
        <p:spPr/>
        <p:txBody>
          <a:bodyPr/>
          <a:lstStyle/>
          <a:p>
            <a:fld id="{909ED1F4-8724-4CB0-854F-41CA9E1557CC}" type="slidenum">
              <a:rPr lang="en-US" altLang="en-US" smtClean="0"/>
              <a:pPr/>
              <a:t>240</a:t>
            </a:fld>
            <a:endParaRPr lang="en-US" altLang="en-US"/>
          </a:p>
        </p:txBody>
      </p:sp>
    </p:spTree>
    <p:extLst>
      <p:ext uri="{BB962C8B-B14F-4D97-AF65-F5344CB8AC3E}">
        <p14:creationId xmlns:p14="http://schemas.microsoft.com/office/powerpoint/2010/main" val="420886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1991-15CD-4695-8F39-76ABB10C03A8}"/>
              </a:ext>
            </a:extLst>
          </p:cNvPr>
          <p:cNvSpPr>
            <a:spLocks noGrp="1"/>
          </p:cNvSpPr>
          <p:nvPr>
            <p:ph type="title"/>
          </p:nvPr>
        </p:nvSpPr>
        <p:spPr/>
        <p:txBody>
          <a:bodyPr/>
          <a:lstStyle/>
          <a:p>
            <a:r>
              <a:rPr lang="en-US" dirty="0"/>
              <a:t>Pull Systems</a:t>
            </a:r>
          </a:p>
        </p:txBody>
      </p:sp>
      <p:sp>
        <p:nvSpPr>
          <p:cNvPr id="4" name="Footer Placeholder 3">
            <a:extLst>
              <a:ext uri="{FF2B5EF4-FFF2-40B4-BE49-F238E27FC236}">
                <a16:creationId xmlns:a16="http://schemas.microsoft.com/office/drawing/2014/main" id="{A1987D35-C858-48CA-B475-52F4A6B4087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B5DE4C1-8E94-4ACF-8BE4-8FD35565CFBD}"/>
              </a:ext>
            </a:extLst>
          </p:cNvPr>
          <p:cNvSpPr>
            <a:spLocks noGrp="1"/>
          </p:cNvSpPr>
          <p:nvPr>
            <p:ph type="sldNum" sz="quarter" idx="12"/>
          </p:nvPr>
        </p:nvSpPr>
        <p:spPr/>
        <p:txBody>
          <a:bodyPr/>
          <a:lstStyle/>
          <a:p>
            <a:fld id="{909ED1F4-8724-4CB0-854F-41CA9E1557CC}" type="slidenum">
              <a:rPr lang="en-US" altLang="en-US" smtClean="0"/>
              <a:pPr/>
              <a:t>241</a:t>
            </a:fld>
            <a:endParaRPr lang="en-US" altLang="en-US"/>
          </a:p>
        </p:txBody>
      </p:sp>
      <p:sp>
        <p:nvSpPr>
          <p:cNvPr id="6" name="Rectangle 3">
            <a:extLst>
              <a:ext uri="{FF2B5EF4-FFF2-40B4-BE49-F238E27FC236}">
                <a16:creationId xmlns:a16="http://schemas.microsoft.com/office/drawing/2014/main" id="{D4754A90-99E5-4853-8B4F-7D9D2C2268EC}"/>
              </a:ext>
            </a:extLst>
          </p:cNvPr>
          <p:cNvSpPr>
            <a:spLocks noGrp="1" noChangeArrowheads="1"/>
          </p:cNvSpPr>
          <p:nvPr>
            <p:ph idx="1"/>
          </p:nvPr>
        </p:nvSpPr>
        <p:spPr>
          <a:xfrm>
            <a:off x="4541838" y="1417637"/>
            <a:ext cx="4221162" cy="4525963"/>
          </a:xfrm>
        </p:spPr>
        <p:txBody>
          <a:bodyPr/>
          <a:lstStyle/>
          <a:p>
            <a:pPr eaLnBrk="1" hangingPunct="1">
              <a:spcBef>
                <a:spcPts val="600"/>
              </a:spcBef>
            </a:pPr>
            <a:r>
              <a:rPr lang="en-US" sz="2000" b="1" u="sng" dirty="0">
                <a:latin typeface="Arial" pitchFamily="34" charset="0"/>
              </a:rPr>
              <a:t>Push System:</a:t>
            </a:r>
            <a:r>
              <a:rPr lang="en-US" sz="2000" b="1" dirty="0">
                <a:latin typeface="Arial" pitchFamily="34" charset="0"/>
              </a:rPr>
              <a:t> </a:t>
            </a:r>
            <a:r>
              <a:rPr lang="en-US" sz="2000" dirty="0">
                <a:latin typeface="Arial" pitchFamily="34" charset="0"/>
              </a:rPr>
              <a:t>High inventory, producer centric, make-to-stock, forecasting demand</a:t>
            </a:r>
            <a:endParaRPr lang="en-US" sz="2000" u="sng" dirty="0">
              <a:latin typeface="Arial" pitchFamily="34" charset="0"/>
            </a:endParaRPr>
          </a:p>
          <a:p>
            <a:pPr eaLnBrk="1" hangingPunct="1">
              <a:spcBef>
                <a:spcPts val="600"/>
              </a:spcBef>
            </a:pPr>
            <a:endParaRPr lang="en-US" sz="2000" dirty="0">
              <a:latin typeface="Arial" pitchFamily="34" charset="0"/>
            </a:endParaRPr>
          </a:p>
          <a:p>
            <a:pPr eaLnBrk="1" hangingPunct="1">
              <a:spcBef>
                <a:spcPts val="600"/>
              </a:spcBef>
            </a:pPr>
            <a:endParaRPr lang="en-US" sz="2000" dirty="0">
              <a:latin typeface="Arial" pitchFamily="34" charset="0"/>
            </a:endParaRPr>
          </a:p>
          <a:p>
            <a:pPr eaLnBrk="1" hangingPunct="1">
              <a:spcBef>
                <a:spcPts val="600"/>
              </a:spcBef>
            </a:pPr>
            <a:r>
              <a:rPr lang="en-US" sz="2000" b="1" u="sng" dirty="0">
                <a:latin typeface="Arial" pitchFamily="34" charset="0"/>
              </a:rPr>
              <a:t>Pull System:</a:t>
            </a:r>
            <a:r>
              <a:rPr lang="en-US" sz="2000" dirty="0">
                <a:latin typeface="Arial" pitchFamily="34" charset="0"/>
              </a:rPr>
              <a:t> Limited inventory, customer centric, make-to-order</a:t>
            </a:r>
          </a:p>
          <a:p>
            <a:pPr lvl="1">
              <a:spcBef>
                <a:spcPts val="600"/>
              </a:spcBef>
            </a:pPr>
            <a:r>
              <a:rPr lang="en-US" sz="1200" dirty="0">
                <a:latin typeface="Arial" pitchFamily="34" charset="0"/>
              </a:rPr>
              <a:t>Pull = response to demand</a:t>
            </a:r>
          </a:p>
          <a:p>
            <a:pPr lvl="1">
              <a:spcBef>
                <a:spcPts val="600"/>
              </a:spcBef>
            </a:pPr>
            <a:r>
              <a:rPr lang="en-US" sz="1200" dirty="0">
                <a:latin typeface="Arial" pitchFamily="34" charset="0"/>
              </a:rPr>
              <a:t>Pull means the customer getting what they want, when they want it, in the right amount.</a:t>
            </a:r>
          </a:p>
          <a:p>
            <a:pPr lvl="1">
              <a:spcBef>
                <a:spcPts val="600"/>
              </a:spcBef>
            </a:pPr>
            <a:r>
              <a:rPr lang="en-US" sz="1200" dirty="0">
                <a:latin typeface="Arial" pitchFamily="34" charset="0"/>
              </a:rPr>
              <a:t>“</a:t>
            </a:r>
            <a:r>
              <a:rPr lang="en-US" sz="1200" dirty="0" err="1">
                <a:latin typeface="Arial" pitchFamily="34" charset="0"/>
              </a:rPr>
              <a:t>Kanban</a:t>
            </a:r>
            <a:r>
              <a:rPr lang="en-US" sz="1200" dirty="0">
                <a:latin typeface="Arial" pitchFamily="34" charset="0"/>
              </a:rPr>
              <a:t>” or signal for production</a:t>
            </a:r>
          </a:p>
        </p:txBody>
      </p:sp>
      <p:pic>
        <p:nvPicPr>
          <p:cNvPr id="7" name="Picture 3">
            <a:extLst>
              <a:ext uri="{FF2B5EF4-FFF2-40B4-BE49-F238E27FC236}">
                <a16:creationId xmlns:a16="http://schemas.microsoft.com/office/drawing/2014/main" id="{CDB8339F-AE34-4DE5-ACDA-4BAF995CF567}"/>
              </a:ext>
            </a:extLst>
          </p:cNvPr>
          <p:cNvPicPr>
            <a:picLocks noChangeAspect="1" noChangeArrowheads="1"/>
          </p:cNvPicPr>
          <p:nvPr/>
        </p:nvPicPr>
        <p:blipFill>
          <a:blip r:embed="rId2" cstate="print"/>
          <a:srcRect l="7547" t="12526" r="7547" b="8466"/>
          <a:stretch>
            <a:fillRect/>
          </a:stretch>
        </p:blipFill>
        <p:spPr bwMode="auto">
          <a:xfrm>
            <a:off x="914400" y="1524000"/>
            <a:ext cx="3627438" cy="4514850"/>
          </a:xfrm>
          <a:prstGeom prst="rect">
            <a:avLst/>
          </a:prstGeom>
          <a:noFill/>
          <a:ln w="9525">
            <a:noFill/>
            <a:miter lim="800000"/>
            <a:headEnd/>
            <a:tailEnd/>
          </a:ln>
        </p:spPr>
      </p:pic>
      <p:sp>
        <p:nvSpPr>
          <p:cNvPr id="8" name="TextBox 7">
            <a:extLst>
              <a:ext uri="{FF2B5EF4-FFF2-40B4-BE49-F238E27FC236}">
                <a16:creationId xmlns:a16="http://schemas.microsoft.com/office/drawing/2014/main" id="{10FB201A-3331-4ABD-9955-106E58711B6D}"/>
              </a:ext>
            </a:extLst>
          </p:cNvPr>
          <p:cNvSpPr txBox="1"/>
          <p:nvPr/>
        </p:nvSpPr>
        <p:spPr bwMode="auto">
          <a:xfrm>
            <a:off x="1295400" y="1295400"/>
            <a:ext cx="2879725" cy="400050"/>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defRPr/>
            </a:pPr>
            <a:r>
              <a:rPr lang="en-US" sz="2000" b="1" dirty="0">
                <a:solidFill>
                  <a:schemeClr val="bg1"/>
                </a:solidFill>
                <a:latin typeface="Candara" pitchFamily="34" charset="0"/>
              </a:rPr>
              <a:t>PUSH</a:t>
            </a:r>
          </a:p>
        </p:txBody>
      </p:sp>
      <p:sp>
        <p:nvSpPr>
          <p:cNvPr id="9" name="TextBox 8">
            <a:extLst>
              <a:ext uri="{FF2B5EF4-FFF2-40B4-BE49-F238E27FC236}">
                <a16:creationId xmlns:a16="http://schemas.microsoft.com/office/drawing/2014/main" id="{3EA06D08-A758-4C06-8CAF-913851C6C280}"/>
              </a:ext>
            </a:extLst>
          </p:cNvPr>
          <p:cNvSpPr txBox="1"/>
          <p:nvPr/>
        </p:nvSpPr>
        <p:spPr bwMode="auto">
          <a:xfrm>
            <a:off x="1295400" y="3962400"/>
            <a:ext cx="2879725" cy="400050"/>
          </a:xfrm>
          <a:prstGeom prst="rect">
            <a:avLst/>
          </a:prstGeom>
          <a:solidFill>
            <a:srgbClr val="0070C0"/>
          </a:solidFill>
          <a:ln w="9525">
            <a:no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defRPr/>
            </a:pPr>
            <a:r>
              <a:rPr lang="en-US" sz="2000" b="1" dirty="0">
                <a:solidFill>
                  <a:schemeClr val="bg1"/>
                </a:solidFill>
                <a:latin typeface="Candara" pitchFamily="34" charset="0"/>
              </a:rPr>
              <a:t>PULL</a:t>
            </a:r>
          </a:p>
        </p:txBody>
      </p:sp>
    </p:spTree>
    <p:extLst>
      <p:ext uri="{BB962C8B-B14F-4D97-AF65-F5344CB8AC3E}">
        <p14:creationId xmlns:p14="http://schemas.microsoft.com/office/powerpoint/2010/main" val="153650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F90F-C32E-4D74-BE71-3A6E0E2871A4}"/>
              </a:ext>
            </a:extLst>
          </p:cNvPr>
          <p:cNvSpPr>
            <a:spLocks noGrp="1"/>
          </p:cNvSpPr>
          <p:nvPr>
            <p:ph type="title"/>
          </p:nvPr>
        </p:nvSpPr>
        <p:spPr/>
        <p:txBody>
          <a:bodyPr/>
          <a:lstStyle/>
          <a:p>
            <a:r>
              <a:rPr lang="en-US" dirty="0"/>
              <a:t>Pull</a:t>
            </a:r>
          </a:p>
        </p:txBody>
      </p:sp>
      <p:sp>
        <p:nvSpPr>
          <p:cNvPr id="3" name="Content Placeholder 2">
            <a:extLst>
              <a:ext uri="{FF2B5EF4-FFF2-40B4-BE49-F238E27FC236}">
                <a16:creationId xmlns:a16="http://schemas.microsoft.com/office/drawing/2014/main" id="{DE2C9A12-1432-45F5-BA4F-ECFCB460F45C}"/>
              </a:ext>
            </a:extLst>
          </p:cNvPr>
          <p:cNvSpPr>
            <a:spLocks noGrp="1"/>
          </p:cNvSpPr>
          <p:nvPr>
            <p:ph idx="1"/>
          </p:nvPr>
        </p:nvSpPr>
        <p:spPr>
          <a:xfrm>
            <a:off x="4114800" y="1341438"/>
            <a:ext cx="4419600" cy="4373562"/>
          </a:xfrm>
        </p:spPr>
        <p:txBody>
          <a:bodyPr/>
          <a:lstStyle/>
          <a:p>
            <a:r>
              <a:rPr lang="en-US" dirty="0"/>
              <a:t>No one upstream should produce a good or service until the customer downstream asks for it</a:t>
            </a:r>
          </a:p>
          <a:p>
            <a:r>
              <a:rPr lang="en-US" dirty="0"/>
              <a:t>Stocking in a clinic, floor or </a:t>
            </a:r>
            <a:r>
              <a:rPr lang="en-US" dirty="0" err="1"/>
              <a:t>OR</a:t>
            </a:r>
            <a:endParaRPr lang="en-US" dirty="0"/>
          </a:p>
        </p:txBody>
      </p:sp>
      <p:sp>
        <p:nvSpPr>
          <p:cNvPr id="4" name="Footer Placeholder 3">
            <a:extLst>
              <a:ext uri="{FF2B5EF4-FFF2-40B4-BE49-F238E27FC236}">
                <a16:creationId xmlns:a16="http://schemas.microsoft.com/office/drawing/2014/main" id="{0285A04D-20A6-4CFE-B52A-F28D2359BB15}"/>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A1C74E2-E28F-4232-B63F-B7A4A52DE7C3}"/>
              </a:ext>
            </a:extLst>
          </p:cNvPr>
          <p:cNvSpPr>
            <a:spLocks noGrp="1"/>
          </p:cNvSpPr>
          <p:nvPr>
            <p:ph type="sldNum" sz="quarter" idx="12"/>
          </p:nvPr>
        </p:nvSpPr>
        <p:spPr/>
        <p:txBody>
          <a:bodyPr/>
          <a:lstStyle/>
          <a:p>
            <a:fld id="{909ED1F4-8724-4CB0-854F-41CA9E1557CC}" type="slidenum">
              <a:rPr lang="en-US" altLang="en-US" smtClean="0"/>
              <a:pPr/>
              <a:t>242</a:t>
            </a:fld>
            <a:endParaRPr lang="en-US" altLang="en-US"/>
          </a:p>
        </p:txBody>
      </p:sp>
      <p:pic>
        <p:nvPicPr>
          <p:cNvPr id="1026" name="Picture 2" descr="Image result for Pull">
            <a:extLst>
              <a:ext uri="{FF2B5EF4-FFF2-40B4-BE49-F238E27FC236}">
                <a16:creationId xmlns:a16="http://schemas.microsoft.com/office/drawing/2014/main" id="{57DE18E5-D98E-4100-BEBD-868EE65DE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3810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25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278C2D-229D-4BC1-A2D8-443411EF71EB}"/>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7BDD5F3-4E6C-4FCA-8296-49272E96AD50}"/>
              </a:ext>
            </a:extLst>
          </p:cNvPr>
          <p:cNvSpPr>
            <a:spLocks noGrp="1"/>
          </p:cNvSpPr>
          <p:nvPr>
            <p:ph type="sldNum" sz="quarter" idx="12"/>
          </p:nvPr>
        </p:nvSpPr>
        <p:spPr/>
        <p:txBody>
          <a:bodyPr/>
          <a:lstStyle/>
          <a:p>
            <a:fld id="{909ED1F4-8724-4CB0-854F-41CA9E1557CC}" type="slidenum">
              <a:rPr lang="en-US" altLang="en-US" smtClean="0"/>
              <a:pPr/>
              <a:t>243</a:t>
            </a:fld>
            <a:endParaRPr lang="en-US" altLang="en-US"/>
          </a:p>
        </p:txBody>
      </p:sp>
      <p:pic>
        <p:nvPicPr>
          <p:cNvPr id="2054" name="Picture 6" descr="Image result for go with the flow">
            <a:extLst>
              <a:ext uri="{FF2B5EF4-FFF2-40B4-BE49-F238E27FC236}">
                <a16:creationId xmlns:a16="http://schemas.microsoft.com/office/drawing/2014/main" id="{86D35E91-EE4A-4736-B3A0-44B9BEDA2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62000"/>
            <a:ext cx="4962525" cy="499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6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45C07-7E67-4A58-90BD-8595879224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124E76-DFB8-4E08-87DE-1AA982B18636}"/>
              </a:ext>
            </a:extLst>
          </p:cNvPr>
          <p:cNvSpPr>
            <a:spLocks noGrp="1"/>
          </p:cNvSpPr>
          <p:nvPr>
            <p:ph idx="1"/>
          </p:nvPr>
        </p:nvSpPr>
        <p:spPr/>
        <p:txBody>
          <a:bodyPr/>
          <a:lstStyle/>
          <a:p>
            <a:r>
              <a:rPr lang="en-US" dirty="0">
                <a:hlinkClick r:id="rId2"/>
              </a:rPr>
              <a:t>https://www.youtube.com/watch?v=oysPPTxdnt0</a:t>
            </a:r>
            <a:endParaRPr lang="en-US" dirty="0"/>
          </a:p>
          <a:p>
            <a:endParaRPr lang="en-US" dirty="0"/>
          </a:p>
        </p:txBody>
      </p:sp>
      <p:sp>
        <p:nvSpPr>
          <p:cNvPr id="4" name="Footer Placeholder 3">
            <a:extLst>
              <a:ext uri="{FF2B5EF4-FFF2-40B4-BE49-F238E27FC236}">
                <a16:creationId xmlns:a16="http://schemas.microsoft.com/office/drawing/2014/main" id="{708B81B2-4600-404A-9FE6-F182E3FF869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69A6CFD-DEEA-4718-B1FD-4C974309CBC8}"/>
              </a:ext>
            </a:extLst>
          </p:cNvPr>
          <p:cNvSpPr>
            <a:spLocks noGrp="1"/>
          </p:cNvSpPr>
          <p:nvPr>
            <p:ph type="sldNum" sz="quarter" idx="12"/>
          </p:nvPr>
        </p:nvSpPr>
        <p:spPr/>
        <p:txBody>
          <a:bodyPr/>
          <a:lstStyle/>
          <a:p>
            <a:fld id="{909ED1F4-8724-4CB0-854F-41CA9E1557CC}" type="slidenum">
              <a:rPr lang="en-US" altLang="en-US" smtClean="0"/>
              <a:pPr/>
              <a:t>244</a:t>
            </a:fld>
            <a:endParaRPr lang="en-US" altLang="en-US"/>
          </a:p>
        </p:txBody>
      </p:sp>
    </p:spTree>
    <p:extLst>
      <p:ext uri="{BB962C8B-B14F-4D97-AF65-F5344CB8AC3E}">
        <p14:creationId xmlns:p14="http://schemas.microsoft.com/office/powerpoint/2010/main" val="211655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A237-FDF0-4E35-B32C-75C100635924}"/>
              </a:ext>
            </a:extLst>
          </p:cNvPr>
          <p:cNvSpPr>
            <a:spLocks noGrp="1"/>
          </p:cNvSpPr>
          <p:nvPr>
            <p:ph type="title"/>
          </p:nvPr>
        </p:nvSpPr>
        <p:spPr/>
        <p:txBody>
          <a:bodyPr/>
          <a:lstStyle/>
          <a:p>
            <a:r>
              <a:rPr lang="en-US" dirty="0"/>
              <a:t>Flow</a:t>
            </a:r>
          </a:p>
        </p:txBody>
      </p:sp>
      <p:sp>
        <p:nvSpPr>
          <p:cNvPr id="3" name="Content Placeholder 2">
            <a:extLst>
              <a:ext uri="{FF2B5EF4-FFF2-40B4-BE49-F238E27FC236}">
                <a16:creationId xmlns:a16="http://schemas.microsoft.com/office/drawing/2014/main" id="{F5749EAD-F82C-415B-B172-A95F2BD2BDEE}"/>
              </a:ext>
            </a:extLst>
          </p:cNvPr>
          <p:cNvSpPr>
            <a:spLocks noGrp="1"/>
          </p:cNvSpPr>
          <p:nvPr>
            <p:ph idx="1"/>
          </p:nvPr>
        </p:nvSpPr>
        <p:spPr>
          <a:xfrm>
            <a:off x="609600" y="1341438"/>
            <a:ext cx="7924800" cy="4373562"/>
          </a:xfrm>
        </p:spPr>
        <p:txBody>
          <a:bodyPr/>
          <a:lstStyle/>
          <a:p>
            <a:r>
              <a:rPr lang="en-US" sz="3200" dirty="0"/>
              <a:t>There are 3 basic flow methods</a:t>
            </a:r>
          </a:p>
          <a:p>
            <a:pPr marL="857250" lvl="1" indent="-457200">
              <a:buFont typeface="+mj-lt"/>
              <a:buAutoNum type="arabicPeriod"/>
            </a:pPr>
            <a:r>
              <a:rPr lang="en-US" dirty="0"/>
              <a:t>Continuous/One-Piece flow</a:t>
            </a:r>
          </a:p>
          <a:p>
            <a:pPr marL="857250" lvl="1" indent="-457200">
              <a:buFont typeface="+mj-lt"/>
              <a:buAutoNum type="arabicPeriod"/>
            </a:pPr>
            <a:r>
              <a:rPr lang="en-US" dirty="0"/>
              <a:t>Paced Flow</a:t>
            </a:r>
          </a:p>
          <a:p>
            <a:pPr marL="857250" lvl="1" indent="-457200">
              <a:buFont typeface="+mj-lt"/>
              <a:buAutoNum type="arabicPeriod"/>
            </a:pPr>
            <a:r>
              <a:rPr lang="en-US" dirty="0"/>
              <a:t>Scheduled Flow</a:t>
            </a:r>
          </a:p>
        </p:txBody>
      </p:sp>
      <p:sp>
        <p:nvSpPr>
          <p:cNvPr id="4" name="Footer Placeholder 3">
            <a:extLst>
              <a:ext uri="{FF2B5EF4-FFF2-40B4-BE49-F238E27FC236}">
                <a16:creationId xmlns:a16="http://schemas.microsoft.com/office/drawing/2014/main" id="{970D2E29-ABF4-4748-BDC5-95292420F84A}"/>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554AF5D-7A48-4D67-8610-0F1F49BE7EFE}"/>
              </a:ext>
            </a:extLst>
          </p:cNvPr>
          <p:cNvSpPr>
            <a:spLocks noGrp="1"/>
          </p:cNvSpPr>
          <p:nvPr>
            <p:ph type="sldNum" sz="quarter" idx="12"/>
          </p:nvPr>
        </p:nvSpPr>
        <p:spPr/>
        <p:txBody>
          <a:bodyPr/>
          <a:lstStyle/>
          <a:p>
            <a:fld id="{909ED1F4-8724-4CB0-854F-41CA9E1557CC}" type="slidenum">
              <a:rPr lang="en-US" altLang="en-US" smtClean="0"/>
              <a:pPr/>
              <a:t>245</a:t>
            </a:fld>
            <a:endParaRPr lang="en-US" altLang="en-US"/>
          </a:p>
        </p:txBody>
      </p:sp>
    </p:spTree>
    <p:extLst>
      <p:ext uri="{BB962C8B-B14F-4D97-AF65-F5344CB8AC3E}">
        <p14:creationId xmlns:p14="http://schemas.microsoft.com/office/powerpoint/2010/main" val="9024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36298-6B8B-440C-BFA6-A7139F5A0120}"/>
              </a:ext>
            </a:extLst>
          </p:cNvPr>
          <p:cNvSpPr>
            <a:spLocks noGrp="1"/>
          </p:cNvSpPr>
          <p:nvPr>
            <p:ph type="title"/>
          </p:nvPr>
        </p:nvSpPr>
        <p:spPr/>
        <p:txBody>
          <a:bodyPr/>
          <a:lstStyle/>
          <a:p>
            <a:r>
              <a:rPr lang="en-US" dirty="0"/>
              <a:t>Continuous Flow</a:t>
            </a:r>
          </a:p>
        </p:txBody>
      </p:sp>
      <p:sp>
        <p:nvSpPr>
          <p:cNvPr id="3" name="Content Placeholder 2">
            <a:extLst>
              <a:ext uri="{FF2B5EF4-FFF2-40B4-BE49-F238E27FC236}">
                <a16:creationId xmlns:a16="http://schemas.microsoft.com/office/drawing/2014/main" id="{A8EF2FA2-1A71-46A6-809D-4357C36660C8}"/>
              </a:ext>
            </a:extLst>
          </p:cNvPr>
          <p:cNvSpPr>
            <a:spLocks noGrp="1"/>
          </p:cNvSpPr>
          <p:nvPr>
            <p:ph idx="1"/>
          </p:nvPr>
        </p:nvSpPr>
        <p:spPr>
          <a:xfrm>
            <a:off x="609600" y="1341438"/>
            <a:ext cx="7924800" cy="4906962"/>
          </a:xfrm>
        </p:spPr>
        <p:txBody>
          <a:bodyPr/>
          <a:lstStyle/>
          <a:p>
            <a:r>
              <a:rPr lang="en-US" sz="2200" dirty="0"/>
              <a:t>When a customer orders or demands are initiated and the process continues uninterrupted until the order or demands are satisfied</a:t>
            </a:r>
          </a:p>
          <a:p>
            <a:r>
              <a:rPr lang="en-US" sz="2200" dirty="0"/>
              <a:t>Examples include:</a:t>
            </a:r>
          </a:p>
          <a:p>
            <a:pPr lvl="1"/>
            <a:r>
              <a:rPr lang="en-US" sz="2200" dirty="0"/>
              <a:t>Level 1 Trauma</a:t>
            </a:r>
          </a:p>
          <a:p>
            <a:pPr lvl="1"/>
            <a:r>
              <a:rPr lang="en-US" sz="2200" dirty="0"/>
              <a:t>Stat lab orders</a:t>
            </a:r>
          </a:p>
          <a:p>
            <a:pPr lvl="1"/>
            <a:r>
              <a:rPr lang="en-US" sz="2200" dirty="0"/>
              <a:t>Surgical procedures</a:t>
            </a:r>
          </a:p>
          <a:p>
            <a:pPr lvl="1"/>
            <a:r>
              <a:rPr lang="en-US" sz="2200" dirty="0"/>
              <a:t>Labor and delivery</a:t>
            </a:r>
          </a:p>
          <a:p>
            <a:r>
              <a:rPr lang="en-US" sz="2200" dirty="0"/>
              <a:t>Most successful when</a:t>
            </a:r>
          </a:p>
          <a:p>
            <a:pPr lvl="1"/>
            <a:r>
              <a:rPr lang="en-US" sz="2200" dirty="0"/>
              <a:t>Order urgency = high</a:t>
            </a:r>
          </a:p>
          <a:p>
            <a:pPr lvl="1"/>
            <a:r>
              <a:rPr lang="en-US" sz="2200" dirty="0"/>
              <a:t>Order pattern = irregular or unpredictable</a:t>
            </a:r>
          </a:p>
          <a:p>
            <a:pPr lvl="1"/>
            <a:r>
              <a:rPr lang="en-US" sz="2200" dirty="0"/>
              <a:t>Order fulfillment process = predictable or standardized</a:t>
            </a:r>
          </a:p>
        </p:txBody>
      </p:sp>
      <p:sp>
        <p:nvSpPr>
          <p:cNvPr id="4" name="Footer Placeholder 3">
            <a:extLst>
              <a:ext uri="{FF2B5EF4-FFF2-40B4-BE49-F238E27FC236}">
                <a16:creationId xmlns:a16="http://schemas.microsoft.com/office/drawing/2014/main" id="{4E2B0519-A020-4E1E-B22B-C86E3131702C}"/>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DDF4222-5BAF-415F-9E79-15C6FF76FD30}"/>
              </a:ext>
            </a:extLst>
          </p:cNvPr>
          <p:cNvSpPr>
            <a:spLocks noGrp="1"/>
          </p:cNvSpPr>
          <p:nvPr>
            <p:ph type="sldNum" sz="quarter" idx="12"/>
          </p:nvPr>
        </p:nvSpPr>
        <p:spPr/>
        <p:txBody>
          <a:bodyPr/>
          <a:lstStyle/>
          <a:p>
            <a:fld id="{909ED1F4-8724-4CB0-854F-41CA9E1557CC}" type="slidenum">
              <a:rPr lang="en-US" altLang="en-US" smtClean="0"/>
              <a:pPr/>
              <a:t>246</a:t>
            </a:fld>
            <a:endParaRPr lang="en-US" altLang="en-US"/>
          </a:p>
        </p:txBody>
      </p:sp>
    </p:spTree>
    <p:extLst>
      <p:ext uri="{BB962C8B-B14F-4D97-AF65-F5344CB8AC3E}">
        <p14:creationId xmlns:p14="http://schemas.microsoft.com/office/powerpoint/2010/main" val="129687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FD829-696A-4169-898C-F4D50BD2C686}"/>
              </a:ext>
            </a:extLst>
          </p:cNvPr>
          <p:cNvSpPr>
            <a:spLocks noGrp="1"/>
          </p:cNvSpPr>
          <p:nvPr>
            <p:ph type="title"/>
          </p:nvPr>
        </p:nvSpPr>
        <p:spPr/>
        <p:txBody>
          <a:bodyPr/>
          <a:lstStyle/>
          <a:p>
            <a:r>
              <a:rPr lang="en-US" dirty="0"/>
              <a:t>Paced Flow</a:t>
            </a:r>
          </a:p>
        </p:txBody>
      </p:sp>
      <p:sp>
        <p:nvSpPr>
          <p:cNvPr id="3" name="Content Placeholder 2">
            <a:extLst>
              <a:ext uri="{FF2B5EF4-FFF2-40B4-BE49-F238E27FC236}">
                <a16:creationId xmlns:a16="http://schemas.microsoft.com/office/drawing/2014/main" id="{A2BAC30F-B9EB-4219-AE7A-F56AD2077775}"/>
              </a:ext>
            </a:extLst>
          </p:cNvPr>
          <p:cNvSpPr>
            <a:spLocks noGrp="1"/>
          </p:cNvSpPr>
          <p:nvPr>
            <p:ph idx="1"/>
          </p:nvPr>
        </p:nvSpPr>
        <p:spPr>
          <a:xfrm>
            <a:off x="609600" y="1341438"/>
            <a:ext cx="7924800" cy="4373562"/>
          </a:xfrm>
        </p:spPr>
        <p:txBody>
          <a:bodyPr/>
          <a:lstStyle/>
          <a:p>
            <a:r>
              <a:rPr lang="en-US" sz="2200" dirty="0"/>
              <a:t>Customer order fulfillment tasks are done with regular frequency on a timed schedule</a:t>
            </a:r>
          </a:p>
          <a:p>
            <a:r>
              <a:rPr lang="en-US" sz="2200" dirty="0"/>
              <a:t>Examples include:</a:t>
            </a:r>
          </a:p>
          <a:p>
            <a:pPr lvl="1"/>
            <a:r>
              <a:rPr lang="en-US" sz="2200" dirty="0"/>
              <a:t>Physician rounds</a:t>
            </a:r>
          </a:p>
          <a:p>
            <a:pPr lvl="1"/>
            <a:r>
              <a:rPr lang="en-US" sz="2200" dirty="0"/>
              <a:t>Dispensing medications</a:t>
            </a:r>
          </a:p>
          <a:p>
            <a:pPr lvl="1"/>
            <a:r>
              <a:rPr lang="en-US" sz="2200" dirty="0"/>
              <a:t>Lab pick-ups</a:t>
            </a:r>
          </a:p>
          <a:p>
            <a:pPr lvl="1"/>
            <a:r>
              <a:rPr lang="en-US" sz="2200" dirty="0"/>
              <a:t>Food delivery and pick-ups</a:t>
            </a:r>
          </a:p>
          <a:p>
            <a:r>
              <a:rPr lang="en-US" sz="2200" dirty="0"/>
              <a:t>Most successful when:</a:t>
            </a:r>
          </a:p>
          <a:p>
            <a:pPr lvl="1"/>
            <a:r>
              <a:rPr lang="en-US" sz="2200" dirty="0"/>
              <a:t>Order Urgency = Medium</a:t>
            </a:r>
          </a:p>
          <a:p>
            <a:pPr lvl="1"/>
            <a:r>
              <a:rPr lang="en-US" sz="2200" dirty="0"/>
              <a:t>Order Pattern = Regular and predictable</a:t>
            </a:r>
          </a:p>
          <a:p>
            <a:pPr lvl="1"/>
            <a:r>
              <a:rPr lang="en-US" sz="2200" dirty="0"/>
              <a:t>Order Fulfillment Process = Predictable or standardized</a:t>
            </a:r>
          </a:p>
        </p:txBody>
      </p:sp>
      <p:sp>
        <p:nvSpPr>
          <p:cNvPr id="4" name="Footer Placeholder 3">
            <a:extLst>
              <a:ext uri="{FF2B5EF4-FFF2-40B4-BE49-F238E27FC236}">
                <a16:creationId xmlns:a16="http://schemas.microsoft.com/office/drawing/2014/main" id="{A214ED1B-3BAF-4356-BA54-4ADBADC9E04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EA4B5F0-F22E-43FE-BEC9-4FFD12E8B956}"/>
              </a:ext>
            </a:extLst>
          </p:cNvPr>
          <p:cNvSpPr>
            <a:spLocks noGrp="1"/>
          </p:cNvSpPr>
          <p:nvPr>
            <p:ph type="sldNum" sz="quarter" idx="12"/>
          </p:nvPr>
        </p:nvSpPr>
        <p:spPr/>
        <p:txBody>
          <a:bodyPr/>
          <a:lstStyle/>
          <a:p>
            <a:fld id="{909ED1F4-8724-4CB0-854F-41CA9E1557CC}" type="slidenum">
              <a:rPr lang="en-US" altLang="en-US" smtClean="0"/>
              <a:pPr/>
              <a:t>247</a:t>
            </a:fld>
            <a:endParaRPr lang="en-US" altLang="en-US"/>
          </a:p>
        </p:txBody>
      </p:sp>
    </p:spTree>
    <p:extLst>
      <p:ext uri="{BB962C8B-B14F-4D97-AF65-F5344CB8AC3E}">
        <p14:creationId xmlns:p14="http://schemas.microsoft.com/office/powerpoint/2010/main" val="237737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15764-4BCE-43F5-9886-216ABBCB3A9D}"/>
              </a:ext>
            </a:extLst>
          </p:cNvPr>
          <p:cNvSpPr>
            <a:spLocks noGrp="1"/>
          </p:cNvSpPr>
          <p:nvPr>
            <p:ph type="title"/>
          </p:nvPr>
        </p:nvSpPr>
        <p:spPr/>
        <p:txBody>
          <a:bodyPr/>
          <a:lstStyle/>
          <a:p>
            <a:r>
              <a:rPr lang="en-US" dirty="0"/>
              <a:t>Schedule Flow</a:t>
            </a:r>
          </a:p>
        </p:txBody>
      </p:sp>
      <p:sp>
        <p:nvSpPr>
          <p:cNvPr id="3" name="Content Placeholder 2">
            <a:extLst>
              <a:ext uri="{FF2B5EF4-FFF2-40B4-BE49-F238E27FC236}">
                <a16:creationId xmlns:a16="http://schemas.microsoft.com/office/drawing/2014/main" id="{915A4FB4-0F02-49C0-B1BB-B668AD53953D}"/>
              </a:ext>
            </a:extLst>
          </p:cNvPr>
          <p:cNvSpPr>
            <a:spLocks noGrp="1"/>
          </p:cNvSpPr>
          <p:nvPr>
            <p:ph idx="1"/>
          </p:nvPr>
        </p:nvSpPr>
        <p:spPr>
          <a:xfrm>
            <a:off x="609600" y="1341438"/>
            <a:ext cx="7924800" cy="4373562"/>
          </a:xfrm>
        </p:spPr>
        <p:txBody>
          <a:bodyPr/>
          <a:lstStyle/>
          <a:p>
            <a:r>
              <a:rPr lang="en-US" sz="2200" dirty="0"/>
              <a:t>Customer orders or demands are known or predicted and then scheduled or reserved for fulfillment at a specific time</a:t>
            </a:r>
          </a:p>
          <a:p>
            <a:r>
              <a:rPr lang="en-US" sz="2200" dirty="0"/>
              <a:t>Examples include:</a:t>
            </a:r>
          </a:p>
          <a:p>
            <a:pPr lvl="1"/>
            <a:r>
              <a:rPr lang="en-US" sz="2200" dirty="0"/>
              <a:t>Doctor appointments</a:t>
            </a:r>
          </a:p>
          <a:p>
            <a:pPr lvl="1"/>
            <a:r>
              <a:rPr lang="en-US" sz="2200" dirty="0"/>
              <a:t>Dialysis treatments</a:t>
            </a:r>
          </a:p>
          <a:p>
            <a:pPr lvl="1"/>
            <a:r>
              <a:rPr lang="en-US" sz="2200" dirty="0"/>
              <a:t>MRIs</a:t>
            </a:r>
          </a:p>
          <a:p>
            <a:r>
              <a:rPr lang="en-US" sz="2200" dirty="0"/>
              <a:t>Most successful when:</a:t>
            </a:r>
          </a:p>
          <a:p>
            <a:pPr lvl="1"/>
            <a:r>
              <a:rPr lang="en-US" sz="2200" dirty="0"/>
              <a:t>Order Urgency = Low</a:t>
            </a:r>
          </a:p>
          <a:p>
            <a:pPr lvl="1"/>
            <a:r>
              <a:rPr lang="en-US" sz="2200" dirty="0"/>
              <a:t>Order Pattern = Irregular or unpredictable</a:t>
            </a:r>
          </a:p>
          <a:p>
            <a:pPr lvl="1"/>
            <a:r>
              <a:rPr lang="en-US" sz="2200" dirty="0"/>
              <a:t>Order Fulfillment Process = Unpredictable or non-standard</a:t>
            </a:r>
          </a:p>
          <a:p>
            <a:endParaRPr lang="en-US" dirty="0"/>
          </a:p>
        </p:txBody>
      </p:sp>
      <p:sp>
        <p:nvSpPr>
          <p:cNvPr id="4" name="Footer Placeholder 3">
            <a:extLst>
              <a:ext uri="{FF2B5EF4-FFF2-40B4-BE49-F238E27FC236}">
                <a16:creationId xmlns:a16="http://schemas.microsoft.com/office/drawing/2014/main" id="{3BB3BE4D-A4B5-4DE8-8E7E-98BC547BCA6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8DA5E51-BBA4-4C98-A8D8-09D9E4B82635}"/>
              </a:ext>
            </a:extLst>
          </p:cNvPr>
          <p:cNvSpPr>
            <a:spLocks noGrp="1"/>
          </p:cNvSpPr>
          <p:nvPr>
            <p:ph type="sldNum" sz="quarter" idx="12"/>
          </p:nvPr>
        </p:nvSpPr>
        <p:spPr/>
        <p:txBody>
          <a:bodyPr/>
          <a:lstStyle/>
          <a:p>
            <a:fld id="{909ED1F4-8724-4CB0-854F-41CA9E1557CC}" type="slidenum">
              <a:rPr lang="en-US" altLang="en-US" smtClean="0"/>
              <a:pPr/>
              <a:t>248</a:t>
            </a:fld>
            <a:endParaRPr lang="en-US" altLang="en-US"/>
          </a:p>
        </p:txBody>
      </p:sp>
    </p:spTree>
    <p:extLst>
      <p:ext uri="{BB962C8B-B14F-4D97-AF65-F5344CB8AC3E}">
        <p14:creationId xmlns:p14="http://schemas.microsoft.com/office/powerpoint/2010/main" val="269066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7A36-98C0-4E0D-A1B6-00C55E792E35}"/>
              </a:ext>
            </a:extLst>
          </p:cNvPr>
          <p:cNvSpPr>
            <a:spLocks noGrp="1"/>
          </p:cNvSpPr>
          <p:nvPr>
            <p:ph type="title"/>
          </p:nvPr>
        </p:nvSpPr>
        <p:spPr/>
        <p:txBody>
          <a:bodyPr/>
          <a:lstStyle/>
          <a:p>
            <a:r>
              <a:rPr lang="en-US" dirty="0"/>
              <a:t>Go with the Flow</a:t>
            </a:r>
          </a:p>
        </p:txBody>
      </p:sp>
      <p:sp>
        <p:nvSpPr>
          <p:cNvPr id="4" name="Footer Placeholder 3">
            <a:extLst>
              <a:ext uri="{FF2B5EF4-FFF2-40B4-BE49-F238E27FC236}">
                <a16:creationId xmlns:a16="http://schemas.microsoft.com/office/drawing/2014/main" id="{C7E86FA4-950E-4DF1-8BE2-496AFEE707F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B0423A4-0600-4C64-843E-30DF6C0F422D}"/>
              </a:ext>
            </a:extLst>
          </p:cNvPr>
          <p:cNvSpPr>
            <a:spLocks noGrp="1"/>
          </p:cNvSpPr>
          <p:nvPr>
            <p:ph type="sldNum" sz="quarter" idx="12"/>
          </p:nvPr>
        </p:nvSpPr>
        <p:spPr/>
        <p:txBody>
          <a:bodyPr/>
          <a:lstStyle/>
          <a:p>
            <a:fld id="{909ED1F4-8724-4CB0-854F-41CA9E1557CC}" type="slidenum">
              <a:rPr lang="en-US" altLang="en-US" smtClean="0"/>
              <a:pPr/>
              <a:t>249</a:t>
            </a:fld>
            <a:endParaRPr lang="en-US" altLang="en-US"/>
          </a:p>
        </p:txBody>
      </p:sp>
      <p:cxnSp>
        <p:nvCxnSpPr>
          <p:cNvPr id="16" name="Straight Arrow Connector 15">
            <a:extLst>
              <a:ext uri="{FF2B5EF4-FFF2-40B4-BE49-F238E27FC236}">
                <a16:creationId xmlns:a16="http://schemas.microsoft.com/office/drawing/2014/main" id="{050D35DD-7C6E-4DF3-9CB9-7EF76D8C3BC9}"/>
              </a:ext>
            </a:extLst>
          </p:cNvPr>
          <p:cNvCxnSpPr>
            <a:cxnSpLocks/>
          </p:cNvCxnSpPr>
          <p:nvPr/>
        </p:nvCxnSpPr>
        <p:spPr bwMode="auto">
          <a:xfrm flipV="1">
            <a:off x="1447800" y="1378026"/>
            <a:ext cx="0" cy="4101947"/>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D67B3101-5CCD-43E4-A5E3-381DBB94FCE8}"/>
              </a:ext>
            </a:extLst>
          </p:cNvPr>
          <p:cNvCxnSpPr>
            <a:cxnSpLocks/>
          </p:cNvCxnSpPr>
          <p:nvPr/>
        </p:nvCxnSpPr>
        <p:spPr bwMode="auto">
          <a:xfrm>
            <a:off x="1447800" y="5473547"/>
            <a:ext cx="5943600" cy="0"/>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
        <p:nvSpPr>
          <p:cNvPr id="21" name="TextBox 20">
            <a:extLst>
              <a:ext uri="{FF2B5EF4-FFF2-40B4-BE49-F238E27FC236}">
                <a16:creationId xmlns:a16="http://schemas.microsoft.com/office/drawing/2014/main" id="{1392FBAD-B0D4-4085-9894-8FAA3A95E75F}"/>
              </a:ext>
            </a:extLst>
          </p:cNvPr>
          <p:cNvSpPr txBox="1"/>
          <p:nvPr/>
        </p:nvSpPr>
        <p:spPr>
          <a:xfrm rot="16200000">
            <a:off x="295682" y="3128853"/>
            <a:ext cx="1690171" cy="461665"/>
          </a:xfrm>
          <a:prstGeom prst="rect">
            <a:avLst/>
          </a:prstGeom>
          <a:noFill/>
        </p:spPr>
        <p:txBody>
          <a:bodyPr wrap="square" rtlCol="0">
            <a:spAutoFit/>
          </a:bodyPr>
          <a:lstStyle/>
          <a:p>
            <a:r>
              <a:rPr lang="en-US" dirty="0"/>
              <a:t>Urgency</a:t>
            </a:r>
          </a:p>
        </p:txBody>
      </p:sp>
      <p:sp>
        <p:nvSpPr>
          <p:cNvPr id="22" name="TextBox 21">
            <a:extLst>
              <a:ext uri="{FF2B5EF4-FFF2-40B4-BE49-F238E27FC236}">
                <a16:creationId xmlns:a16="http://schemas.microsoft.com/office/drawing/2014/main" id="{61C58B56-58BB-40EC-9726-244B8F66BE1A}"/>
              </a:ext>
            </a:extLst>
          </p:cNvPr>
          <p:cNvSpPr txBox="1"/>
          <p:nvPr/>
        </p:nvSpPr>
        <p:spPr>
          <a:xfrm>
            <a:off x="3352800" y="5533095"/>
            <a:ext cx="2597686" cy="461665"/>
          </a:xfrm>
          <a:prstGeom prst="rect">
            <a:avLst/>
          </a:prstGeom>
          <a:noFill/>
        </p:spPr>
        <p:txBody>
          <a:bodyPr wrap="square" rtlCol="0">
            <a:spAutoFit/>
          </a:bodyPr>
          <a:lstStyle/>
          <a:p>
            <a:r>
              <a:rPr lang="en-US" dirty="0"/>
              <a:t>Predictability</a:t>
            </a:r>
          </a:p>
        </p:txBody>
      </p:sp>
      <p:sp>
        <p:nvSpPr>
          <p:cNvPr id="23" name="TextBox 22">
            <a:extLst>
              <a:ext uri="{FF2B5EF4-FFF2-40B4-BE49-F238E27FC236}">
                <a16:creationId xmlns:a16="http://schemas.microsoft.com/office/drawing/2014/main" id="{65B49ED9-5E7D-4CFF-BAA7-6A57655C2658}"/>
              </a:ext>
            </a:extLst>
          </p:cNvPr>
          <p:cNvSpPr txBox="1"/>
          <p:nvPr/>
        </p:nvSpPr>
        <p:spPr>
          <a:xfrm>
            <a:off x="1732863" y="1477926"/>
            <a:ext cx="1752599" cy="830997"/>
          </a:xfrm>
          <a:prstGeom prst="rect">
            <a:avLst/>
          </a:prstGeom>
          <a:noFill/>
        </p:spPr>
        <p:txBody>
          <a:bodyPr wrap="square" rtlCol="0">
            <a:spAutoFit/>
          </a:bodyPr>
          <a:lstStyle/>
          <a:p>
            <a:pPr algn="ctr"/>
            <a:r>
              <a:rPr lang="en-US" dirty="0"/>
              <a:t>Continuous</a:t>
            </a:r>
          </a:p>
          <a:p>
            <a:pPr algn="ctr"/>
            <a:r>
              <a:rPr lang="en-US" dirty="0"/>
              <a:t>Flow</a:t>
            </a:r>
          </a:p>
        </p:txBody>
      </p:sp>
      <p:sp>
        <p:nvSpPr>
          <p:cNvPr id="24" name="TextBox 23">
            <a:extLst>
              <a:ext uri="{FF2B5EF4-FFF2-40B4-BE49-F238E27FC236}">
                <a16:creationId xmlns:a16="http://schemas.microsoft.com/office/drawing/2014/main" id="{774C0BB5-9B4C-46EE-ADCE-022DB1E42A59}"/>
              </a:ext>
            </a:extLst>
          </p:cNvPr>
          <p:cNvSpPr txBox="1"/>
          <p:nvPr/>
        </p:nvSpPr>
        <p:spPr>
          <a:xfrm>
            <a:off x="1136114" y="5542274"/>
            <a:ext cx="845086" cy="461665"/>
          </a:xfrm>
          <a:prstGeom prst="rect">
            <a:avLst/>
          </a:prstGeom>
          <a:noFill/>
        </p:spPr>
        <p:txBody>
          <a:bodyPr wrap="square" rtlCol="0">
            <a:spAutoFit/>
          </a:bodyPr>
          <a:lstStyle/>
          <a:p>
            <a:r>
              <a:rPr lang="en-US" dirty="0"/>
              <a:t>Low</a:t>
            </a:r>
          </a:p>
        </p:txBody>
      </p:sp>
      <p:sp>
        <p:nvSpPr>
          <p:cNvPr id="25" name="TextBox 24">
            <a:extLst>
              <a:ext uri="{FF2B5EF4-FFF2-40B4-BE49-F238E27FC236}">
                <a16:creationId xmlns:a16="http://schemas.microsoft.com/office/drawing/2014/main" id="{ABDCAA3A-4F12-4F0C-8525-CD23C3AA8F89}"/>
              </a:ext>
            </a:extLst>
          </p:cNvPr>
          <p:cNvSpPr txBox="1"/>
          <p:nvPr/>
        </p:nvSpPr>
        <p:spPr>
          <a:xfrm>
            <a:off x="6899543" y="5542274"/>
            <a:ext cx="845086" cy="461665"/>
          </a:xfrm>
          <a:prstGeom prst="rect">
            <a:avLst/>
          </a:prstGeom>
          <a:noFill/>
        </p:spPr>
        <p:txBody>
          <a:bodyPr wrap="square" rtlCol="0">
            <a:spAutoFit/>
          </a:bodyPr>
          <a:lstStyle/>
          <a:p>
            <a:r>
              <a:rPr lang="en-US" dirty="0"/>
              <a:t>High</a:t>
            </a:r>
          </a:p>
        </p:txBody>
      </p:sp>
      <p:sp>
        <p:nvSpPr>
          <p:cNvPr id="26" name="TextBox 25">
            <a:extLst>
              <a:ext uri="{FF2B5EF4-FFF2-40B4-BE49-F238E27FC236}">
                <a16:creationId xmlns:a16="http://schemas.microsoft.com/office/drawing/2014/main" id="{F3CC81D5-D20B-4B11-A8A5-56FC1E35DD3B}"/>
              </a:ext>
            </a:extLst>
          </p:cNvPr>
          <p:cNvSpPr txBox="1"/>
          <p:nvPr/>
        </p:nvSpPr>
        <p:spPr>
          <a:xfrm>
            <a:off x="549466" y="1247094"/>
            <a:ext cx="845086" cy="461665"/>
          </a:xfrm>
          <a:prstGeom prst="rect">
            <a:avLst/>
          </a:prstGeom>
          <a:noFill/>
        </p:spPr>
        <p:txBody>
          <a:bodyPr wrap="square" rtlCol="0">
            <a:spAutoFit/>
          </a:bodyPr>
          <a:lstStyle/>
          <a:p>
            <a:r>
              <a:rPr lang="en-US" dirty="0"/>
              <a:t>High</a:t>
            </a:r>
          </a:p>
        </p:txBody>
      </p:sp>
      <p:sp>
        <p:nvSpPr>
          <p:cNvPr id="27" name="TextBox 26">
            <a:extLst>
              <a:ext uri="{FF2B5EF4-FFF2-40B4-BE49-F238E27FC236}">
                <a16:creationId xmlns:a16="http://schemas.microsoft.com/office/drawing/2014/main" id="{5DA634BF-A8D0-4494-B66F-377AC4ED3E8E}"/>
              </a:ext>
            </a:extLst>
          </p:cNvPr>
          <p:cNvSpPr txBox="1"/>
          <p:nvPr/>
        </p:nvSpPr>
        <p:spPr>
          <a:xfrm>
            <a:off x="5943601" y="2904284"/>
            <a:ext cx="1752599" cy="830997"/>
          </a:xfrm>
          <a:prstGeom prst="rect">
            <a:avLst/>
          </a:prstGeom>
          <a:noFill/>
        </p:spPr>
        <p:txBody>
          <a:bodyPr wrap="square" rtlCol="0">
            <a:spAutoFit/>
          </a:bodyPr>
          <a:lstStyle/>
          <a:p>
            <a:pPr algn="ctr"/>
            <a:r>
              <a:rPr lang="en-US" dirty="0"/>
              <a:t>Paced</a:t>
            </a:r>
          </a:p>
          <a:p>
            <a:pPr algn="ctr"/>
            <a:r>
              <a:rPr lang="en-US" dirty="0"/>
              <a:t>Flow</a:t>
            </a:r>
          </a:p>
        </p:txBody>
      </p:sp>
      <p:sp>
        <p:nvSpPr>
          <p:cNvPr id="28" name="TextBox 27">
            <a:extLst>
              <a:ext uri="{FF2B5EF4-FFF2-40B4-BE49-F238E27FC236}">
                <a16:creationId xmlns:a16="http://schemas.microsoft.com/office/drawing/2014/main" id="{31D4BF23-F03B-4AD2-AA64-930906F73245}"/>
              </a:ext>
            </a:extLst>
          </p:cNvPr>
          <p:cNvSpPr txBox="1"/>
          <p:nvPr/>
        </p:nvSpPr>
        <p:spPr>
          <a:xfrm>
            <a:off x="1732862" y="4389297"/>
            <a:ext cx="1752599" cy="830997"/>
          </a:xfrm>
          <a:prstGeom prst="rect">
            <a:avLst/>
          </a:prstGeom>
          <a:noFill/>
        </p:spPr>
        <p:txBody>
          <a:bodyPr wrap="square" rtlCol="0">
            <a:spAutoFit/>
          </a:bodyPr>
          <a:lstStyle/>
          <a:p>
            <a:pPr algn="ctr"/>
            <a:r>
              <a:rPr lang="en-US" dirty="0"/>
              <a:t>Schedule</a:t>
            </a:r>
          </a:p>
          <a:p>
            <a:pPr algn="ctr"/>
            <a:r>
              <a:rPr lang="en-US" dirty="0"/>
              <a:t>Flow</a:t>
            </a:r>
          </a:p>
        </p:txBody>
      </p:sp>
    </p:spTree>
    <p:extLst>
      <p:ext uri="{BB962C8B-B14F-4D97-AF65-F5344CB8AC3E}">
        <p14:creationId xmlns:p14="http://schemas.microsoft.com/office/powerpoint/2010/main" val="40412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600" y="1690688"/>
            <a:ext cx="5487708"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309" y="1691164"/>
            <a:ext cx="5678446"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5CA1EBD-E1E9-4740-B5B7-31A148C381A0}"/>
              </a:ext>
            </a:extLst>
          </p:cNvPr>
          <p:cNvSpPr>
            <a:spLocks noGrp="1"/>
          </p:cNvSpPr>
          <p:nvPr>
            <p:ph type="title"/>
          </p:nvPr>
        </p:nvSpPr>
        <p:spPr>
          <a:xfrm>
            <a:off x="628650" y="609600"/>
            <a:ext cx="7886700" cy="1081088"/>
          </a:xfrm>
        </p:spPr>
        <p:txBody>
          <a:bodyPr>
            <a:normAutofit/>
          </a:bodyPr>
          <a:lstStyle/>
          <a:p>
            <a:r>
              <a:rPr lang="en-US" dirty="0"/>
              <a:t>How do we identify waste?</a:t>
            </a:r>
          </a:p>
        </p:txBody>
      </p:sp>
      <p:sp>
        <p:nvSpPr>
          <p:cNvPr id="3" name="Content Placeholder 2">
            <a:extLst>
              <a:ext uri="{FF2B5EF4-FFF2-40B4-BE49-F238E27FC236}">
                <a16:creationId xmlns:a16="http://schemas.microsoft.com/office/drawing/2014/main" id="{AD7A35E1-ABD6-46E9-A8BE-EADEB36DFE04}"/>
              </a:ext>
            </a:extLst>
          </p:cNvPr>
          <p:cNvSpPr>
            <a:spLocks noGrp="1"/>
          </p:cNvSpPr>
          <p:nvPr>
            <p:ph idx="1"/>
          </p:nvPr>
        </p:nvSpPr>
        <p:spPr>
          <a:xfrm>
            <a:off x="628650" y="2015406"/>
            <a:ext cx="3823334" cy="4065986"/>
          </a:xfrm>
        </p:spPr>
        <p:txBody>
          <a:bodyPr anchor="t">
            <a:normAutofit/>
          </a:bodyPr>
          <a:lstStyle/>
          <a:p>
            <a:pPr marL="0" indent="0">
              <a:buNone/>
            </a:pPr>
            <a:r>
              <a:rPr lang="en-US" sz="1700" i="1" dirty="0">
                <a:solidFill>
                  <a:srgbClr val="FFFFFF"/>
                </a:solidFill>
              </a:rPr>
              <a:t>“The actual place”</a:t>
            </a:r>
          </a:p>
          <a:p>
            <a:pPr marL="0" indent="0">
              <a:buNone/>
            </a:pPr>
            <a:r>
              <a:rPr lang="en-US" sz="1700" dirty="0">
                <a:solidFill>
                  <a:srgbClr val="FFFFFF"/>
                </a:solidFill>
              </a:rPr>
              <a:t>Gemba is the most important place in your organization.  It is where all of the value is created</a:t>
            </a:r>
          </a:p>
          <a:p>
            <a:pPr marL="0" indent="0">
              <a:buNone/>
            </a:pPr>
            <a:r>
              <a:rPr lang="en-US" sz="1700" dirty="0">
                <a:solidFill>
                  <a:srgbClr val="FFFFFF"/>
                </a:solidFill>
              </a:rPr>
              <a:t>G – </a:t>
            </a:r>
            <a:r>
              <a:rPr lang="en-US" sz="1700" dirty="0" err="1">
                <a:solidFill>
                  <a:srgbClr val="FFFFFF"/>
                </a:solidFill>
              </a:rPr>
              <a:t>Genchi</a:t>
            </a:r>
            <a:r>
              <a:rPr lang="en-US" sz="1700" dirty="0">
                <a:solidFill>
                  <a:srgbClr val="FFFFFF"/>
                </a:solidFill>
              </a:rPr>
              <a:t> </a:t>
            </a:r>
            <a:r>
              <a:rPr lang="en-US" sz="1700" dirty="0" err="1">
                <a:solidFill>
                  <a:srgbClr val="FFFFFF"/>
                </a:solidFill>
              </a:rPr>
              <a:t>Gembutsu</a:t>
            </a:r>
            <a:r>
              <a:rPr lang="en-US" sz="1700" dirty="0">
                <a:solidFill>
                  <a:srgbClr val="FFFFFF"/>
                </a:solidFill>
              </a:rPr>
              <a:t> – Go and See</a:t>
            </a:r>
          </a:p>
          <a:p>
            <a:pPr marL="0" indent="0">
              <a:buNone/>
            </a:pPr>
            <a:r>
              <a:rPr lang="en-US" sz="1700" dirty="0">
                <a:solidFill>
                  <a:srgbClr val="FFFFFF"/>
                </a:solidFill>
              </a:rPr>
              <a:t>E – Engage</a:t>
            </a:r>
          </a:p>
          <a:p>
            <a:pPr marL="0" indent="0">
              <a:buNone/>
            </a:pPr>
            <a:r>
              <a:rPr lang="en-US" sz="1700" dirty="0">
                <a:solidFill>
                  <a:srgbClr val="FFFFFF"/>
                </a:solidFill>
              </a:rPr>
              <a:t>M – Muda, Mura, Muri – Discover      forms of Waste</a:t>
            </a:r>
          </a:p>
          <a:p>
            <a:pPr marL="0" indent="0">
              <a:buNone/>
            </a:pPr>
            <a:r>
              <a:rPr lang="en-US" sz="1700" dirty="0">
                <a:solidFill>
                  <a:srgbClr val="FFFFFF"/>
                </a:solidFill>
              </a:rPr>
              <a:t>B – Be respectful, always</a:t>
            </a:r>
          </a:p>
          <a:p>
            <a:pPr marL="0" indent="0">
              <a:buNone/>
            </a:pPr>
            <a:r>
              <a:rPr lang="en-US" sz="1700" dirty="0">
                <a:solidFill>
                  <a:srgbClr val="FFFFFF"/>
                </a:solidFill>
              </a:rPr>
              <a:t>A – Analyze and assess the data you gathered…be sure to include the people</a:t>
            </a:r>
          </a:p>
        </p:txBody>
      </p:sp>
      <p:pic>
        <p:nvPicPr>
          <p:cNvPr id="7" name="Picture 2" descr="http://www.macpas.com/wp-content/uploads/2013/11/gemba.png">
            <a:extLst>
              <a:ext uri="{FF2B5EF4-FFF2-40B4-BE49-F238E27FC236}">
                <a16:creationId xmlns:a16="http://schemas.microsoft.com/office/drawing/2014/main" id="{51E58826-1F50-409D-87F0-FF89715ACF33}"/>
              </a:ext>
            </a:extLst>
          </p:cNvPr>
          <p:cNvPicPr>
            <a:picLocks noChangeAspect="1" noChangeArrowheads="1"/>
          </p:cNvPicPr>
          <p:nvPr/>
        </p:nvPicPr>
        <p:blipFill>
          <a:blip r:embed="rId2" cstate="print"/>
          <a:srcRect/>
          <a:stretch>
            <a:fillRect/>
          </a:stretch>
        </p:blipFill>
        <p:spPr bwMode="auto">
          <a:xfrm>
            <a:off x="6190122" y="2053136"/>
            <a:ext cx="1866801" cy="211243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p:spPr>
      </p:pic>
      <p:pic>
        <p:nvPicPr>
          <p:cNvPr id="6" name="Picture 5">
            <a:extLst>
              <a:ext uri="{FF2B5EF4-FFF2-40B4-BE49-F238E27FC236}">
                <a16:creationId xmlns:a16="http://schemas.microsoft.com/office/drawing/2014/main" id="{09BC6FBC-22E9-44E4-A84C-BC78095C8C86}"/>
              </a:ext>
            </a:extLst>
          </p:cNvPr>
          <p:cNvPicPr>
            <a:picLocks noChangeAspect="1"/>
          </p:cNvPicPr>
          <p:nvPr/>
        </p:nvPicPr>
        <p:blipFill>
          <a:blip r:embed="rId3"/>
          <a:stretch>
            <a:fillRect/>
          </a:stretch>
        </p:blipFill>
        <p:spPr>
          <a:xfrm>
            <a:off x="5181600" y="4402740"/>
            <a:ext cx="3837308" cy="1511152"/>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4" name="Footer Placeholder 3">
            <a:extLst>
              <a:ext uri="{FF2B5EF4-FFF2-40B4-BE49-F238E27FC236}">
                <a16:creationId xmlns:a16="http://schemas.microsoft.com/office/drawing/2014/main" id="{9DF32973-0954-4630-92D4-CD7E836430DD}"/>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817BCDC-EF95-4250-93B8-D85B59E85ABE}"/>
              </a:ext>
            </a:extLst>
          </p:cNvPr>
          <p:cNvSpPr>
            <a:spLocks noGrp="1"/>
          </p:cNvSpPr>
          <p:nvPr>
            <p:ph type="sldNum" sz="quarter" idx="12"/>
          </p:nvPr>
        </p:nvSpPr>
        <p:spPr/>
        <p:txBody>
          <a:bodyPr/>
          <a:lstStyle/>
          <a:p>
            <a:fld id="{909ED1F4-8724-4CB0-854F-41CA9E1557CC}" type="slidenum">
              <a:rPr lang="en-US" altLang="en-US" smtClean="0"/>
              <a:pPr/>
              <a:t>25</a:t>
            </a:fld>
            <a:endParaRPr lang="en-US" altLang="en-US"/>
          </a:p>
        </p:txBody>
      </p:sp>
    </p:spTree>
    <p:extLst>
      <p:ext uri="{BB962C8B-B14F-4D97-AF65-F5344CB8AC3E}">
        <p14:creationId xmlns:p14="http://schemas.microsoft.com/office/powerpoint/2010/main" val="30017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26F3-2789-4630-B306-07A4A8AA70EE}"/>
              </a:ext>
            </a:extLst>
          </p:cNvPr>
          <p:cNvSpPr>
            <a:spLocks noGrp="1"/>
          </p:cNvSpPr>
          <p:nvPr>
            <p:ph type="title"/>
          </p:nvPr>
        </p:nvSpPr>
        <p:spPr/>
        <p:txBody>
          <a:bodyPr/>
          <a:lstStyle/>
          <a:p>
            <a:r>
              <a:rPr lang="en-US" dirty="0"/>
              <a:t>Flow Tools</a:t>
            </a:r>
          </a:p>
        </p:txBody>
      </p:sp>
      <p:sp>
        <p:nvSpPr>
          <p:cNvPr id="3" name="Content Placeholder 2">
            <a:extLst>
              <a:ext uri="{FF2B5EF4-FFF2-40B4-BE49-F238E27FC236}">
                <a16:creationId xmlns:a16="http://schemas.microsoft.com/office/drawing/2014/main" id="{5B3E8876-4102-4C94-986D-2DE0A5241450}"/>
              </a:ext>
            </a:extLst>
          </p:cNvPr>
          <p:cNvSpPr>
            <a:spLocks noGrp="1"/>
          </p:cNvSpPr>
          <p:nvPr>
            <p:ph idx="1"/>
          </p:nvPr>
        </p:nvSpPr>
        <p:spPr>
          <a:xfrm>
            <a:off x="609600" y="1341438"/>
            <a:ext cx="7924800" cy="4373562"/>
          </a:xfrm>
        </p:spPr>
        <p:txBody>
          <a:bodyPr/>
          <a:lstStyle/>
          <a:p>
            <a:pPr marL="457200" indent="-457200">
              <a:buFont typeface="+mj-lt"/>
              <a:buAutoNum type="arabicPeriod"/>
            </a:pPr>
            <a:r>
              <a:rPr lang="en-US" sz="2200" dirty="0" err="1"/>
              <a:t>Heijunka</a:t>
            </a:r>
            <a:r>
              <a:rPr lang="en-US" sz="2200" dirty="0"/>
              <a:t> Leveling - Works to level or smooth flow by delivering goods and/or services in an alternating or patterned manner rather than large chunks of time</a:t>
            </a:r>
          </a:p>
          <a:p>
            <a:pPr marL="457200" indent="-457200">
              <a:buFont typeface="+mj-lt"/>
              <a:buAutoNum type="arabicPeriod"/>
            </a:pPr>
            <a:r>
              <a:rPr lang="en-US" sz="2200" dirty="0"/>
              <a:t>Pull Systems and </a:t>
            </a:r>
            <a:r>
              <a:rPr lang="en-US" sz="2200" dirty="0" err="1"/>
              <a:t>Kanbans</a:t>
            </a:r>
            <a:endParaRPr lang="en-US" sz="2200" dirty="0"/>
          </a:p>
          <a:p>
            <a:pPr marL="857250" lvl="1" indent="-457200"/>
            <a:r>
              <a:rPr lang="en-US" sz="2200" dirty="0"/>
              <a:t>Pull systems: process to ensure nothing is produced upstream until the downstream process “signals” the need for it</a:t>
            </a:r>
          </a:p>
          <a:p>
            <a:pPr marL="857250" lvl="1" indent="-457200"/>
            <a:r>
              <a:rPr lang="en-US" sz="2200" dirty="0" err="1"/>
              <a:t>Kanbans</a:t>
            </a:r>
            <a:r>
              <a:rPr lang="en-US" sz="2200" dirty="0"/>
              <a:t>: “Pull signals” that serve as visual signals used to control flow and trigger action between processes</a:t>
            </a:r>
          </a:p>
          <a:p>
            <a:pPr marL="457200" indent="-457200">
              <a:buFont typeface="+mj-lt"/>
              <a:buAutoNum type="arabicPeriod"/>
            </a:pPr>
            <a:r>
              <a:rPr lang="en-US" sz="2200" dirty="0"/>
              <a:t>First-In First-Out (FIFO) – ensures the oldest work upstream is the first to be processed downstream </a:t>
            </a:r>
          </a:p>
        </p:txBody>
      </p:sp>
      <p:sp>
        <p:nvSpPr>
          <p:cNvPr id="4" name="Footer Placeholder 3">
            <a:extLst>
              <a:ext uri="{FF2B5EF4-FFF2-40B4-BE49-F238E27FC236}">
                <a16:creationId xmlns:a16="http://schemas.microsoft.com/office/drawing/2014/main" id="{5F679732-E1A2-4F27-9F28-405ED329B869}"/>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86437ED9-45DE-49FA-9D26-F09082F28944}"/>
              </a:ext>
            </a:extLst>
          </p:cNvPr>
          <p:cNvSpPr>
            <a:spLocks noGrp="1"/>
          </p:cNvSpPr>
          <p:nvPr>
            <p:ph type="sldNum" sz="quarter" idx="12"/>
          </p:nvPr>
        </p:nvSpPr>
        <p:spPr/>
        <p:txBody>
          <a:bodyPr/>
          <a:lstStyle/>
          <a:p>
            <a:fld id="{909ED1F4-8724-4CB0-854F-41CA9E1557CC}" type="slidenum">
              <a:rPr lang="en-US" altLang="en-US" smtClean="0"/>
              <a:pPr/>
              <a:t>250</a:t>
            </a:fld>
            <a:endParaRPr lang="en-US" altLang="en-US"/>
          </a:p>
        </p:txBody>
      </p:sp>
    </p:spTree>
    <p:extLst>
      <p:ext uri="{BB962C8B-B14F-4D97-AF65-F5344CB8AC3E}">
        <p14:creationId xmlns:p14="http://schemas.microsoft.com/office/powerpoint/2010/main" val="105813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99ED-1517-47D9-B15F-D72D98ABC776}"/>
              </a:ext>
            </a:extLst>
          </p:cNvPr>
          <p:cNvSpPr>
            <a:spLocks noGrp="1"/>
          </p:cNvSpPr>
          <p:nvPr>
            <p:ph type="title"/>
          </p:nvPr>
        </p:nvSpPr>
        <p:spPr/>
        <p:txBody>
          <a:bodyPr/>
          <a:lstStyle/>
          <a:p>
            <a:r>
              <a:rPr lang="en-US" dirty="0"/>
              <a:t>Kanban in Healthcare!</a:t>
            </a:r>
          </a:p>
        </p:txBody>
      </p:sp>
      <p:pic>
        <p:nvPicPr>
          <p:cNvPr id="6" name="Online Media 5" title="Two Bin Supply System at St Clair Hospital">
            <a:hlinkClick r:id="" action="ppaction://media"/>
            <a:extLst>
              <a:ext uri="{FF2B5EF4-FFF2-40B4-BE49-F238E27FC236}">
                <a16:creationId xmlns:a16="http://schemas.microsoft.com/office/drawing/2014/main" id="{9554D59B-29C8-4A79-9CE8-39D8D7673E05}"/>
              </a:ext>
            </a:extLst>
          </p:cNvPr>
          <p:cNvPicPr>
            <a:picLocks noGrp="1" noRot="1" noChangeAspect="1"/>
          </p:cNvPicPr>
          <p:nvPr>
            <p:ph idx="1"/>
            <a:videoFile r:link="rId1"/>
          </p:nvPr>
        </p:nvPicPr>
        <p:blipFill>
          <a:blip r:embed="rId4"/>
          <a:stretch>
            <a:fillRect/>
          </a:stretch>
        </p:blipFill>
        <p:spPr>
          <a:xfrm>
            <a:off x="575733" y="1524000"/>
            <a:ext cx="8034867" cy="4519612"/>
          </a:xfrm>
          <a:prstGeom prst="rect">
            <a:avLst/>
          </a:prstGeom>
        </p:spPr>
      </p:pic>
      <p:sp>
        <p:nvSpPr>
          <p:cNvPr id="4" name="Footer Placeholder 3">
            <a:extLst>
              <a:ext uri="{FF2B5EF4-FFF2-40B4-BE49-F238E27FC236}">
                <a16:creationId xmlns:a16="http://schemas.microsoft.com/office/drawing/2014/main" id="{8A85735D-05B5-4296-8ABC-3A8DA1048E4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5039DCF-46E1-4B3A-AD6F-80E67E668A81}"/>
              </a:ext>
            </a:extLst>
          </p:cNvPr>
          <p:cNvSpPr>
            <a:spLocks noGrp="1"/>
          </p:cNvSpPr>
          <p:nvPr>
            <p:ph type="sldNum" sz="quarter" idx="12"/>
          </p:nvPr>
        </p:nvSpPr>
        <p:spPr/>
        <p:txBody>
          <a:bodyPr/>
          <a:lstStyle/>
          <a:p>
            <a:fld id="{909ED1F4-8724-4CB0-854F-41CA9E1557CC}" type="slidenum">
              <a:rPr lang="en-US" altLang="en-US" smtClean="0"/>
              <a:pPr/>
              <a:t>251</a:t>
            </a:fld>
            <a:endParaRPr lang="en-US" altLang="en-US"/>
          </a:p>
        </p:txBody>
      </p:sp>
    </p:spTree>
    <p:extLst>
      <p:ext uri="{BB962C8B-B14F-4D97-AF65-F5344CB8AC3E}">
        <p14:creationId xmlns:p14="http://schemas.microsoft.com/office/powerpoint/2010/main" val="242578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13: The Kano Model</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80254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2D2D-B6FA-49AA-91B4-86390C448E33}"/>
              </a:ext>
            </a:extLst>
          </p:cNvPr>
          <p:cNvSpPr>
            <a:spLocks noGrp="1"/>
          </p:cNvSpPr>
          <p:nvPr>
            <p:ph type="title"/>
          </p:nvPr>
        </p:nvSpPr>
        <p:spPr/>
        <p:txBody>
          <a:bodyPr/>
          <a:lstStyle/>
          <a:p>
            <a:r>
              <a:rPr lang="en-US" dirty="0"/>
              <a:t>Kano Model</a:t>
            </a:r>
          </a:p>
        </p:txBody>
      </p:sp>
      <p:pic>
        <p:nvPicPr>
          <p:cNvPr id="6" name="Online Media 5" title="Discovering the Kano Model">
            <a:hlinkClick r:id="" action="ppaction://media"/>
            <a:extLst>
              <a:ext uri="{FF2B5EF4-FFF2-40B4-BE49-F238E27FC236}">
                <a16:creationId xmlns:a16="http://schemas.microsoft.com/office/drawing/2014/main" id="{DDD2E80E-2649-4CA9-9AC4-2601E0FEB182}"/>
              </a:ext>
            </a:extLst>
          </p:cNvPr>
          <p:cNvPicPr>
            <a:picLocks noGrp="1" noRot="1" noChangeAspect="1"/>
          </p:cNvPicPr>
          <p:nvPr>
            <p:ph idx="1"/>
            <a:videoFile r:link="rId1"/>
          </p:nvPr>
        </p:nvPicPr>
        <p:blipFill>
          <a:blip r:embed="rId3"/>
          <a:stretch>
            <a:fillRect/>
          </a:stretch>
        </p:blipFill>
        <p:spPr>
          <a:xfrm>
            <a:off x="189089" y="1143000"/>
            <a:ext cx="8765821" cy="4930775"/>
          </a:xfrm>
          <a:prstGeom prst="rect">
            <a:avLst/>
          </a:prstGeom>
        </p:spPr>
      </p:pic>
      <p:sp>
        <p:nvSpPr>
          <p:cNvPr id="4" name="Footer Placeholder 3">
            <a:extLst>
              <a:ext uri="{FF2B5EF4-FFF2-40B4-BE49-F238E27FC236}">
                <a16:creationId xmlns:a16="http://schemas.microsoft.com/office/drawing/2014/main" id="{182455BB-8F66-491A-ADE4-74ECFA411F5E}"/>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EF1F3B6C-18D5-47E7-9BF4-FBCEE8DD8A3B}"/>
              </a:ext>
            </a:extLst>
          </p:cNvPr>
          <p:cNvSpPr>
            <a:spLocks noGrp="1"/>
          </p:cNvSpPr>
          <p:nvPr>
            <p:ph type="sldNum" sz="quarter" idx="12"/>
          </p:nvPr>
        </p:nvSpPr>
        <p:spPr/>
        <p:txBody>
          <a:bodyPr/>
          <a:lstStyle/>
          <a:p>
            <a:fld id="{909ED1F4-8724-4CB0-854F-41CA9E1557CC}" type="slidenum">
              <a:rPr lang="en-US" altLang="en-US" smtClean="0"/>
              <a:pPr/>
              <a:t>253</a:t>
            </a:fld>
            <a:endParaRPr lang="en-US" altLang="en-US"/>
          </a:p>
        </p:txBody>
      </p:sp>
    </p:spTree>
    <p:extLst>
      <p:ext uri="{BB962C8B-B14F-4D97-AF65-F5344CB8AC3E}">
        <p14:creationId xmlns:p14="http://schemas.microsoft.com/office/powerpoint/2010/main" val="322193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20935-E849-418A-AFD9-A76650E56149}"/>
              </a:ext>
            </a:extLst>
          </p:cNvPr>
          <p:cNvSpPr>
            <a:spLocks noGrp="1"/>
          </p:cNvSpPr>
          <p:nvPr>
            <p:ph type="title"/>
          </p:nvPr>
        </p:nvSpPr>
        <p:spPr/>
        <p:txBody>
          <a:bodyPr/>
          <a:lstStyle/>
          <a:p>
            <a:r>
              <a:rPr lang="en-US" dirty="0"/>
              <a:t>Kano Model</a:t>
            </a:r>
          </a:p>
        </p:txBody>
      </p:sp>
      <p:sp>
        <p:nvSpPr>
          <p:cNvPr id="4" name="Footer Placeholder 3">
            <a:extLst>
              <a:ext uri="{FF2B5EF4-FFF2-40B4-BE49-F238E27FC236}">
                <a16:creationId xmlns:a16="http://schemas.microsoft.com/office/drawing/2014/main" id="{956503F6-75A1-445C-B55F-FB8EFDA1570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19B75B3-36A7-40C4-B457-BA737728594A}"/>
              </a:ext>
            </a:extLst>
          </p:cNvPr>
          <p:cNvSpPr>
            <a:spLocks noGrp="1"/>
          </p:cNvSpPr>
          <p:nvPr>
            <p:ph type="sldNum" sz="quarter" idx="12"/>
          </p:nvPr>
        </p:nvSpPr>
        <p:spPr/>
        <p:txBody>
          <a:bodyPr/>
          <a:lstStyle/>
          <a:p>
            <a:fld id="{909ED1F4-8724-4CB0-854F-41CA9E1557CC}" type="slidenum">
              <a:rPr lang="en-US" altLang="en-US" smtClean="0"/>
              <a:pPr/>
              <a:t>254</a:t>
            </a:fld>
            <a:endParaRPr lang="en-US" altLang="en-US"/>
          </a:p>
        </p:txBody>
      </p:sp>
      <p:sp>
        <p:nvSpPr>
          <p:cNvPr id="6" name="TextBox 5">
            <a:extLst>
              <a:ext uri="{FF2B5EF4-FFF2-40B4-BE49-F238E27FC236}">
                <a16:creationId xmlns:a16="http://schemas.microsoft.com/office/drawing/2014/main" id="{DCE71FD9-2C78-45DE-BD49-D547550DCF81}"/>
              </a:ext>
            </a:extLst>
          </p:cNvPr>
          <p:cNvSpPr txBox="1"/>
          <p:nvPr/>
        </p:nvSpPr>
        <p:spPr>
          <a:xfrm>
            <a:off x="226509" y="1397675"/>
            <a:ext cx="2188369" cy="1600438"/>
          </a:xfrm>
          <a:prstGeom prst="rect">
            <a:avLst/>
          </a:prstGeom>
          <a:noFill/>
          <a:ln>
            <a:noFill/>
          </a:ln>
        </p:spPr>
        <p:txBody>
          <a:bodyPr wrap="square" rtlCol="0">
            <a:spAutoFit/>
          </a:bodyPr>
          <a:lstStyle/>
          <a:p>
            <a:pPr algn="ctr"/>
            <a:r>
              <a:rPr lang="en-US" sz="1400" dirty="0">
                <a:solidFill>
                  <a:srgbClr val="0070C0"/>
                </a:solidFill>
              </a:rPr>
              <a:t>There are unexpected features which, when presented, cause a positive reaction. These are usually called </a:t>
            </a:r>
            <a:r>
              <a:rPr lang="en-US" sz="1400" i="1" dirty="0">
                <a:solidFill>
                  <a:srgbClr val="0070C0"/>
                </a:solidFill>
              </a:rPr>
              <a:t>Attractive</a:t>
            </a:r>
            <a:r>
              <a:rPr lang="en-US" sz="1400" dirty="0">
                <a:solidFill>
                  <a:srgbClr val="0070C0"/>
                </a:solidFill>
              </a:rPr>
              <a:t>, </a:t>
            </a:r>
            <a:r>
              <a:rPr lang="en-US" sz="1400" i="1" dirty="0">
                <a:solidFill>
                  <a:srgbClr val="0070C0"/>
                </a:solidFill>
              </a:rPr>
              <a:t>Exciters</a:t>
            </a:r>
            <a:r>
              <a:rPr lang="en-US" sz="1400" dirty="0">
                <a:solidFill>
                  <a:srgbClr val="0070C0"/>
                </a:solidFill>
              </a:rPr>
              <a:t> or </a:t>
            </a:r>
            <a:r>
              <a:rPr lang="en-US" sz="1400" i="1" dirty="0">
                <a:solidFill>
                  <a:srgbClr val="0070C0"/>
                </a:solidFill>
              </a:rPr>
              <a:t>Delighters</a:t>
            </a:r>
            <a:endParaRPr lang="en-US" sz="1400" dirty="0">
              <a:solidFill>
                <a:srgbClr val="0070C0"/>
              </a:solidFill>
            </a:endParaRPr>
          </a:p>
        </p:txBody>
      </p:sp>
      <p:sp>
        <p:nvSpPr>
          <p:cNvPr id="7" name="Rectangle 6">
            <a:extLst>
              <a:ext uri="{FF2B5EF4-FFF2-40B4-BE49-F238E27FC236}">
                <a16:creationId xmlns:a16="http://schemas.microsoft.com/office/drawing/2014/main" id="{CBE57892-4B40-464E-8477-AD6B93D50564}"/>
              </a:ext>
            </a:extLst>
          </p:cNvPr>
          <p:cNvSpPr/>
          <p:nvPr/>
        </p:nvSpPr>
        <p:spPr>
          <a:xfrm>
            <a:off x="4800600" y="5257800"/>
            <a:ext cx="4191000" cy="1169551"/>
          </a:xfrm>
          <a:prstGeom prst="rect">
            <a:avLst/>
          </a:prstGeom>
          <a:ln>
            <a:noFill/>
          </a:ln>
        </p:spPr>
        <p:txBody>
          <a:bodyPr wrap="square">
            <a:spAutoFit/>
          </a:bodyPr>
          <a:lstStyle/>
          <a:p>
            <a:pPr algn="ctr"/>
            <a:r>
              <a:rPr lang="en-US" sz="1400" dirty="0">
                <a:solidFill>
                  <a:srgbClr val="FF7F61"/>
                </a:solidFill>
                <a:latin typeface="proxima-nova"/>
              </a:rPr>
              <a:t>Other product features are simply </a:t>
            </a:r>
            <a:r>
              <a:rPr lang="en-US" sz="1400" b="1" dirty="0">
                <a:solidFill>
                  <a:srgbClr val="FF7F61"/>
                </a:solidFill>
                <a:latin typeface="proxima-nova"/>
              </a:rPr>
              <a:t>expected</a:t>
            </a:r>
            <a:r>
              <a:rPr lang="en-US" sz="1400" dirty="0">
                <a:solidFill>
                  <a:srgbClr val="FF7F61"/>
                </a:solidFill>
                <a:latin typeface="proxima-nova"/>
              </a:rPr>
              <a:t> by customers. If the product doesn’t have them, it will be considered to be incomplete or just plain bad. This type of features is usually called </a:t>
            </a:r>
            <a:r>
              <a:rPr lang="en-US" sz="1400" i="1" dirty="0">
                <a:solidFill>
                  <a:srgbClr val="FF7F61"/>
                </a:solidFill>
                <a:latin typeface="proxima-nova"/>
              </a:rPr>
              <a:t>Must-be or </a:t>
            </a:r>
            <a:r>
              <a:rPr lang="en-US" sz="1400" dirty="0">
                <a:solidFill>
                  <a:srgbClr val="FF7F61"/>
                </a:solidFill>
                <a:latin typeface="proxima-nova"/>
              </a:rPr>
              <a:t>Basic Expectations</a:t>
            </a:r>
            <a:endParaRPr lang="en-US" sz="1400" dirty="0">
              <a:solidFill>
                <a:srgbClr val="FF7F61"/>
              </a:solidFill>
            </a:endParaRPr>
          </a:p>
        </p:txBody>
      </p:sp>
      <p:sp>
        <p:nvSpPr>
          <p:cNvPr id="8" name="Rectangle 7">
            <a:extLst>
              <a:ext uri="{FF2B5EF4-FFF2-40B4-BE49-F238E27FC236}">
                <a16:creationId xmlns:a16="http://schemas.microsoft.com/office/drawing/2014/main" id="{5BAE1937-D493-4069-9D13-6A5DB7F681B6}"/>
              </a:ext>
            </a:extLst>
          </p:cNvPr>
          <p:cNvSpPr/>
          <p:nvPr/>
        </p:nvSpPr>
        <p:spPr>
          <a:xfrm>
            <a:off x="7010371" y="1600200"/>
            <a:ext cx="2032106" cy="1600438"/>
          </a:xfrm>
          <a:prstGeom prst="rect">
            <a:avLst/>
          </a:prstGeom>
          <a:ln>
            <a:noFill/>
          </a:ln>
        </p:spPr>
        <p:txBody>
          <a:bodyPr wrap="square">
            <a:spAutoFit/>
          </a:bodyPr>
          <a:lstStyle/>
          <a:p>
            <a:pPr algn="ctr"/>
            <a:r>
              <a:rPr lang="en-US" sz="1400" dirty="0">
                <a:solidFill>
                  <a:srgbClr val="00B050"/>
                </a:solidFill>
                <a:latin typeface="proxima-nova"/>
              </a:rPr>
              <a:t>Some product features behave as what we might intuitively think that Satisfaction works: the more we provide, the more satisfied our customers become.</a:t>
            </a:r>
            <a:endParaRPr lang="en-US" sz="1400" dirty="0">
              <a:solidFill>
                <a:srgbClr val="00B050"/>
              </a:solidFill>
            </a:endParaRPr>
          </a:p>
        </p:txBody>
      </p:sp>
      <p:sp>
        <p:nvSpPr>
          <p:cNvPr id="9" name="Rectangle 8">
            <a:extLst>
              <a:ext uri="{FF2B5EF4-FFF2-40B4-BE49-F238E27FC236}">
                <a16:creationId xmlns:a16="http://schemas.microsoft.com/office/drawing/2014/main" id="{2F0AC39B-EF76-4E39-9786-A1000AFE9B33}"/>
              </a:ext>
            </a:extLst>
          </p:cNvPr>
          <p:cNvSpPr/>
          <p:nvPr/>
        </p:nvSpPr>
        <p:spPr>
          <a:xfrm>
            <a:off x="128878" y="6001811"/>
            <a:ext cx="4572000" cy="338554"/>
          </a:xfrm>
          <a:prstGeom prst="rect">
            <a:avLst/>
          </a:prstGeom>
        </p:spPr>
        <p:txBody>
          <a:bodyPr>
            <a:spAutoFit/>
          </a:bodyPr>
          <a:lstStyle/>
          <a:p>
            <a:r>
              <a:rPr lang="en-US" sz="800" dirty="0">
                <a:hlinkClick r:id="rId2"/>
              </a:rPr>
              <a:t>https://foldingburritos.com/kano-model/</a:t>
            </a:r>
            <a:endParaRPr lang="en-US" sz="800" dirty="0"/>
          </a:p>
          <a:p>
            <a:r>
              <a:rPr lang="en-US" sz="800" dirty="0"/>
              <a:t>https://asq.org/quality-resources/kano-model</a:t>
            </a:r>
          </a:p>
        </p:txBody>
      </p:sp>
      <p:pic>
        <p:nvPicPr>
          <p:cNvPr id="2052" name="Picture 4" descr="C:\Users\Jonathan\AppData\Local\Temp\SNAGHTML328b676d.PNG">
            <a:extLst>
              <a:ext uri="{FF2B5EF4-FFF2-40B4-BE49-F238E27FC236}">
                <a16:creationId xmlns:a16="http://schemas.microsoft.com/office/drawing/2014/main" id="{5B830960-9008-4E4E-8D11-C53B1103E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694" y="376453"/>
            <a:ext cx="6153150" cy="587692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 name="Straight Arrow Connector 10">
            <a:extLst>
              <a:ext uri="{FF2B5EF4-FFF2-40B4-BE49-F238E27FC236}">
                <a16:creationId xmlns:a16="http://schemas.microsoft.com/office/drawing/2014/main" id="{8D8D1CB7-DCF4-4615-B8B9-B937C9F14FE3}"/>
              </a:ext>
            </a:extLst>
          </p:cNvPr>
          <p:cNvCxnSpPr>
            <a:cxnSpLocks/>
          </p:cNvCxnSpPr>
          <p:nvPr/>
        </p:nvCxnSpPr>
        <p:spPr bwMode="auto">
          <a:xfrm>
            <a:off x="2414878" y="2197894"/>
            <a:ext cx="709322" cy="800219"/>
          </a:xfrm>
          <a:prstGeom prst="straightConnector1">
            <a:avLst/>
          </a:prstGeom>
          <a:solidFill>
            <a:schemeClr val="accent1"/>
          </a:solidFill>
          <a:ln w="9525" cap="flat" cmpd="sng" algn="ctr">
            <a:solidFill>
              <a:srgbClr val="76D6FF"/>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3C6B9F40-1F69-4FD9-89F8-E0E3EB62B255}"/>
              </a:ext>
            </a:extLst>
          </p:cNvPr>
          <p:cNvCxnSpPr>
            <a:cxnSpLocks/>
          </p:cNvCxnSpPr>
          <p:nvPr/>
        </p:nvCxnSpPr>
        <p:spPr bwMode="auto">
          <a:xfrm flipH="1" flipV="1">
            <a:off x="6553201" y="1905001"/>
            <a:ext cx="609599" cy="327818"/>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02C6C5AE-2986-43C2-9DF6-E6FF654F9D63}"/>
              </a:ext>
            </a:extLst>
          </p:cNvPr>
          <p:cNvCxnSpPr/>
          <p:nvPr/>
        </p:nvCxnSpPr>
        <p:spPr bwMode="auto">
          <a:xfrm flipH="1" flipV="1">
            <a:off x="5867400" y="4191000"/>
            <a:ext cx="990600" cy="1066800"/>
          </a:xfrm>
          <a:prstGeom prst="straightConnector1">
            <a:avLst/>
          </a:prstGeom>
          <a:solidFill>
            <a:schemeClr val="accent1"/>
          </a:solidFill>
          <a:ln w="9525" cap="flat" cmpd="sng" algn="ctr">
            <a:solidFill>
              <a:srgbClr val="FF2E92"/>
            </a:solidFill>
            <a:prstDash val="solid"/>
            <a:round/>
            <a:headEnd type="none" w="med" len="med"/>
            <a:tailEnd type="triangle"/>
          </a:ln>
          <a:effectLst/>
        </p:spPr>
      </p:cxnSp>
    </p:spTree>
    <p:extLst>
      <p:ext uri="{BB962C8B-B14F-4D97-AF65-F5344CB8AC3E}">
        <p14:creationId xmlns:p14="http://schemas.microsoft.com/office/powerpoint/2010/main" val="355022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B9C89-A8E9-4E46-B9E6-1C59D37B4175}"/>
              </a:ext>
            </a:extLst>
          </p:cNvPr>
          <p:cNvSpPr>
            <a:spLocks noGrp="1"/>
          </p:cNvSpPr>
          <p:nvPr>
            <p:ph type="title"/>
          </p:nvPr>
        </p:nvSpPr>
        <p:spPr/>
        <p:txBody>
          <a:bodyPr/>
          <a:lstStyle/>
          <a:p>
            <a:r>
              <a:rPr lang="en-US" dirty="0"/>
              <a:t>Kano in Healthcare</a:t>
            </a:r>
          </a:p>
        </p:txBody>
      </p:sp>
      <p:sp>
        <p:nvSpPr>
          <p:cNvPr id="4" name="Footer Placeholder 3">
            <a:extLst>
              <a:ext uri="{FF2B5EF4-FFF2-40B4-BE49-F238E27FC236}">
                <a16:creationId xmlns:a16="http://schemas.microsoft.com/office/drawing/2014/main" id="{D9EBE75D-D383-455B-A1B6-2857BD827079}"/>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25A64E8-50F9-4E98-9CA9-28A05BE3E7B0}"/>
              </a:ext>
            </a:extLst>
          </p:cNvPr>
          <p:cNvSpPr>
            <a:spLocks noGrp="1"/>
          </p:cNvSpPr>
          <p:nvPr>
            <p:ph type="sldNum" sz="quarter" idx="12"/>
          </p:nvPr>
        </p:nvSpPr>
        <p:spPr/>
        <p:txBody>
          <a:bodyPr/>
          <a:lstStyle/>
          <a:p>
            <a:fld id="{909ED1F4-8724-4CB0-854F-41CA9E1557CC}" type="slidenum">
              <a:rPr lang="en-US" altLang="en-US" smtClean="0"/>
              <a:pPr/>
              <a:t>255</a:t>
            </a:fld>
            <a:endParaRPr lang="en-US" altLang="en-US"/>
          </a:p>
        </p:txBody>
      </p:sp>
      <p:pic>
        <p:nvPicPr>
          <p:cNvPr id="3074" name="Picture 2" descr="Image result for kano model healthcare example">
            <a:extLst>
              <a:ext uri="{FF2B5EF4-FFF2-40B4-BE49-F238E27FC236}">
                <a16:creationId xmlns:a16="http://schemas.microsoft.com/office/drawing/2014/main" id="{D74A663D-B1BD-4EE5-B4A8-DCBB4FF37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15" y="1166019"/>
            <a:ext cx="8171985" cy="49752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7041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1689-7B13-47DD-9330-512E18F66058}"/>
              </a:ext>
            </a:extLst>
          </p:cNvPr>
          <p:cNvSpPr>
            <a:spLocks noGrp="1"/>
          </p:cNvSpPr>
          <p:nvPr>
            <p:ph type="title"/>
          </p:nvPr>
        </p:nvSpPr>
        <p:spPr/>
        <p:txBody>
          <a:bodyPr/>
          <a:lstStyle/>
          <a:p>
            <a:r>
              <a:rPr lang="en-US" dirty="0"/>
              <a:t>Asynchronous Learning – 10 Minutes </a:t>
            </a:r>
          </a:p>
        </p:txBody>
      </p:sp>
      <p:sp>
        <p:nvSpPr>
          <p:cNvPr id="3" name="Content Placeholder 2">
            <a:extLst>
              <a:ext uri="{FF2B5EF4-FFF2-40B4-BE49-F238E27FC236}">
                <a16:creationId xmlns:a16="http://schemas.microsoft.com/office/drawing/2014/main" id="{0A9E9285-0C02-4CF6-86F3-1A8547706B08}"/>
              </a:ext>
            </a:extLst>
          </p:cNvPr>
          <p:cNvSpPr>
            <a:spLocks noGrp="1"/>
          </p:cNvSpPr>
          <p:nvPr>
            <p:ph idx="1"/>
          </p:nvPr>
        </p:nvSpPr>
        <p:spPr>
          <a:xfrm>
            <a:off x="609600" y="1341438"/>
            <a:ext cx="7924800" cy="4373562"/>
          </a:xfrm>
        </p:spPr>
        <p:txBody>
          <a:bodyPr/>
          <a:lstStyle/>
          <a:p>
            <a:pPr marL="0" indent="0">
              <a:buNone/>
            </a:pPr>
            <a:r>
              <a:rPr lang="en-US" dirty="0"/>
              <a:t>You are a consultant brough into a hospital to help them understand how to address extended wait times in their ambulatory setting:</a:t>
            </a:r>
          </a:p>
          <a:p>
            <a:r>
              <a:rPr lang="en-US" dirty="0"/>
              <a:t>Identify an example of a(n):</a:t>
            </a:r>
          </a:p>
          <a:p>
            <a:pPr lvl="1"/>
            <a:r>
              <a:rPr lang="en-US" sz="2400" dirty="0"/>
              <a:t>Expecting Quality</a:t>
            </a:r>
          </a:p>
          <a:p>
            <a:pPr lvl="1"/>
            <a:r>
              <a:rPr lang="en-US" sz="2400" dirty="0"/>
              <a:t>Normal Quality</a:t>
            </a:r>
          </a:p>
          <a:p>
            <a:pPr lvl="1"/>
            <a:r>
              <a:rPr lang="en-US" sz="2400" dirty="0"/>
              <a:t>Exciting Quality</a:t>
            </a:r>
          </a:p>
          <a:p>
            <a:pPr marL="0" indent="0">
              <a:buNone/>
            </a:pPr>
            <a:r>
              <a:rPr lang="en-US" dirty="0"/>
              <a:t>as it relates to patient visit expectations</a:t>
            </a:r>
          </a:p>
        </p:txBody>
      </p:sp>
      <p:sp>
        <p:nvSpPr>
          <p:cNvPr id="4" name="Footer Placeholder 3">
            <a:extLst>
              <a:ext uri="{FF2B5EF4-FFF2-40B4-BE49-F238E27FC236}">
                <a16:creationId xmlns:a16="http://schemas.microsoft.com/office/drawing/2014/main" id="{144100F8-D6CE-4E24-B264-E2E7055CCB0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B996BD0-C0DD-459B-8BF8-D7255288890F}"/>
              </a:ext>
            </a:extLst>
          </p:cNvPr>
          <p:cNvSpPr>
            <a:spLocks noGrp="1"/>
          </p:cNvSpPr>
          <p:nvPr>
            <p:ph type="sldNum" sz="quarter" idx="12"/>
          </p:nvPr>
        </p:nvSpPr>
        <p:spPr/>
        <p:txBody>
          <a:bodyPr/>
          <a:lstStyle/>
          <a:p>
            <a:fld id="{909ED1F4-8724-4CB0-854F-41CA9E1557CC}" type="slidenum">
              <a:rPr lang="en-US" altLang="en-US" smtClean="0"/>
              <a:pPr/>
              <a:t>256</a:t>
            </a:fld>
            <a:endParaRPr lang="en-US" altLang="en-US"/>
          </a:p>
        </p:txBody>
      </p:sp>
    </p:spTree>
    <p:extLst>
      <p:ext uri="{BB962C8B-B14F-4D97-AF65-F5344CB8AC3E}">
        <p14:creationId xmlns:p14="http://schemas.microsoft.com/office/powerpoint/2010/main" val="281333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14, Lesson 1: </a:t>
            </a:r>
          </a:p>
          <a:p>
            <a:pPr eaLnBrk="1" hangingPunct="1">
              <a:buFont typeface="Wingdings" panose="05000000000000000000" pitchFamily="2" charset="2"/>
              <a:buNone/>
            </a:pPr>
            <a:r>
              <a:rPr lang="en-US" altLang="en-US" dirty="0">
                <a:solidFill>
                  <a:srgbClr val="1B7384"/>
                </a:solidFill>
              </a:rPr>
              <a:t>Developing Recommendations: SMART Goals and Decision Analysis </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413895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etting the stage">
            <a:extLst>
              <a:ext uri="{FF2B5EF4-FFF2-40B4-BE49-F238E27FC236}">
                <a16:creationId xmlns:a16="http://schemas.microsoft.com/office/drawing/2014/main" id="{8AA4D42B-365C-4CED-A4B7-AE0341573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553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227C824C-C7AB-435A-A8C3-4D63F7328636}"/>
              </a:ext>
            </a:extLst>
          </p:cNvPr>
          <p:cNvSpPr>
            <a:spLocks noGrp="1"/>
          </p:cNvSpPr>
          <p:nvPr>
            <p:ph type="title"/>
          </p:nvPr>
        </p:nvSpPr>
        <p:spPr>
          <a:xfrm>
            <a:off x="609600" y="2667000"/>
            <a:ext cx="7924800" cy="685800"/>
          </a:xfrm>
        </p:spPr>
        <p:txBody>
          <a:bodyPr/>
          <a:lstStyle/>
          <a:p>
            <a:pPr algn="ctr"/>
            <a:r>
              <a:rPr lang="en-US" dirty="0">
                <a:solidFill>
                  <a:schemeClr val="bg1"/>
                </a:solidFill>
              </a:rPr>
              <a:t>Setting the Stage</a:t>
            </a:r>
            <a:br>
              <a:rPr lang="en-US" dirty="0">
                <a:solidFill>
                  <a:schemeClr val="bg1"/>
                </a:solidFill>
              </a:rPr>
            </a:br>
            <a:r>
              <a:rPr lang="en-US" dirty="0">
                <a:solidFill>
                  <a:schemeClr val="bg1"/>
                </a:solidFill>
              </a:rPr>
              <a:t>for Successful Recommendations</a:t>
            </a:r>
            <a:br>
              <a:rPr lang="en-US" dirty="0">
                <a:solidFill>
                  <a:schemeClr val="bg1"/>
                </a:solidFill>
              </a:rPr>
            </a:br>
            <a:r>
              <a:rPr lang="en-US" dirty="0">
                <a:solidFill>
                  <a:schemeClr val="bg1"/>
                </a:solidFill>
              </a:rPr>
              <a:t>and Implementation</a:t>
            </a:r>
          </a:p>
        </p:txBody>
      </p:sp>
      <p:sp>
        <p:nvSpPr>
          <p:cNvPr id="4" name="Footer Placeholder 3">
            <a:extLst>
              <a:ext uri="{FF2B5EF4-FFF2-40B4-BE49-F238E27FC236}">
                <a16:creationId xmlns:a16="http://schemas.microsoft.com/office/drawing/2014/main" id="{56C471E0-0EA4-4E5E-A245-565ABE9D757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A77A26E-3010-4A8D-8307-F28A6EBB2019}"/>
              </a:ext>
            </a:extLst>
          </p:cNvPr>
          <p:cNvSpPr>
            <a:spLocks noGrp="1"/>
          </p:cNvSpPr>
          <p:nvPr>
            <p:ph type="sldNum" sz="quarter" idx="12"/>
          </p:nvPr>
        </p:nvSpPr>
        <p:spPr/>
        <p:txBody>
          <a:bodyPr/>
          <a:lstStyle/>
          <a:p>
            <a:fld id="{909ED1F4-8724-4CB0-854F-41CA9E1557CC}" type="slidenum">
              <a:rPr lang="en-US" altLang="en-US" smtClean="0"/>
              <a:pPr/>
              <a:t>258</a:t>
            </a:fld>
            <a:endParaRPr lang="en-US" altLang="en-US"/>
          </a:p>
        </p:txBody>
      </p:sp>
    </p:spTree>
    <p:extLst>
      <p:ext uri="{BB962C8B-B14F-4D97-AF65-F5344CB8AC3E}">
        <p14:creationId xmlns:p14="http://schemas.microsoft.com/office/powerpoint/2010/main" val="38268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1689-59A3-4495-953B-A9823C7F0F71}"/>
              </a:ext>
            </a:extLst>
          </p:cNvPr>
          <p:cNvSpPr>
            <a:spLocks noGrp="1"/>
          </p:cNvSpPr>
          <p:nvPr>
            <p:ph type="title"/>
          </p:nvPr>
        </p:nvSpPr>
        <p:spPr/>
        <p:txBody>
          <a:bodyPr/>
          <a:lstStyle/>
          <a:p>
            <a:r>
              <a:rPr lang="en-US" dirty="0"/>
              <a:t>SMART Goals</a:t>
            </a:r>
          </a:p>
        </p:txBody>
      </p:sp>
      <p:sp>
        <p:nvSpPr>
          <p:cNvPr id="4" name="Footer Placeholder 3">
            <a:extLst>
              <a:ext uri="{FF2B5EF4-FFF2-40B4-BE49-F238E27FC236}">
                <a16:creationId xmlns:a16="http://schemas.microsoft.com/office/drawing/2014/main" id="{F5694E77-8B5B-4B65-AAD8-042DFDCBE6D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0BF696E-DC93-4345-963B-22B4D33EF8EB}"/>
              </a:ext>
            </a:extLst>
          </p:cNvPr>
          <p:cNvSpPr>
            <a:spLocks noGrp="1"/>
          </p:cNvSpPr>
          <p:nvPr>
            <p:ph type="sldNum" sz="quarter" idx="12"/>
          </p:nvPr>
        </p:nvSpPr>
        <p:spPr/>
        <p:txBody>
          <a:bodyPr/>
          <a:lstStyle/>
          <a:p>
            <a:fld id="{909ED1F4-8724-4CB0-854F-41CA9E1557CC}" type="slidenum">
              <a:rPr lang="en-US" altLang="en-US" smtClean="0"/>
              <a:pPr/>
              <a:t>259</a:t>
            </a:fld>
            <a:endParaRPr lang="en-US" altLang="en-US"/>
          </a:p>
        </p:txBody>
      </p:sp>
      <p:pic>
        <p:nvPicPr>
          <p:cNvPr id="5122" name="Picture 2" descr="Image result for smart goals">
            <a:extLst>
              <a:ext uri="{FF2B5EF4-FFF2-40B4-BE49-F238E27FC236}">
                <a16:creationId xmlns:a16="http://schemas.microsoft.com/office/drawing/2014/main" id="{15396685-0721-426A-B50F-56417CED9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86" y="1591469"/>
            <a:ext cx="8535628" cy="36750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1490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8D73D1-185D-4FB4-A7EE-EC741BC0795C}"/>
              </a:ext>
            </a:extLst>
          </p:cNvPr>
          <p:cNvSpPr>
            <a:spLocks noGrp="1"/>
          </p:cNvSpPr>
          <p:nvPr>
            <p:ph type="title"/>
          </p:nvPr>
        </p:nvSpPr>
        <p:spPr/>
        <p:txBody>
          <a:bodyPr/>
          <a:lstStyle/>
          <a:p>
            <a:r>
              <a:rPr lang="en-US" dirty="0"/>
              <a:t>Let’s go to the GEMBA!</a:t>
            </a:r>
          </a:p>
        </p:txBody>
      </p:sp>
      <p:sp>
        <p:nvSpPr>
          <p:cNvPr id="7" name="Text Placeholder 6">
            <a:extLst>
              <a:ext uri="{FF2B5EF4-FFF2-40B4-BE49-F238E27FC236}">
                <a16:creationId xmlns:a16="http://schemas.microsoft.com/office/drawing/2014/main" id="{903651CB-61DF-49A4-986D-CF8B8C92E257}"/>
              </a:ext>
            </a:extLst>
          </p:cNvPr>
          <p:cNvSpPr>
            <a:spLocks noGrp="1"/>
          </p:cNvSpPr>
          <p:nvPr>
            <p:ph type="body" idx="1"/>
          </p:nvPr>
        </p:nvSpPr>
        <p:spPr/>
        <p:txBody>
          <a:bodyPr/>
          <a:lstStyle/>
          <a:p>
            <a:r>
              <a:rPr lang="en-US" dirty="0"/>
              <a:t>Identifying Waste</a:t>
            </a:r>
          </a:p>
        </p:txBody>
      </p:sp>
      <p:sp>
        <p:nvSpPr>
          <p:cNvPr id="4" name="Footer Placeholder 3">
            <a:extLst>
              <a:ext uri="{FF2B5EF4-FFF2-40B4-BE49-F238E27FC236}">
                <a16:creationId xmlns:a16="http://schemas.microsoft.com/office/drawing/2014/main" id="{F75F2FAF-1A92-4871-9619-984202F9C42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F7BA9D56-DF14-4725-9AAF-4F1426693F11}"/>
              </a:ext>
            </a:extLst>
          </p:cNvPr>
          <p:cNvSpPr>
            <a:spLocks noGrp="1"/>
          </p:cNvSpPr>
          <p:nvPr>
            <p:ph type="sldNum" sz="quarter" idx="12"/>
          </p:nvPr>
        </p:nvSpPr>
        <p:spPr/>
        <p:txBody>
          <a:bodyPr/>
          <a:lstStyle/>
          <a:p>
            <a:fld id="{909ED1F4-8724-4CB0-854F-41CA9E1557CC}" type="slidenum">
              <a:rPr lang="en-US" altLang="en-US" smtClean="0"/>
              <a:pPr/>
              <a:t>26</a:t>
            </a:fld>
            <a:endParaRPr lang="en-US" altLang="en-US"/>
          </a:p>
        </p:txBody>
      </p:sp>
    </p:spTree>
    <p:extLst>
      <p:ext uri="{BB962C8B-B14F-4D97-AF65-F5344CB8AC3E}">
        <p14:creationId xmlns:p14="http://schemas.microsoft.com/office/powerpoint/2010/main" val="48212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7021-80E9-405D-AB33-1963D3B7EF3E}"/>
              </a:ext>
            </a:extLst>
          </p:cNvPr>
          <p:cNvSpPr>
            <a:spLocks noGrp="1"/>
          </p:cNvSpPr>
          <p:nvPr>
            <p:ph type="title"/>
          </p:nvPr>
        </p:nvSpPr>
        <p:spPr/>
        <p:txBody>
          <a:bodyPr/>
          <a:lstStyle/>
          <a:p>
            <a:r>
              <a:rPr lang="en-US" dirty="0"/>
              <a:t>Decision Analysis</a:t>
            </a:r>
          </a:p>
        </p:txBody>
      </p:sp>
      <p:sp>
        <p:nvSpPr>
          <p:cNvPr id="3" name="Content Placeholder 2">
            <a:extLst>
              <a:ext uri="{FF2B5EF4-FFF2-40B4-BE49-F238E27FC236}">
                <a16:creationId xmlns:a16="http://schemas.microsoft.com/office/drawing/2014/main" id="{54DBF74E-9C7A-4EFE-92D3-245D73AF17E1}"/>
              </a:ext>
            </a:extLst>
          </p:cNvPr>
          <p:cNvSpPr>
            <a:spLocks noGrp="1"/>
          </p:cNvSpPr>
          <p:nvPr>
            <p:ph idx="1"/>
          </p:nvPr>
        </p:nvSpPr>
        <p:spPr>
          <a:xfrm>
            <a:off x="609600" y="1341438"/>
            <a:ext cx="7924800" cy="3886200"/>
          </a:xfrm>
        </p:spPr>
        <p:txBody>
          <a:bodyPr/>
          <a:lstStyle/>
          <a:p>
            <a:pPr marL="0" indent="0">
              <a:buNone/>
            </a:pPr>
            <a:r>
              <a:rPr lang="en-US" dirty="0"/>
              <a:t>What is It?</a:t>
            </a:r>
          </a:p>
          <a:p>
            <a:pPr eaLnBrk="1" hangingPunct="1"/>
            <a:r>
              <a:rPr lang="en-US" dirty="0"/>
              <a:t>A logical procedure for the balancing of the factors that influence a decision</a:t>
            </a:r>
          </a:p>
          <a:p>
            <a:pPr eaLnBrk="1" hangingPunct="1"/>
            <a:r>
              <a:rPr lang="en-US" dirty="0"/>
              <a:t>Incorporates uncertainties, values, and preferences  in a basic structure that models the decision</a:t>
            </a:r>
          </a:p>
          <a:p>
            <a:pPr marL="0" indent="0">
              <a:buNone/>
            </a:pPr>
            <a:endParaRPr lang="en-US" dirty="0"/>
          </a:p>
          <a:p>
            <a:pPr marL="0" indent="0">
              <a:buNone/>
            </a:pPr>
            <a:r>
              <a:rPr lang="en-US" dirty="0"/>
              <a:t>Why is it Helpful?</a:t>
            </a:r>
          </a:p>
          <a:p>
            <a:pPr eaLnBrk="1" hangingPunct="1"/>
            <a:r>
              <a:rPr lang="en-US" dirty="0"/>
              <a:t>Helps gain consensus on possible options</a:t>
            </a:r>
          </a:p>
          <a:p>
            <a:pPr eaLnBrk="1" hangingPunct="1"/>
            <a:r>
              <a:rPr lang="en-US" dirty="0"/>
              <a:t>Provides quantitative support to decision-makers</a:t>
            </a:r>
          </a:p>
          <a:p>
            <a:endParaRPr lang="en-US" dirty="0"/>
          </a:p>
        </p:txBody>
      </p:sp>
      <p:sp>
        <p:nvSpPr>
          <p:cNvPr id="4" name="Footer Placeholder 3">
            <a:extLst>
              <a:ext uri="{FF2B5EF4-FFF2-40B4-BE49-F238E27FC236}">
                <a16:creationId xmlns:a16="http://schemas.microsoft.com/office/drawing/2014/main" id="{A1CA7877-6F59-4289-BBB0-B6AD6B5BEEC5}"/>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EF0EFC2A-7FA0-4F71-B122-F551A413F204}"/>
              </a:ext>
            </a:extLst>
          </p:cNvPr>
          <p:cNvSpPr>
            <a:spLocks noGrp="1"/>
          </p:cNvSpPr>
          <p:nvPr>
            <p:ph type="sldNum" sz="quarter" idx="12"/>
          </p:nvPr>
        </p:nvSpPr>
        <p:spPr/>
        <p:txBody>
          <a:bodyPr/>
          <a:lstStyle/>
          <a:p>
            <a:fld id="{909ED1F4-8724-4CB0-854F-41CA9E1557CC}" type="slidenum">
              <a:rPr lang="en-US" altLang="en-US" smtClean="0"/>
              <a:pPr/>
              <a:t>260</a:t>
            </a:fld>
            <a:endParaRPr lang="en-US" altLang="en-US"/>
          </a:p>
        </p:txBody>
      </p:sp>
    </p:spTree>
    <p:extLst>
      <p:ext uri="{BB962C8B-B14F-4D97-AF65-F5344CB8AC3E}">
        <p14:creationId xmlns:p14="http://schemas.microsoft.com/office/powerpoint/2010/main" val="428587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FB38-BAC1-400D-AACE-4D01B118750C}"/>
              </a:ext>
            </a:extLst>
          </p:cNvPr>
          <p:cNvSpPr>
            <a:spLocks noGrp="1"/>
          </p:cNvSpPr>
          <p:nvPr>
            <p:ph type="title"/>
          </p:nvPr>
        </p:nvSpPr>
        <p:spPr/>
        <p:txBody>
          <a:bodyPr/>
          <a:lstStyle/>
          <a:p>
            <a:r>
              <a:rPr lang="en-US" dirty="0"/>
              <a:t>Decision Analysis Explanation</a:t>
            </a:r>
          </a:p>
        </p:txBody>
      </p:sp>
      <p:sp>
        <p:nvSpPr>
          <p:cNvPr id="4" name="Footer Placeholder 3">
            <a:extLst>
              <a:ext uri="{FF2B5EF4-FFF2-40B4-BE49-F238E27FC236}">
                <a16:creationId xmlns:a16="http://schemas.microsoft.com/office/drawing/2014/main" id="{A131975F-9B9A-4422-A263-C2957F51A2AC}"/>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406E592-4A43-42B1-9AAB-69E69882F126}"/>
              </a:ext>
            </a:extLst>
          </p:cNvPr>
          <p:cNvSpPr>
            <a:spLocks noGrp="1"/>
          </p:cNvSpPr>
          <p:nvPr>
            <p:ph type="sldNum" sz="quarter" idx="12"/>
          </p:nvPr>
        </p:nvSpPr>
        <p:spPr/>
        <p:txBody>
          <a:bodyPr/>
          <a:lstStyle/>
          <a:p>
            <a:fld id="{909ED1F4-8724-4CB0-854F-41CA9E1557CC}" type="slidenum">
              <a:rPr lang="en-US" altLang="en-US" smtClean="0"/>
              <a:pPr/>
              <a:t>261</a:t>
            </a:fld>
            <a:endParaRPr lang="en-US" altLang="en-US"/>
          </a:p>
        </p:txBody>
      </p:sp>
      <p:pic>
        <p:nvPicPr>
          <p:cNvPr id="9" name="Picture 4">
            <a:extLst>
              <a:ext uri="{FF2B5EF4-FFF2-40B4-BE49-F238E27FC236}">
                <a16:creationId xmlns:a16="http://schemas.microsoft.com/office/drawing/2014/main" id="{37488AF8-C51B-41F6-BE05-538E8472581B}"/>
              </a:ext>
            </a:extLst>
          </p:cNvPr>
          <p:cNvPicPr>
            <a:picLocks noChangeAspect="1" noChangeArrowheads="1"/>
          </p:cNvPicPr>
          <p:nvPr/>
        </p:nvPicPr>
        <p:blipFill>
          <a:blip r:embed="rId2" cstate="print"/>
          <a:srcRect/>
          <a:stretch>
            <a:fillRect/>
          </a:stretch>
        </p:blipFill>
        <p:spPr bwMode="auto">
          <a:xfrm>
            <a:off x="4055269" y="1416050"/>
            <a:ext cx="4995862" cy="3200400"/>
          </a:xfrm>
          <a:prstGeom prst="rect">
            <a:avLst/>
          </a:prstGeom>
          <a:noFill/>
          <a:ln w="9525">
            <a:noFill/>
            <a:miter lim="800000"/>
            <a:headEnd/>
            <a:tailEnd/>
          </a:ln>
        </p:spPr>
      </p:pic>
      <p:sp>
        <p:nvSpPr>
          <p:cNvPr id="10" name="Content Placeholder 4">
            <a:extLst>
              <a:ext uri="{FF2B5EF4-FFF2-40B4-BE49-F238E27FC236}">
                <a16:creationId xmlns:a16="http://schemas.microsoft.com/office/drawing/2014/main" id="{80EA0C0D-6842-4A2C-B3D9-40366680529F}"/>
              </a:ext>
            </a:extLst>
          </p:cNvPr>
          <p:cNvSpPr txBox="1">
            <a:spLocks/>
          </p:cNvSpPr>
          <p:nvPr/>
        </p:nvSpPr>
        <p:spPr>
          <a:xfrm>
            <a:off x="533400" y="1417637"/>
            <a:ext cx="3810000" cy="4525963"/>
          </a:xfrm>
          <a:prstGeom prst="rect">
            <a:avLst/>
          </a:prstGeom>
        </p:spPr>
        <p:txBody>
          <a:bodyPr vert="horz" lIns="0" tIns="0" rIns="0" bIns="0" rtlCol="0">
            <a:normAutofit lnSpcReduction="10000"/>
          </a:bodyPr>
          <a:lstStyle>
            <a:lvl1pPr marL="233363" indent="-233363" algn="l" defTabSz="457200" rtl="0" eaLnBrk="1" latinLnBrk="0" hangingPunct="1">
              <a:spcBef>
                <a:spcPts val="600"/>
              </a:spcBef>
              <a:spcAft>
                <a:spcPts val="600"/>
              </a:spcAft>
              <a:buFont typeface="Arial" pitchFamily="34" charset="0"/>
              <a:buChar char="•"/>
              <a:defRPr sz="1800" kern="1200">
                <a:solidFill>
                  <a:schemeClr val="tx1"/>
                </a:solidFill>
                <a:latin typeface="Arial" pitchFamily="34" charset="0"/>
                <a:ea typeface="+mn-ea"/>
                <a:cs typeface="Arial" pitchFamily="34" charset="0"/>
              </a:defRPr>
            </a:lvl1pPr>
            <a:lvl2pPr marL="233363" indent="-233363" algn="l" defTabSz="457200" rtl="0" eaLnBrk="1" latinLnBrk="0" hangingPunct="1">
              <a:spcBef>
                <a:spcPts val="600"/>
              </a:spcBef>
              <a:spcAft>
                <a:spcPts val="600"/>
              </a:spcAft>
              <a:buSzPct val="130000"/>
              <a:buFont typeface="Arial" pitchFamily="34" charset="0"/>
              <a:buChar char="•"/>
              <a:defRPr sz="1600" kern="1200">
                <a:solidFill>
                  <a:schemeClr val="tx1"/>
                </a:solidFill>
                <a:latin typeface="Arial" pitchFamily="34" charset="0"/>
                <a:ea typeface="+mn-ea"/>
                <a:cs typeface="Arial" pitchFamily="34" charset="0"/>
              </a:defRPr>
            </a:lvl2pPr>
            <a:lvl3pPr marL="457200" indent="-231775" algn="l" defTabSz="457200" rtl="0" eaLnBrk="1" latinLnBrk="0" hangingPunct="1">
              <a:spcBef>
                <a:spcPts val="600"/>
              </a:spcBef>
              <a:spcAft>
                <a:spcPts val="600"/>
              </a:spcAft>
              <a:buSzPct val="65000"/>
              <a:buFont typeface="Arial" pitchFamily="34" charset="0"/>
              <a:buChar char="►"/>
              <a:defRPr sz="1600" kern="1200">
                <a:solidFill>
                  <a:schemeClr val="tx1"/>
                </a:solidFill>
                <a:latin typeface="Arial" pitchFamily="34" charset="0"/>
                <a:ea typeface="+mn-ea"/>
                <a:cs typeface="Arial" pitchFamily="34" charset="0"/>
              </a:defRPr>
            </a:lvl3pPr>
            <a:lvl4pPr marL="690563" indent="-236538" algn="l" defTabSz="457200" rtl="0" eaLnBrk="1" latinLnBrk="0" hangingPunct="1">
              <a:spcBef>
                <a:spcPts val="600"/>
              </a:spcBef>
              <a:spcAft>
                <a:spcPts val="600"/>
              </a:spcAft>
              <a:buSzPct val="95000"/>
              <a:buFont typeface="Courier New" pitchFamily="49" charset="0"/>
              <a:buChar char="o"/>
              <a:defRPr sz="1400" kern="1200" baseline="0">
                <a:solidFill>
                  <a:schemeClr val="tx1"/>
                </a:solidFill>
                <a:latin typeface="Arial" pitchFamily="34" charset="0"/>
                <a:ea typeface="+mn-ea"/>
                <a:cs typeface="Arial" pitchFamily="34" charset="0"/>
              </a:defRPr>
            </a:lvl4pPr>
            <a:lvl5pPr marL="914400" indent="-223838" algn="l" defTabSz="457200" rtl="0" eaLnBrk="1" latinLnBrk="0" hangingPunct="1">
              <a:spcBef>
                <a:spcPts val="600"/>
              </a:spcBef>
              <a:spcAft>
                <a:spcPts val="600"/>
              </a:spcAft>
              <a:buSzPct val="70000"/>
              <a:buFont typeface="Arial" pitchFamily="34" charset="0"/>
              <a:buChar char="▲"/>
              <a:defRPr sz="1200" kern="1200">
                <a:solidFill>
                  <a:schemeClr val="tx1"/>
                </a:solidFill>
                <a:latin typeface="Arial" pitchFamily="34" charset="0"/>
                <a:ea typeface="+mn-ea"/>
                <a:cs typeface="Arial" pitchFamily="34" charset="0"/>
              </a:defRPr>
            </a:lvl5pPr>
            <a:lvl6pPr marL="1150938" indent="-228600" algn="l" defTabSz="457200" rtl="0" eaLnBrk="1" latinLnBrk="0" hangingPunct="1">
              <a:spcBef>
                <a:spcPts val="600"/>
              </a:spcBef>
              <a:spcAft>
                <a:spcPts val="600"/>
              </a:spcAft>
              <a:buSzPct val="100000"/>
              <a:buFont typeface="Wingdings" pitchFamily="2" charset="2"/>
              <a:buChar char="§"/>
              <a:defRPr sz="1100" kern="1200">
                <a:solidFill>
                  <a:schemeClr val="tx1"/>
                </a:solidFill>
                <a:latin typeface="Arial" pitchFamily="34" charset="0"/>
                <a:ea typeface="+mn-ea"/>
                <a:cs typeface="Arial" pitchFamily="34" charset="0"/>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marR="0" lvl="0" indent="-233363" algn="l" defTabSz="457200" rtl="0" eaLnBrk="1" fontAlgn="auto" latinLnBrk="0" hangingPunct="1">
              <a:lnSpc>
                <a:spcPct val="100000"/>
              </a:lnSpc>
              <a:spcBef>
                <a:spcPts val="400"/>
              </a:spcBef>
              <a:spcAft>
                <a:spcPts val="400"/>
              </a:spcAft>
              <a:buClrTx/>
              <a:buSzTx/>
              <a:buFont typeface="Wingdings" pitchFamily="2" charset="2"/>
              <a:buNone/>
              <a:tabLst/>
              <a:defRPr/>
            </a:pPr>
            <a:r>
              <a:rPr kumimoji="0" lang="en-US" sz="20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Musts &amp; Wants</a:t>
            </a:r>
          </a:p>
          <a:p>
            <a:pPr marL="452437" marR="0" lvl="0" indent="-285750" algn="l" defTabSz="457200" rtl="0" eaLnBrk="1" fontAlgn="auto" latinLnBrk="0" hangingPunct="1">
              <a:lnSpc>
                <a:spcPct val="100000"/>
              </a:lnSpc>
              <a:spcBef>
                <a:spcPts val="400"/>
              </a:spcBef>
              <a:spcAft>
                <a:spcPts val="400"/>
              </a:spcAft>
              <a:buClr>
                <a:srgbClr val="C00000"/>
              </a:buClr>
              <a:buSzPct val="100000"/>
              <a:buFont typeface="Wingdings" panose="05000000000000000000" pitchFamily="2" charset="2"/>
              <a:buChar char="§"/>
              <a:tabLst/>
              <a:defRPr/>
            </a:pPr>
            <a:r>
              <a:rPr kumimoji="0" lang="en-US" sz="16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What It Is Used For</a:t>
            </a:r>
          </a:p>
          <a:p>
            <a:pPr marL="852487" marR="0" lvl="1" indent="-285750" algn="l" defTabSz="457200" rtl="0" eaLnBrk="1" fontAlgn="auto" latinLnBrk="0" hangingPunct="1">
              <a:lnSpc>
                <a:spcPct val="100000"/>
              </a:lnSpc>
              <a:spcBef>
                <a:spcPts val="400"/>
              </a:spcBef>
              <a:spcAft>
                <a:spcPts val="400"/>
              </a:spcAft>
              <a:buClr>
                <a:srgbClr val="C00000"/>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To help select between alternatives</a:t>
            </a:r>
          </a:p>
          <a:p>
            <a:pPr marL="452437" marR="0" lvl="0" indent="-285750" algn="l" defTabSz="457200" rtl="0" eaLnBrk="1" fontAlgn="auto" latinLnBrk="0" hangingPunct="1">
              <a:lnSpc>
                <a:spcPct val="100000"/>
              </a:lnSpc>
              <a:spcBef>
                <a:spcPts val="400"/>
              </a:spcBef>
              <a:spcAft>
                <a:spcPts val="400"/>
              </a:spcAft>
              <a:buClr>
                <a:srgbClr val="C00000"/>
              </a:buClr>
              <a:buSzPct val="100000"/>
              <a:buFont typeface="Wingdings" panose="05000000000000000000" pitchFamily="2" charset="2"/>
              <a:buChar char="§"/>
              <a:tabLst/>
              <a:defRPr/>
            </a:pPr>
            <a:r>
              <a:rPr kumimoji="0" lang="en-US" sz="16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When to Use It</a:t>
            </a:r>
          </a:p>
          <a:p>
            <a:pPr marL="852487" marR="0" lvl="1" indent="-285750" algn="l" defTabSz="457200" rtl="0" eaLnBrk="1" fontAlgn="auto" latinLnBrk="0" hangingPunct="1">
              <a:lnSpc>
                <a:spcPct val="100000"/>
              </a:lnSpc>
              <a:spcBef>
                <a:spcPts val="400"/>
              </a:spcBef>
              <a:spcAft>
                <a:spcPts val="400"/>
              </a:spcAft>
              <a:buClr>
                <a:srgbClr val="C00000"/>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In selecting a solution to a problem, this can be used to decide between alternatives.</a:t>
            </a:r>
          </a:p>
          <a:p>
            <a:pPr marL="452437" marR="0" lvl="0" indent="-285750" algn="l" defTabSz="457200" rtl="0" eaLnBrk="1" fontAlgn="auto" latinLnBrk="0" hangingPunct="1">
              <a:lnSpc>
                <a:spcPct val="100000"/>
              </a:lnSpc>
              <a:spcBef>
                <a:spcPts val="400"/>
              </a:spcBef>
              <a:spcAft>
                <a:spcPts val="400"/>
              </a:spcAft>
              <a:buClr>
                <a:srgbClr val="C00000"/>
              </a:buClr>
              <a:buSzPct val="100000"/>
              <a:buFont typeface="Wingdings" panose="05000000000000000000" pitchFamily="2" charset="2"/>
              <a:buChar char="§"/>
              <a:tabLst/>
              <a:defRPr/>
            </a:pPr>
            <a:r>
              <a:rPr kumimoji="0" lang="en-US" sz="16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Important Notes</a:t>
            </a:r>
          </a:p>
          <a:p>
            <a:pPr marL="852487" marR="0" lvl="1" indent="-285750" algn="l" defTabSz="457200" rtl="0" eaLnBrk="1" fontAlgn="auto" latinLnBrk="0" hangingPunct="1">
              <a:lnSpc>
                <a:spcPct val="100000"/>
              </a:lnSpc>
              <a:spcBef>
                <a:spcPts val="400"/>
              </a:spcBef>
              <a:spcAft>
                <a:spcPts val="400"/>
              </a:spcAft>
              <a:buClr>
                <a:srgbClr val="C00000"/>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To even be considered, a potential solution is required to meet all of the “Must” criteria.</a:t>
            </a:r>
          </a:p>
          <a:p>
            <a:pPr marL="852487" marR="0" lvl="1" indent="-285750" algn="l" defTabSz="457200" rtl="0" eaLnBrk="1" fontAlgn="auto" latinLnBrk="0" hangingPunct="1">
              <a:lnSpc>
                <a:spcPct val="100000"/>
              </a:lnSpc>
              <a:spcBef>
                <a:spcPts val="400"/>
              </a:spcBef>
              <a:spcAft>
                <a:spcPts val="400"/>
              </a:spcAft>
              <a:buClr>
                <a:srgbClr val="C00000"/>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In evaluating the wants, it is best to use the expertise of a team.  This will give the best ranking of the potential solutions.</a:t>
            </a:r>
          </a:p>
        </p:txBody>
      </p:sp>
      <p:sp>
        <p:nvSpPr>
          <p:cNvPr id="11" name="TextBox 10">
            <a:extLst>
              <a:ext uri="{FF2B5EF4-FFF2-40B4-BE49-F238E27FC236}">
                <a16:creationId xmlns:a16="http://schemas.microsoft.com/office/drawing/2014/main" id="{59056545-184E-4A28-942D-6D2180E75B31}"/>
              </a:ext>
            </a:extLst>
          </p:cNvPr>
          <p:cNvSpPr txBox="1"/>
          <p:nvPr/>
        </p:nvSpPr>
        <p:spPr>
          <a:xfrm>
            <a:off x="4827588" y="4800600"/>
            <a:ext cx="3890962" cy="831850"/>
          </a:xfrm>
          <a:prstGeom prst="rect">
            <a:avLst/>
          </a:prstGeom>
          <a:noFill/>
        </p:spPr>
        <p:txBody>
          <a:bodyPr>
            <a:spAutoFit/>
          </a:bodyPr>
          <a:lstStyle/>
          <a:p>
            <a:pPr eaLnBrk="1" fontAlgn="auto" hangingPunct="1">
              <a:spcBef>
                <a:spcPts val="0"/>
              </a:spcBef>
              <a:spcAft>
                <a:spcPts val="0"/>
              </a:spcAft>
              <a:defRPr/>
            </a:pPr>
            <a:r>
              <a:rPr lang="en-US" sz="1200" dirty="0">
                <a:solidFill>
                  <a:prstClr val="black"/>
                </a:solidFill>
                <a:latin typeface="Calibri"/>
                <a:ea typeface="+mn-ea"/>
              </a:rPr>
              <a:t>Source:    </a:t>
            </a:r>
            <a:r>
              <a:rPr lang="en-US" sz="1200" dirty="0">
                <a:solidFill>
                  <a:prstClr val="black"/>
                </a:solidFill>
                <a:latin typeface="Calibri"/>
                <a:ea typeface="+mn-ea"/>
                <a:hlinkClick r:id="rId3"/>
              </a:rPr>
              <a:t>http://www.qualitytrainingportal.com/resources/problem_solving/problem-solving_tools-musts_wants.htm</a:t>
            </a:r>
            <a:endParaRPr lang="en-US" sz="1600" dirty="0">
              <a:solidFill>
                <a:prstClr val="black"/>
              </a:solidFill>
              <a:latin typeface="Calibri"/>
              <a:ea typeface="+mn-ea"/>
            </a:endParaRPr>
          </a:p>
        </p:txBody>
      </p:sp>
    </p:spTree>
    <p:extLst>
      <p:ext uri="{BB962C8B-B14F-4D97-AF65-F5344CB8AC3E}">
        <p14:creationId xmlns:p14="http://schemas.microsoft.com/office/powerpoint/2010/main" val="324101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393A-5A32-4368-802C-13C1F29FC359}"/>
              </a:ext>
            </a:extLst>
          </p:cNvPr>
          <p:cNvSpPr>
            <a:spLocks noGrp="1"/>
          </p:cNvSpPr>
          <p:nvPr>
            <p:ph type="title"/>
          </p:nvPr>
        </p:nvSpPr>
        <p:spPr>
          <a:xfrm>
            <a:off x="609600" y="381000"/>
            <a:ext cx="7924800" cy="685800"/>
          </a:xfrm>
        </p:spPr>
        <p:txBody>
          <a:bodyPr/>
          <a:lstStyle/>
          <a:p>
            <a:r>
              <a:rPr lang="en-US" dirty="0"/>
              <a:t>Decision Analysis</a:t>
            </a:r>
          </a:p>
        </p:txBody>
      </p:sp>
      <p:sp>
        <p:nvSpPr>
          <p:cNvPr id="3" name="Content Placeholder 2">
            <a:extLst>
              <a:ext uri="{FF2B5EF4-FFF2-40B4-BE49-F238E27FC236}">
                <a16:creationId xmlns:a16="http://schemas.microsoft.com/office/drawing/2014/main" id="{8846829C-DE3D-4D49-B30B-F1BFCFA1C1AC}"/>
              </a:ext>
            </a:extLst>
          </p:cNvPr>
          <p:cNvSpPr>
            <a:spLocks noGrp="1"/>
          </p:cNvSpPr>
          <p:nvPr>
            <p:ph idx="1"/>
          </p:nvPr>
        </p:nvSpPr>
        <p:spPr>
          <a:xfrm>
            <a:off x="609600" y="914400"/>
            <a:ext cx="7924800" cy="4373562"/>
          </a:xfrm>
        </p:spPr>
        <p:txBody>
          <a:bodyPr/>
          <a:lstStyle/>
          <a:p>
            <a:pPr marL="0" indent="0">
              <a:buNone/>
            </a:pPr>
            <a:r>
              <a:rPr lang="en-US" sz="1800" dirty="0"/>
              <a:t>Purpose is to decide between alternative solutions; identify your musts and wants, rank &amp; weight them.  The example below is from the Rapid Medical Exam process at Health Alliance.</a:t>
            </a:r>
          </a:p>
          <a:p>
            <a:pPr marL="0" indent="0">
              <a:buNone/>
            </a:pPr>
            <a:endParaRPr lang="en-US" dirty="0"/>
          </a:p>
        </p:txBody>
      </p:sp>
      <p:sp>
        <p:nvSpPr>
          <p:cNvPr id="4" name="Footer Placeholder 3">
            <a:extLst>
              <a:ext uri="{FF2B5EF4-FFF2-40B4-BE49-F238E27FC236}">
                <a16:creationId xmlns:a16="http://schemas.microsoft.com/office/drawing/2014/main" id="{28D8D293-747F-492E-A1D7-6565199CD6BB}"/>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87CA3DAB-89C8-4D15-AB34-72CD792328DB}"/>
              </a:ext>
            </a:extLst>
          </p:cNvPr>
          <p:cNvSpPr>
            <a:spLocks noGrp="1"/>
          </p:cNvSpPr>
          <p:nvPr>
            <p:ph type="sldNum" sz="quarter" idx="12"/>
          </p:nvPr>
        </p:nvSpPr>
        <p:spPr/>
        <p:txBody>
          <a:bodyPr/>
          <a:lstStyle/>
          <a:p>
            <a:fld id="{909ED1F4-8724-4CB0-854F-41CA9E1557CC}" type="slidenum">
              <a:rPr lang="en-US" altLang="en-US" smtClean="0"/>
              <a:pPr/>
              <a:t>262</a:t>
            </a:fld>
            <a:endParaRPr lang="en-US" altLang="en-US"/>
          </a:p>
        </p:txBody>
      </p:sp>
      <p:pic>
        <p:nvPicPr>
          <p:cNvPr id="6" name="Picture 4">
            <a:extLst>
              <a:ext uri="{FF2B5EF4-FFF2-40B4-BE49-F238E27FC236}">
                <a16:creationId xmlns:a16="http://schemas.microsoft.com/office/drawing/2014/main" id="{37D88F3A-8EF4-428B-8D73-174FAADA9B24}"/>
              </a:ext>
            </a:extLst>
          </p:cNvPr>
          <p:cNvPicPr>
            <a:picLocks noChangeAspect="1" noChangeArrowheads="1"/>
          </p:cNvPicPr>
          <p:nvPr/>
        </p:nvPicPr>
        <p:blipFill>
          <a:blip r:embed="rId2" cstate="print"/>
          <a:srcRect/>
          <a:stretch>
            <a:fillRect/>
          </a:stretch>
        </p:blipFill>
        <p:spPr bwMode="auto">
          <a:xfrm>
            <a:off x="122237" y="1828800"/>
            <a:ext cx="8899525" cy="441325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322178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35F3-C1DB-4370-AC0B-E1A5B2291628}"/>
              </a:ext>
            </a:extLst>
          </p:cNvPr>
          <p:cNvSpPr>
            <a:spLocks noGrp="1"/>
          </p:cNvSpPr>
          <p:nvPr>
            <p:ph type="title"/>
          </p:nvPr>
        </p:nvSpPr>
        <p:spPr/>
        <p:txBody>
          <a:bodyPr/>
          <a:lstStyle/>
          <a:p>
            <a:r>
              <a:rPr lang="en-US" dirty="0"/>
              <a:t>Steps to Decision Analysis</a:t>
            </a:r>
          </a:p>
        </p:txBody>
      </p:sp>
      <p:sp>
        <p:nvSpPr>
          <p:cNvPr id="4" name="Footer Placeholder 3">
            <a:extLst>
              <a:ext uri="{FF2B5EF4-FFF2-40B4-BE49-F238E27FC236}">
                <a16:creationId xmlns:a16="http://schemas.microsoft.com/office/drawing/2014/main" id="{69CA61BF-ADA8-461A-B913-D16A3E0C0BD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ACE0E93F-10AE-42B7-BF03-DD9B50B180B7}"/>
              </a:ext>
            </a:extLst>
          </p:cNvPr>
          <p:cNvSpPr>
            <a:spLocks noGrp="1"/>
          </p:cNvSpPr>
          <p:nvPr>
            <p:ph type="sldNum" sz="quarter" idx="12"/>
          </p:nvPr>
        </p:nvSpPr>
        <p:spPr/>
        <p:txBody>
          <a:bodyPr/>
          <a:lstStyle/>
          <a:p>
            <a:fld id="{909ED1F4-8724-4CB0-854F-41CA9E1557CC}" type="slidenum">
              <a:rPr lang="en-US" altLang="en-US" smtClean="0"/>
              <a:pPr/>
              <a:t>263</a:t>
            </a:fld>
            <a:endParaRPr lang="en-US" altLang="en-US"/>
          </a:p>
        </p:txBody>
      </p:sp>
      <p:sp>
        <p:nvSpPr>
          <p:cNvPr id="7" name="Content Placeholder 2">
            <a:extLst>
              <a:ext uri="{FF2B5EF4-FFF2-40B4-BE49-F238E27FC236}">
                <a16:creationId xmlns:a16="http://schemas.microsoft.com/office/drawing/2014/main" id="{B73A10C1-CBAA-4CF9-8BF3-D5C6256E1BA5}"/>
              </a:ext>
            </a:extLst>
          </p:cNvPr>
          <p:cNvSpPr>
            <a:spLocks noGrp="1"/>
          </p:cNvSpPr>
          <p:nvPr>
            <p:ph idx="1"/>
          </p:nvPr>
        </p:nvSpPr>
        <p:spPr>
          <a:xfrm>
            <a:off x="600075" y="1341438"/>
            <a:ext cx="7924800" cy="4830762"/>
          </a:xfrm>
        </p:spPr>
        <p:txBody>
          <a:bodyPr>
            <a:noAutofit/>
          </a:bodyPr>
          <a:lstStyle/>
          <a:p>
            <a:pPr>
              <a:buNone/>
              <a:defRPr/>
            </a:pPr>
            <a:r>
              <a:rPr lang="en-US" dirty="0"/>
              <a:t>Step 1: Value of the countermeasure</a:t>
            </a:r>
          </a:p>
          <a:p>
            <a:pPr>
              <a:buNone/>
              <a:defRPr/>
            </a:pPr>
            <a:r>
              <a:rPr lang="en-US" dirty="0"/>
              <a:t>Step 2: Identify Options</a:t>
            </a:r>
          </a:p>
          <a:p>
            <a:pPr>
              <a:buNone/>
              <a:defRPr/>
            </a:pPr>
            <a:r>
              <a:rPr lang="en-US" dirty="0"/>
              <a:t>Step 3: Identify Selection Criteria</a:t>
            </a:r>
          </a:p>
          <a:p>
            <a:pPr lvl="1">
              <a:defRPr/>
            </a:pPr>
            <a:r>
              <a:rPr lang="en-US" sz="2000" dirty="0"/>
              <a:t>Musts – no design/countermeasure will be considered if it does not meet the must</a:t>
            </a:r>
          </a:p>
          <a:p>
            <a:pPr lvl="1">
              <a:defRPr/>
            </a:pPr>
            <a:r>
              <a:rPr lang="en-US" sz="2000" dirty="0"/>
              <a:t>Wants – weigh each want based on how important it is on a 1-10 scale</a:t>
            </a:r>
          </a:p>
          <a:p>
            <a:pPr>
              <a:buNone/>
              <a:defRPr/>
            </a:pPr>
            <a:r>
              <a:rPr lang="en-US" dirty="0"/>
              <a:t>Step 4: Weigh each option based on wants</a:t>
            </a:r>
          </a:p>
          <a:p>
            <a:pPr lvl="1">
              <a:defRPr/>
            </a:pPr>
            <a:r>
              <a:rPr lang="en-US" sz="2000" dirty="0"/>
              <a:t>For each option, weigh how good that design/countermeasure satisfies each want</a:t>
            </a:r>
          </a:p>
          <a:p>
            <a:pPr>
              <a:buNone/>
              <a:defRPr/>
            </a:pPr>
            <a:r>
              <a:rPr lang="en-US" dirty="0"/>
              <a:t>Step 5: Use output to help make decisions</a:t>
            </a:r>
          </a:p>
        </p:txBody>
      </p:sp>
    </p:spTree>
    <p:extLst>
      <p:ext uri="{BB962C8B-B14F-4D97-AF65-F5344CB8AC3E}">
        <p14:creationId xmlns:p14="http://schemas.microsoft.com/office/powerpoint/2010/main" val="74444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7362-36B2-437E-BEEA-EC42CBD0C62A}"/>
              </a:ext>
            </a:extLst>
          </p:cNvPr>
          <p:cNvSpPr>
            <a:spLocks noGrp="1"/>
          </p:cNvSpPr>
          <p:nvPr>
            <p:ph type="title"/>
          </p:nvPr>
        </p:nvSpPr>
        <p:spPr/>
        <p:txBody>
          <a:bodyPr/>
          <a:lstStyle/>
          <a:p>
            <a:r>
              <a:rPr lang="en-US" dirty="0"/>
              <a:t>Examples of Selection Criteria</a:t>
            </a:r>
          </a:p>
        </p:txBody>
      </p:sp>
      <p:sp>
        <p:nvSpPr>
          <p:cNvPr id="4" name="Footer Placeholder 3">
            <a:extLst>
              <a:ext uri="{FF2B5EF4-FFF2-40B4-BE49-F238E27FC236}">
                <a16:creationId xmlns:a16="http://schemas.microsoft.com/office/drawing/2014/main" id="{0DA96F05-35D2-422D-B85F-481B0616FD6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8F738CD-856D-4D0A-9674-00F905FFE323}"/>
              </a:ext>
            </a:extLst>
          </p:cNvPr>
          <p:cNvSpPr>
            <a:spLocks noGrp="1"/>
          </p:cNvSpPr>
          <p:nvPr>
            <p:ph type="sldNum" sz="quarter" idx="12"/>
          </p:nvPr>
        </p:nvSpPr>
        <p:spPr/>
        <p:txBody>
          <a:bodyPr/>
          <a:lstStyle/>
          <a:p>
            <a:fld id="{909ED1F4-8724-4CB0-854F-41CA9E1557CC}" type="slidenum">
              <a:rPr lang="en-US" altLang="en-US" smtClean="0"/>
              <a:pPr/>
              <a:t>264</a:t>
            </a:fld>
            <a:endParaRPr lang="en-US" altLang="en-US"/>
          </a:p>
        </p:txBody>
      </p:sp>
      <p:sp>
        <p:nvSpPr>
          <p:cNvPr id="6" name="Rectangle 3">
            <a:extLst>
              <a:ext uri="{FF2B5EF4-FFF2-40B4-BE49-F238E27FC236}">
                <a16:creationId xmlns:a16="http://schemas.microsoft.com/office/drawing/2014/main" id="{3CD9D8E4-4A89-4EB4-B3C5-ACB23DFAE6D0}"/>
              </a:ext>
            </a:extLst>
          </p:cNvPr>
          <p:cNvSpPr txBox="1">
            <a:spLocks noChangeArrowheads="1"/>
          </p:cNvSpPr>
          <p:nvPr/>
        </p:nvSpPr>
        <p:spPr bwMode="auto">
          <a:xfrm>
            <a:off x="304800" y="1295400"/>
            <a:ext cx="4038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eaLnBrk="1" hangingPunct="1">
              <a:buFont typeface="Wingdings" pitchFamily="2" charset="2"/>
              <a:buNone/>
            </a:pPr>
            <a:r>
              <a:rPr lang="en-US" sz="2000" b="1" kern="0">
                <a:latin typeface="Arial" pitchFamily="34" charset="0"/>
                <a:cs typeface="Arial" pitchFamily="34" charset="0"/>
              </a:rPr>
              <a:t>Musts:</a:t>
            </a:r>
          </a:p>
          <a:p>
            <a:pPr eaLnBrk="1" hangingPunct="1"/>
            <a:r>
              <a:rPr lang="en-US" sz="1800" kern="0">
                <a:latin typeface="Arial" pitchFamily="34" charset="0"/>
                <a:cs typeface="Arial" pitchFamily="34" charset="0"/>
              </a:rPr>
              <a:t>Can not Reduce 25 bed capacity</a:t>
            </a:r>
          </a:p>
          <a:p>
            <a:pPr eaLnBrk="1" hangingPunct="1"/>
            <a:r>
              <a:rPr lang="en-US" sz="1800" kern="0">
                <a:solidFill>
                  <a:srgbClr val="000000"/>
                </a:solidFill>
                <a:latin typeface="Arial" pitchFamily="34" charset="0"/>
                <a:cs typeface="Arial" pitchFamily="34" charset="0"/>
              </a:rPr>
              <a:t>Must maintain safety and quality</a:t>
            </a:r>
            <a:endParaRPr lang="en-US" sz="1800" kern="0">
              <a:latin typeface="Arial" pitchFamily="34" charset="0"/>
              <a:cs typeface="Arial" pitchFamily="34" charset="0"/>
            </a:endParaRPr>
          </a:p>
          <a:p>
            <a:pPr eaLnBrk="1" hangingPunct="1"/>
            <a:r>
              <a:rPr lang="en-US" sz="1800" kern="0">
                <a:solidFill>
                  <a:srgbClr val="000000"/>
                </a:solidFill>
                <a:latin typeface="Arial" pitchFamily="34" charset="0"/>
                <a:cs typeface="Arial" pitchFamily="34" charset="0"/>
              </a:rPr>
              <a:t>Aligns with Strategic Plan</a:t>
            </a:r>
          </a:p>
          <a:p>
            <a:pPr eaLnBrk="1" hangingPunct="1"/>
            <a:r>
              <a:rPr lang="en-US" sz="1800" kern="0">
                <a:solidFill>
                  <a:srgbClr val="000000"/>
                </a:solidFill>
                <a:latin typeface="Arial" pitchFamily="34" charset="0"/>
                <a:cs typeface="Arial" pitchFamily="34" charset="0"/>
              </a:rPr>
              <a:t>Reduce Wait times</a:t>
            </a:r>
          </a:p>
          <a:p>
            <a:pPr eaLnBrk="1" hangingPunct="1"/>
            <a:r>
              <a:rPr lang="en-US" sz="1800" kern="0">
                <a:solidFill>
                  <a:srgbClr val="000000"/>
                </a:solidFill>
                <a:latin typeface="Arial" pitchFamily="34" charset="0"/>
                <a:cs typeface="Arial" pitchFamily="34" charset="0"/>
              </a:rPr>
              <a:t>Have RME separate station</a:t>
            </a:r>
          </a:p>
          <a:p>
            <a:pPr eaLnBrk="1" hangingPunct="1"/>
            <a:r>
              <a:rPr lang="en-US" sz="1800" kern="0">
                <a:solidFill>
                  <a:srgbClr val="000000"/>
                </a:solidFill>
                <a:latin typeface="Arial" pitchFamily="34" charset="0"/>
                <a:cs typeface="Arial" pitchFamily="34" charset="0"/>
              </a:rPr>
              <a:t>Must have a positive financial impact (increase revenue or decrease expenses)</a:t>
            </a:r>
            <a:endParaRPr lang="en-US" sz="1800" kern="0">
              <a:latin typeface="Arial" pitchFamily="34" charset="0"/>
              <a:cs typeface="Arial" pitchFamily="34" charset="0"/>
            </a:endParaRPr>
          </a:p>
          <a:p>
            <a:pPr eaLnBrk="1" fontAlgn="b" hangingPunct="1">
              <a:spcBef>
                <a:spcPct val="0"/>
              </a:spcBef>
            </a:pPr>
            <a:r>
              <a:rPr lang="en-US" sz="1800" kern="0">
                <a:solidFill>
                  <a:srgbClr val="000000"/>
                </a:solidFill>
                <a:latin typeface="Arial" pitchFamily="34" charset="0"/>
                <a:cs typeface="Arial" pitchFamily="34" charset="0"/>
              </a:rPr>
              <a:t>Maintain patient experience</a:t>
            </a:r>
            <a:endParaRPr lang="en-US" sz="1800" kern="0">
              <a:latin typeface="Arial" pitchFamily="34" charset="0"/>
              <a:cs typeface="Arial" pitchFamily="34" charset="0"/>
            </a:endParaRPr>
          </a:p>
          <a:p>
            <a:pPr eaLnBrk="1" fontAlgn="b" hangingPunct="1">
              <a:spcBef>
                <a:spcPct val="0"/>
              </a:spcBef>
            </a:pPr>
            <a:r>
              <a:rPr lang="en-US" sz="1800" kern="0">
                <a:solidFill>
                  <a:srgbClr val="000000"/>
                </a:solidFill>
                <a:latin typeface="Arial" pitchFamily="34" charset="0"/>
                <a:cs typeface="Arial" pitchFamily="34" charset="0"/>
              </a:rPr>
              <a:t>Must have short time frame to implement(6 to 12 months)</a:t>
            </a:r>
            <a:endParaRPr lang="en-US" sz="1800" kern="0" dirty="0">
              <a:solidFill>
                <a:srgbClr val="000000"/>
              </a:solidFill>
              <a:latin typeface="Arial" pitchFamily="34" charset="0"/>
              <a:cs typeface="Arial" pitchFamily="34" charset="0"/>
            </a:endParaRPr>
          </a:p>
        </p:txBody>
      </p:sp>
      <p:sp>
        <p:nvSpPr>
          <p:cNvPr id="7" name="Rectangle 39">
            <a:extLst>
              <a:ext uri="{FF2B5EF4-FFF2-40B4-BE49-F238E27FC236}">
                <a16:creationId xmlns:a16="http://schemas.microsoft.com/office/drawing/2014/main" id="{7F12A8BF-F8D1-4080-9AED-482AA2733FCA}"/>
              </a:ext>
            </a:extLst>
          </p:cNvPr>
          <p:cNvSpPr txBox="1">
            <a:spLocks noChangeArrowheads="1"/>
          </p:cNvSpPr>
          <p:nvPr/>
        </p:nvSpPr>
        <p:spPr bwMode="auto">
          <a:xfrm>
            <a:off x="4800600" y="1341437"/>
            <a:ext cx="4038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eaLnBrk="1" hangingPunct="1">
              <a:buFont typeface="Wingdings" pitchFamily="2" charset="2"/>
              <a:buNone/>
            </a:pPr>
            <a:r>
              <a:rPr lang="en-US" sz="2000" b="1" kern="0">
                <a:latin typeface="Arial" pitchFamily="34" charset="0"/>
                <a:cs typeface="Arial" pitchFamily="34" charset="0"/>
              </a:rPr>
              <a:t>Wants with Weighting:</a:t>
            </a:r>
          </a:p>
          <a:p>
            <a:pPr eaLnBrk="1" hangingPunct="1"/>
            <a:r>
              <a:rPr lang="en-US" sz="1800" kern="0">
                <a:latin typeface="Arial" pitchFamily="34" charset="0"/>
                <a:cs typeface="Arial" pitchFamily="34" charset="0"/>
              </a:rPr>
              <a:t>Increase provider/Rapid Triage/RME  productivity (10)</a:t>
            </a:r>
          </a:p>
          <a:p>
            <a:pPr eaLnBrk="1" hangingPunct="1"/>
            <a:r>
              <a:rPr lang="en-US" sz="1800" kern="0">
                <a:latin typeface="Arial" pitchFamily="34" charset="0"/>
                <a:cs typeface="Arial" pitchFamily="34" charset="0"/>
              </a:rPr>
              <a:t>Improves Patient experience/satisfaction (9) </a:t>
            </a:r>
          </a:p>
          <a:p>
            <a:pPr eaLnBrk="1" hangingPunct="1"/>
            <a:r>
              <a:rPr lang="en-US" sz="1800" kern="0">
                <a:latin typeface="Arial" pitchFamily="34" charset="0"/>
                <a:cs typeface="Arial" pitchFamily="34" charset="0"/>
              </a:rPr>
              <a:t>Increase safety (8) </a:t>
            </a:r>
          </a:p>
          <a:p>
            <a:pPr eaLnBrk="1" hangingPunct="1"/>
            <a:r>
              <a:rPr lang="en-US" sz="1800" kern="0">
                <a:latin typeface="Arial" pitchFamily="34" charset="0"/>
                <a:cs typeface="Arial" pitchFamily="34" charset="0"/>
              </a:rPr>
              <a:t>Increase Quality (7) </a:t>
            </a:r>
          </a:p>
          <a:p>
            <a:pPr eaLnBrk="1" hangingPunct="1"/>
            <a:r>
              <a:rPr lang="en-US" sz="1800" kern="0">
                <a:latin typeface="Arial" pitchFamily="34" charset="0"/>
                <a:cs typeface="Arial" pitchFamily="34" charset="0"/>
              </a:rPr>
              <a:t>Can be done quickly (6) </a:t>
            </a:r>
          </a:p>
          <a:p>
            <a:pPr eaLnBrk="1" hangingPunct="1"/>
            <a:r>
              <a:rPr lang="en-US" sz="1800" kern="0">
                <a:latin typeface="Arial" pitchFamily="34" charset="0"/>
                <a:cs typeface="Arial" pitchFamily="34" charset="0"/>
              </a:rPr>
              <a:t>Improves employee satisfaction (5) </a:t>
            </a:r>
          </a:p>
          <a:p>
            <a:pPr eaLnBrk="1" hangingPunct="1"/>
            <a:r>
              <a:rPr lang="en-US" sz="1800" kern="0">
                <a:latin typeface="Arial" pitchFamily="34" charset="0"/>
                <a:cs typeface="Arial" pitchFamily="34" charset="0"/>
              </a:rPr>
              <a:t>Low capital investment(4) </a:t>
            </a:r>
          </a:p>
          <a:p>
            <a:pPr eaLnBrk="1" hangingPunct="1"/>
            <a:r>
              <a:rPr lang="en-US" sz="1800" kern="0">
                <a:latin typeface="Arial" pitchFamily="34" charset="0"/>
                <a:cs typeface="Arial" pitchFamily="34" charset="0"/>
              </a:rPr>
              <a:t>Does not increase operating cost (3) </a:t>
            </a:r>
          </a:p>
          <a:p>
            <a:pPr eaLnBrk="1" hangingPunct="1"/>
            <a:endParaRPr lang="en-US" sz="1800" kern="0">
              <a:latin typeface="Times New Roman" pitchFamily="18" charset="0"/>
            </a:endParaRPr>
          </a:p>
          <a:p>
            <a:pPr eaLnBrk="1" hangingPunct="1"/>
            <a:endParaRPr lang="en-US" kern="0"/>
          </a:p>
          <a:p>
            <a:pPr eaLnBrk="1" hangingPunct="1"/>
            <a:endParaRPr lang="en-US" sz="1600" kern="0" dirty="0">
              <a:solidFill>
                <a:srgbClr val="000000"/>
              </a:solidFill>
            </a:endParaRPr>
          </a:p>
        </p:txBody>
      </p:sp>
    </p:spTree>
    <p:extLst>
      <p:ext uri="{BB962C8B-B14F-4D97-AF65-F5344CB8AC3E}">
        <p14:creationId xmlns:p14="http://schemas.microsoft.com/office/powerpoint/2010/main" val="407780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553D-3E7B-4C07-A2F9-88124FCDE801}"/>
              </a:ext>
            </a:extLst>
          </p:cNvPr>
          <p:cNvSpPr>
            <a:spLocks noGrp="1"/>
          </p:cNvSpPr>
          <p:nvPr>
            <p:ph type="title"/>
          </p:nvPr>
        </p:nvSpPr>
        <p:spPr/>
        <p:txBody>
          <a:bodyPr/>
          <a:lstStyle/>
          <a:p>
            <a:r>
              <a:rPr lang="en-US" dirty="0"/>
              <a:t>Decision Analysis: Step by Step</a:t>
            </a:r>
          </a:p>
        </p:txBody>
      </p:sp>
      <p:sp>
        <p:nvSpPr>
          <p:cNvPr id="4" name="Footer Placeholder 3">
            <a:extLst>
              <a:ext uri="{FF2B5EF4-FFF2-40B4-BE49-F238E27FC236}">
                <a16:creationId xmlns:a16="http://schemas.microsoft.com/office/drawing/2014/main" id="{105165C0-1C23-475A-8347-AB86B9E24D2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256BB36-6F41-45FE-A0D8-01AC1D244C42}"/>
              </a:ext>
            </a:extLst>
          </p:cNvPr>
          <p:cNvSpPr>
            <a:spLocks noGrp="1"/>
          </p:cNvSpPr>
          <p:nvPr>
            <p:ph type="sldNum" sz="quarter" idx="12"/>
          </p:nvPr>
        </p:nvSpPr>
        <p:spPr/>
        <p:txBody>
          <a:bodyPr/>
          <a:lstStyle/>
          <a:p>
            <a:fld id="{909ED1F4-8724-4CB0-854F-41CA9E1557CC}" type="slidenum">
              <a:rPr lang="en-US" altLang="en-US" smtClean="0"/>
              <a:pPr/>
              <a:t>265</a:t>
            </a:fld>
            <a:endParaRPr lang="en-US" altLang="en-US"/>
          </a:p>
        </p:txBody>
      </p:sp>
      <p:sp>
        <p:nvSpPr>
          <p:cNvPr id="6" name="Content Placeholder 2">
            <a:extLst>
              <a:ext uri="{FF2B5EF4-FFF2-40B4-BE49-F238E27FC236}">
                <a16:creationId xmlns:a16="http://schemas.microsoft.com/office/drawing/2014/main" id="{689A2C7C-958E-4CB5-AF15-2FE64C7233C3}"/>
              </a:ext>
            </a:extLst>
          </p:cNvPr>
          <p:cNvSpPr>
            <a:spLocks noGrp="1"/>
          </p:cNvSpPr>
          <p:nvPr>
            <p:ph idx="1"/>
          </p:nvPr>
        </p:nvSpPr>
        <p:spPr>
          <a:xfrm>
            <a:off x="457200" y="1295400"/>
            <a:ext cx="8229600" cy="4953000"/>
          </a:xfrm>
        </p:spPr>
        <p:txBody>
          <a:bodyPr>
            <a:normAutofit/>
          </a:bodyPr>
          <a:lstStyle/>
          <a:p>
            <a:r>
              <a:rPr lang="en-US" sz="2000" dirty="0"/>
              <a:t>Identify the options</a:t>
            </a:r>
          </a:p>
          <a:p>
            <a:r>
              <a:rPr lang="en-US" sz="2000" dirty="0"/>
              <a:t>Identify the Musts</a:t>
            </a:r>
          </a:p>
          <a:p>
            <a:pPr lvl="1">
              <a:buSzPct val="100000"/>
            </a:pPr>
            <a:r>
              <a:rPr lang="en-US" sz="2000" dirty="0"/>
              <a:t>Analyze each option to see if it meets all of the musts (Yes or No)</a:t>
            </a:r>
          </a:p>
          <a:p>
            <a:pPr lvl="1">
              <a:buSzPct val="100000"/>
            </a:pPr>
            <a:r>
              <a:rPr lang="en-US" sz="2000" dirty="0"/>
              <a:t>If No, this option is no longer considered</a:t>
            </a:r>
          </a:p>
          <a:p>
            <a:r>
              <a:rPr lang="en-US" sz="2000" dirty="0"/>
              <a:t>Identify the Wants</a:t>
            </a:r>
          </a:p>
          <a:p>
            <a:pPr lvl="1">
              <a:buSzPct val="100000"/>
            </a:pPr>
            <a:r>
              <a:rPr lang="en-US" sz="2000" dirty="0"/>
              <a:t>Rate each want on a scale 1-10 based on how important that want is (in evaluating the wants, it is best to use the expertise of a team).</a:t>
            </a:r>
          </a:p>
          <a:p>
            <a:pPr lvl="1">
              <a:buSzPct val="100000"/>
            </a:pPr>
            <a:r>
              <a:rPr lang="en-US" sz="2000" dirty="0"/>
              <a:t>Then, rate each option on a scale 1-10 based on how well that option satisfies each individual Want</a:t>
            </a:r>
          </a:p>
          <a:p>
            <a:r>
              <a:rPr lang="en-US" sz="2000" dirty="0"/>
              <a:t>A Mathematical model is used to quantify the “success factor” of each option, based on how well each option meets each wants</a:t>
            </a:r>
          </a:p>
          <a:p>
            <a:endParaRPr lang="en-US" dirty="0"/>
          </a:p>
        </p:txBody>
      </p:sp>
    </p:spTree>
    <p:extLst>
      <p:ext uri="{BB962C8B-B14F-4D97-AF65-F5344CB8AC3E}">
        <p14:creationId xmlns:p14="http://schemas.microsoft.com/office/powerpoint/2010/main" val="237811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315A4-3213-4B63-9B6A-3CCEAE1B855B}"/>
              </a:ext>
            </a:extLst>
          </p:cNvPr>
          <p:cNvSpPr>
            <a:spLocks noGrp="1"/>
          </p:cNvSpPr>
          <p:nvPr>
            <p:ph type="title"/>
          </p:nvPr>
        </p:nvSpPr>
        <p:spPr>
          <a:xfrm>
            <a:off x="609600" y="480219"/>
            <a:ext cx="7924800" cy="685800"/>
          </a:xfrm>
        </p:spPr>
        <p:txBody>
          <a:bodyPr/>
          <a:lstStyle/>
          <a:p>
            <a:r>
              <a:rPr lang="en-US"/>
              <a:t>Example</a:t>
            </a:r>
            <a:endParaRPr lang="en-US" dirty="0"/>
          </a:p>
        </p:txBody>
      </p:sp>
      <p:sp>
        <p:nvSpPr>
          <p:cNvPr id="3" name="Content Placeholder 2">
            <a:extLst>
              <a:ext uri="{FF2B5EF4-FFF2-40B4-BE49-F238E27FC236}">
                <a16:creationId xmlns:a16="http://schemas.microsoft.com/office/drawing/2014/main" id="{59B3A0A8-A384-4BA2-9EC2-1A8EAE08CCC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A1FA231-D625-4D7B-AA23-D4E8F414B3AD}"/>
              </a:ext>
            </a:extLst>
          </p:cNvPr>
          <p:cNvSpPr>
            <a:spLocks noGrp="1"/>
          </p:cNvSpPr>
          <p:nvPr>
            <p:ph type="ftr" sz="quarter" idx="10"/>
          </p:nvPr>
        </p:nvSpPr>
        <p:spPr>
          <a:xfrm>
            <a:off x="625475" y="0"/>
            <a:ext cx="5105400" cy="304800"/>
          </a:xfrm>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2E7793DE-3EAC-4EF0-8A5F-A24CF0866918}"/>
              </a:ext>
            </a:extLst>
          </p:cNvPr>
          <p:cNvSpPr>
            <a:spLocks noGrp="1"/>
          </p:cNvSpPr>
          <p:nvPr>
            <p:ph type="sldNum" sz="quarter" idx="12"/>
          </p:nvPr>
        </p:nvSpPr>
        <p:spPr>
          <a:xfrm>
            <a:off x="8289925" y="0"/>
            <a:ext cx="854075" cy="304800"/>
          </a:xfrm>
        </p:spPr>
        <p:txBody>
          <a:bodyPr/>
          <a:lstStyle/>
          <a:p>
            <a:fld id="{909ED1F4-8724-4CB0-854F-41CA9E1557CC}" type="slidenum">
              <a:rPr lang="en-US" altLang="en-US" smtClean="0"/>
              <a:pPr/>
              <a:t>266</a:t>
            </a:fld>
            <a:endParaRPr lang="en-US" altLang="en-US"/>
          </a:p>
        </p:txBody>
      </p:sp>
      <p:pic>
        <p:nvPicPr>
          <p:cNvPr id="6" name="Picture 3">
            <a:extLst>
              <a:ext uri="{FF2B5EF4-FFF2-40B4-BE49-F238E27FC236}">
                <a16:creationId xmlns:a16="http://schemas.microsoft.com/office/drawing/2014/main" id="{3CD1C56F-8E9B-4C58-8BA9-BDA83D2F71B5}"/>
              </a:ext>
            </a:extLst>
          </p:cNvPr>
          <p:cNvPicPr>
            <a:picLocks noChangeAspect="1" noChangeArrowheads="1"/>
          </p:cNvPicPr>
          <p:nvPr/>
        </p:nvPicPr>
        <p:blipFill>
          <a:blip r:embed="rId2" cstate="print"/>
          <a:srcRect/>
          <a:stretch>
            <a:fillRect/>
          </a:stretch>
        </p:blipFill>
        <p:spPr bwMode="auto">
          <a:xfrm>
            <a:off x="0" y="480219"/>
            <a:ext cx="9144000" cy="5334000"/>
          </a:xfrm>
          <a:prstGeom prst="rect">
            <a:avLst/>
          </a:prstGeom>
          <a:noFill/>
          <a:ln w="9525">
            <a:noFill/>
            <a:miter lim="800000"/>
            <a:headEnd/>
            <a:tailEnd/>
          </a:ln>
        </p:spPr>
      </p:pic>
    </p:spTree>
    <p:extLst>
      <p:ext uri="{BB962C8B-B14F-4D97-AF65-F5344CB8AC3E}">
        <p14:creationId xmlns:p14="http://schemas.microsoft.com/office/powerpoint/2010/main" val="51480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1689-7B13-47DD-9330-512E18F66058}"/>
              </a:ext>
            </a:extLst>
          </p:cNvPr>
          <p:cNvSpPr>
            <a:spLocks noGrp="1"/>
          </p:cNvSpPr>
          <p:nvPr>
            <p:ph type="title"/>
          </p:nvPr>
        </p:nvSpPr>
        <p:spPr/>
        <p:txBody>
          <a:bodyPr/>
          <a:lstStyle/>
          <a:p>
            <a:r>
              <a:rPr lang="en-US" dirty="0"/>
              <a:t>Asynchronous Learning – 25 Minutes </a:t>
            </a:r>
          </a:p>
        </p:txBody>
      </p:sp>
      <p:sp>
        <p:nvSpPr>
          <p:cNvPr id="3" name="Content Placeholder 2">
            <a:extLst>
              <a:ext uri="{FF2B5EF4-FFF2-40B4-BE49-F238E27FC236}">
                <a16:creationId xmlns:a16="http://schemas.microsoft.com/office/drawing/2014/main" id="{0A9E9285-0C02-4CF6-86F3-1A8547706B08}"/>
              </a:ext>
            </a:extLst>
          </p:cNvPr>
          <p:cNvSpPr>
            <a:spLocks noGrp="1"/>
          </p:cNvSpPr>
          <p:nvPr>
            <p:ph idx="1"/>
          </p:nvPr>
        </p:nvSpPr>
        <p:spPr>
          <a:xfrm>
            <a:off x="609600" y="1341438"/>
            <a:ext cx="7924800" cy="4373562"/>
          </a:xfrm>
        </p:spPr>
        <p:txBody>
          <a:bodyPr/>
          <a:lstStyle/>
          <a:p>
            <a:pPr marL="0" indent="0">
              <a:buNone/>
            </a:pPr>
            <a:r>
              <a:rPr lang="en-US" dirty="0"/>
              <a:t>You have continued your work as a consultant brough into a hospital to help them understand how to address extended wait times in their ambulatory setting.  Your completed your Root Cause Analysis (Fishbone and 5 Whys from Session 9).  </a:t>
            </a:r>
          </a:p>
          <a:p>
            <a:r>
              <a:rPr lang="en-US" dirty="0"/>
              <a:t>Think about 2-3 countermeasures/recommendations you would make to solve the wait time problem</a:t>
            </a:r>
          </a:p>
          <a:p>
            <a:r>
              <a:rPr lang="en-US" dirty="0"/>
              <a:t>Perform a decision analysis to help prioritize your options</a:t>
            </a:r>
          </a:p>
        </p:txBody>
      </p:sp>
      <p:sp>
        <p:nvSpPr>
          <p:cNvPr id="4" name="Footer Placeholder 3">
            <a:extLst>
              <a:ext uri="{FF2B5EF4-FFF2-40B4-BE49-F238E27FC236}">
                <a16:creationId xmlns:a16="http://schemas.microsoft.com/office/drawing/2014/main" id="{144100F8-D6CE-4E24-B264-E2E7055CCB0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9B996BD0-C0DD-459B-8BF8-D7255288890F}"/>
              </a:ext>
            </a:extLst>
          </p:cNvPr>
          <p:cNvSpPr>
            <a:spLocks noGrp="1"/>
          </p:cNvSpPr>
          <p:nvPr>
            <p:ph type="sldNum" sz="quarter" idx="12"/>
          </p:nvPr>
        </p:nvSpPr>
        <p:spPr/>
        <p:txBody>
          <a:bodyPr/>
          <a:lstStyle/>
          <a:p>
            <a:fld id="{909ED1F4-8724-4CB0-854F-41CA9E1557CC}" type="slidenum">
              <a:rPr lang="en-US" altLang="en-US" smtClean="0"/>
              <a:pPr/>
              <a:t>267</a:t>
            </a:fld>
            <a:endParaRPr lang="en-US" altLang="en-US"/>
          </a:p>
        </p:txBody>
      </p:sp>
    </p:spTree>
    <p:extLst>
      <p:ext uri="{BB962C8B-B14F-4D97-AF65-F5344CB8AC3E}">
        <p14:creationId xmlns:p14="http://schemas.microsoft.com/office/powerpoint/2010/main" val="30861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14, Lesson 2: </a:t>
            </a:r>
          </a:p>
          <a:p>
            <a:pPr eaLnBrk="1" hangingPunct="1">
              <a:buFont typeface="Wingdings" panose="05000000000000000000" pitchFamily="2" charset="2"/>
              <a:buNone/>
            </a:pPr>
            <a:r>
              <a:rPr lang="en-US" altLang="en-US" dirty="0">
                <a:solidFill>
                  <a:srgbClr val="1B7384"/>
                </a:solidFill>
              </a:rPr>
              <a:t>Developing Recommendations: Prioritization Matrix and Scorecard</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287927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0FF4E-F4A8-4116-AD39-3F7044E112C3}"/>
              </a:ext>
            </a:extLst>
          </p:cNvPr>
          <p:cNvSpPr>
            <a:spLocks noGrp="1"/>
          </p:cNvSpPr>
          <p:nvPr>
            <p:ph type="title"/>
          </p:nvPr>
        </p:nvSpPr>
        <p:spPr/>
        <p:txBody>
          <a:bodyPr/>
          <a:lstStyle/>
          <a:p>
            <a:r>
              <a:rPr lang="en-US" dirty="0"/>
              <a:t>Prioritization Matrix</a:t>
            </a:r>
          </a:p>
        </p:txBody>
      </p:sp>
      <p:sp>
        <p:nvSpPr>
          <p:cNvPr id="4" name="Footer Placeholder 3">
            <a:extLst>
              <a:ext uri="{FF2B5EF4-FFF2-40B4-BE49-F238E27FC236}">
                <a16:creationId xmlns:a16="http://schemas.microsoft.com/office/drawing/2014/main" id="{F8755F60-5AC9-415A-86AA-4895FD56F325}"/>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5FF2F3C-2DAC-41E0-856C-5A74E13686CD}"/>
              </a:ext>
            </a:extLst>
          </p:cNvPr>
          <p:cNvSpPr>
            <a:spLocks noGrp="1"/>
          </p:cNvSpPr>
          <p:nvPr>
            <p:ph type="sldNum" sz="quarter" idx="12"/>
          </p:nvPr>
        </p:nvSpPr>
        <p:spPr/>
        <p:txBody>
          <a:bodyPr/>
          <a:lstStyle/>
          <a:p>
            <a:fld id="{909ED1F4-8724-4CB0-854F-41CA9E1557CC}" type="slidenum">
              <a:rPr lang="en-US" altLang="en-US" smtClean="0"/>
              <a:pPr/>
              <a:t>269</a:t>
            </a:fld>
            <a:endParaRPr lang="en-US" altLang="en-US"/>
          </a:p>
        </p:txBody>
      </p:sp>
      <p:grpSp>
        <p:nvGrpSpPr>
          <p:cNvPr id="39" name="Group 91">
            <a:extLst>
              <a:ext uri="{FF2B5EF4-FFF2-40B4-BE49-F238E27FC236}">
                <a16:creationId xmlns:a16="http://schemas.microsoft.com/office/drawing/2014/main" id="{6A5BDD39-2424-4ACA-8293-E39DC6A5DA6A}"/>
              </a:ext>
            </a:extLst>
          </p:cNvPr>
          <p:cNvGrpSpPr>
            <a:grpSpLocks/>
          </p:cNvGrpSpPr>
          <p:nvPr/>
        </p:nvGrpSpPr>
        <p:grpSpPr bwMode="auto">
          <a:xfrm>
            <a:off x="1331430" y="1600200"/>
            <a:ext cx="7202970" cy="4438052"/>
            <a:chOff x="0" y="228601"/>
            <a:chExt cx="8288797" cy="6421457"/>
          </a:xfrm>
        </p:grpSpPr>
        <p:sp>
          <p:nvSpPr>
            <p:cNvPr id="40" name="TextBox 54">
              <a:extLst>
                <a:ext uri="{FF2B5EF4-FFF2-40B4-BE49-F238E27FC236}">
                  <a16:creationId xmlns:a16="http://schemas.microsoft.com/office/drawing/2014/main" id="{561E4684-CC51-4411-A99B-2B3D7CE5D04B}"/>
                </a:ext>
              </a:extLst>
            </p:cNvPr>
            <p:cNvSpPr txBox="1">
              <a:spLocks noChangeArrowheads="1"/>
            </p:cNvSpPr>
            <p:nvPr/>
          </p:nvSpPr>
          <p:spPr bwMode="auto">
            <a:xfrm>
              <a:off x="1876948" y="6115668"/>
              <a:ext cx="4030252" cy="53439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50"/>
                  </a:solidFill>
                  <a:effectLst/>
                  <a:uLnTx/>
                  <a:uFillTx/>
                  <a:latin typeface="Calibri"/>
                  <a:ea typeface="+mn-ea"/>
                </a:rPr>
                <a:t>Ease of Implementation</a:t>
              </a:r>
            </a:p>
          </p:txBody>
        </p:sp>
        <p:sp>
          <p:nvSpPr>
            <p:cNvPr id="41" name="Rectangle 40">
              <a:extLst>
                <a:ext uri="{FF2B5EF4-FFF2-40B4-BE49-F238E27FC236}">
                  <a16:creationId xmlns:a16="http://schemas.microsoft.com/office/drawing/2014/main" id="{9505D80B-FF29-4087-8064-209BE771DF05}"/>
                </a:ext>
              </a:extLst>
            </p:cNvPr>
            <p:cNvSpPr/>
            <p:nvPr/>
          </p:nvSpPr>
          <p:spPr>
            <a:xfrm>
              <a:off x="685800" y="228601"/>
              <a:ext cx="5486400" cy="5410251"/>
            </a:xfrm>
            <a:prstGeom prst="rect">
              <a:avLst/>
            </a:prstGeom>
            <a:no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42" name="Straight Connector 41">
              <a:extLst>
                <a:ext uri="{FF2B5EF4-FFF2-40B4-BE49-F238E27FC236}">
                  <a16:creationId xmlns:a16="http://schemas.microsoft.com/office/drawing/2014/main" id="{637C5CBB-26B4-43E4-8909-0CE8E569376E}"/>
                </a:ext>
              </a:extLst>
            </p:cNvPr>
            <p:cNvCxnSpPr/>
            <p:nvPr/>
          </p:nvCxnSpPr>
          <p:spPr>
            <a:xfrm rot="5400000">
              <a:off x="761977" y="2895625"/>
              <a:ext cx="4876846" cy="0"/>
            </a:xfrm>
            <a:prstGeom prst="line">
              <a:avLst/>
            </a:prstGeom>
            <a:noFill/>
            <a:ln w="9525" cap="flat" cmpd="sng" algn="ctr">
              <a:solidFill>
                <a:srgbClr val="4F81BD">
                  <a:shade val="95000"/>
                  <a:satMod val="105000"/>
                </a:srgbClr>
              </a:solidFill>
              <a:prstDash val="solid"/>
            </a:ln>
            <a:effectLst/>
          </p:spPr>
        </p:cxnSp>
        <p:cxnSp>
          <p:nvCxnSpPr>
            <p:cNvPr id="43" name="Straight Connector 42">
              <a:extLst>
                <a:ext uri="{FF2B5EF4-FFF2-40B4-BE49-F238E27FC236}">
                  <a16:creationId xmlns:a16="http://schemas.microsoft.com/office/drawing/2014/main" id="{95E2E9C4-4638-471A-8764-2D9984048A00}"/>
                </a:ext>
              </a:extLst>
            </p:cNvPr>
            <p:cNvCxnSpPr/>
            <p:nvPr/>
          </p:nvCxnSpPr>
          <p:spPr>
            <a:xfrm rot="10800000">
              <a:off x="838200" y="3352829"/>
              <a:ext cx="5029200" cy="0"/>
            </a:xfrm>
            <a:prstGeom prst="line">
              <a:avLst/>
            </a:prstGeom>
            <a:noFill/>
            <a:ln w="9525" cap="flat" cmpd="sng" algn="ctr">
              <a:solidFill>
                <a:srgbClr val="4F81BD">
                  <a:shade val="95000"/>
                  <a:satMod val="105000"/>
                </a:srgbClr>
              </a:solidFill>
              <a:prstDash val="solid"/>
            </a:ln>
            <a:effectLst/>
          </p:spPr>
        </p:cxnSp>
        <p:sp>
          <p:nvSpPr>
            <p:cNvPr id="44" name="TextBox 18">
              <a:extLst>
                <a:ext uri="{FF2B5EF4-FFF2-40B4-BE49-F238E27FC236}">
                  <a16:creationId xmlns:a16="http://schemas.microsoft.com/office/drawing/2014/main" id="{AEBB641A-BA62-4A0C-86A7-66EC141A6222}"/>
                </a:ext>
              </a:extLst>
            </p:cNvPr>
            <p:cNvSpPr txBox="1">
              <a:spLocks noChangeArrowheads="1"/>
            </p:cNvSpPr>
            <p:nvPr/>
          </p:nvSpPr>
          <p:spPr bwMode="auto">
            <a:xfrm>
              <a:off x="3237706" y="2743200"/>
              <a:ext cx="2625799" cy="445325"/>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rPr>
                <a:t>Risk Assessment </a:t>
              </a:r>
            </a:p>
          </p:txBody>
        </p:sp>
        <p:sp>
          <p:nvSpPr>
            <p:cNvPr id="45" name="TextBox 19">
              <a:extLst>
                <a:ext uri="{FF2B5EF4-FFF2-40B4-BE49-F238E27FC236}">
                  <a16:creationId xmlns:a16="http://schemas.microsoft.com/office/drawing/2014/main" id="{578E7798-36C4-4C8B-8AE6-BFA8D39A8242}"/>
                </a:ext>
              </a:extLst>
            </p:cNvPr>
            <p:cNvSpPr txBox="1">
              <a:spLocks noChangeArrowheads="1"/>
            </p:cNvSpPr>
            <p:nvPr/>
          </p:nvSpPr>
          <p:spPr bwMode="auto">
            <a:xfrm>
              <a:off x="3208369" y="1188702"/>
              <a:ext cx="1397577" cy="445325"/>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rPr>
                <a:t>Medication</a:t>
              </a:r>
            </a:p>
          </p:txBody>
        </p:sp>
        <p:sp>
          <p:nvSpPr>
            <p:cNvPr id="46" name="TextBox 20">
              <a:extLst>
                <a:ext uri="{FF2B5EF4-FFF2-40B4-BE49-F238E27FC236}">
                  <a16:creationId xmlns:a16="http://schemas.microsoft.com/office/drawing/2014/main" id="{1DAB473F-B09C-4042-96DB-E238B214636B}"/>
                </a:ext>
              </a:extLst>
            </p:cNvPr>
            <p:cNvSpPr txBox="1">
              <a:spLocks noChangeArrowheads="1"/>
            </p:cNvSpPr>
            <p:nvPr/>
          </p:nvSpPr>
          <p:spPr bwMode="auto">
            <a:xfrm>
              <a:off x="4768023" y="1991781"/>
              <a:ext cx="2276048" cy="445325"/>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rPr>
                <a:t>Communication</a:t>
              </a:r>
            </a:p>
          </p:txBody>
        </p:sp>
        <p:sp>
          <p:nvSpPr>
            <p:cNvPr id="47" name="TextBox 22">
              <a:extLst>
                <a:ext uri="{FF2B5EF4-FFF2-40B4-BE49-F238E27FC236}">
                  <a16:creationId xmlns:a16="http://schemas.microsoft.com/office/drawing/2014/main" id="{6FC4A263-2FF4-42F3-9487-2B81CC2ADDAE}"/>
                </a:ext>
              </a:extLst>
            </p:cNvPr>
            <p:cNvSpPr txBox="1">
              <a:spLocks noChangeArrowheads="1"/>
            </p:cNvSpPr>
            <p:nvPr/>
          </p:nvSpPr>
          <p:spPr bwMode="auto">
            <a:xfrm>
              <a:off x="5186027" y="958145"/>
              <a:ext cx="3102770" cy="445325"/>
            </a:xfrm>
            <a:prstGeom prst="rect">
              <a:avLst/>
            </a:prstGeom>
            <a:solidFill>
              <a:sysClr val="window" lastClr="FFFFFF"/>
            </a:solid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rPr>
                <a:t>Disease Specific Education </a:t>
              </a:r>
            </a:p>
          </p:txBody>
        </p:sp>
        <p:sp>
          <p:nvSpPr>
            <p:cNvPr id="48" name="Rectangle 47">
              <a:extLst>
                <a:ext uri="{FF2B5EF4-FFF2-40B4-BE49-F238E27FC236}">
                  <a16:creationId xmlns:a16="http://schemas.microsoft.com/office/drawing/2014/main" id="{0632384A-1F0A-4EDF-B7C3-6C5DD4ABAEB1}"/>
                </a:ext>
              </a:extLst>
            </p:cNvPr>
            <p:cNvSpPr/>
            <p:nvPr/>
          </p:nvSpPr>
          <p:spPr>
            <a:xfrm>
              <a:off x="5093388" y="286534"/>
              <a:ext cx="838201" cy="609606"/>
            </a:xfrm>
            <a:prstGeom prst="rect">
              <a:avLst/>
            </a:prstGeom>
            <a:solidFill>
              <a:srgbClr val="FFC000"/>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TextBox 23">
              <a:extLst>
                <a:ext uri="{FF2B5EF4-FFF2-40B4-BE49-F238E27FC236}">
                  <a16:creationId xmlns:a16="http://schemas.microsoft.com/office/drawing/2014/main" id="{726E67AA-D319-4188-BDB7-D5F67151CB0C}"/>
                </a:ext>
              </a:extLst>
            </p:cNvPr>
            <p:cNvSpPr txBox="1">
              <a:spLocks noChangeArrowheads="1"/>
            </p:cNvSpPr>
            <p:nvPr/>
          </p:nvSpPr>
          <p:spPr bwMode="auto">
            <a:xfrm>
              <a:off x="5050663" y="313691"/>
              <a:ext cx="957125" cy="667987"/>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497D"/>
                  </a:solidFill>
                  <a:effectLst/>
                  <a:uLnTx/>
                  <a:uFillTx/>
                  <a:latin typeface="Calibri" pitchFamily="34" charset="0"/>
                  <a:ea typeface="+mn-ea"/>
                </a:rPr>
                <a:t>26 , 42, 37, 21, 14</a:t>
              </a:r>
            </a:p>
          </p:txBody>
        </p:sp>
        <p:grpSp>
          <p:nvGrpSpPr>
            <p:cNvPr id="50" name="Group 28">
              <a:extLst>
                <a:ext uri="{FF2B5EF4-FFF2-40B4-BE49-F238E27FC236}">
                  <a16:creationId xmlns:a16="http://schemas.microsoft.com/office/drawing/2014/main" id="{EFCFE2D5-A950-45E0-8085-C7EFEE8E9311}"/>
                </a:ext>
              </a:extLst>
            </p:cNvPr>
            <p:cNvGrpSpPr>
              <a:grpSpLocks/>
            </p:cNvGrpSpPr>
            <p:nvPr/>
          </p:nvGrpSpPr>
          <p:grpSpPr bwMode="auto">
            <a:xfrm>
              <a:off x="3358805" y="2251164"/>
              <a:ext cx="838200" cy="533405"/>
              <a:chOff x="5202551" y="434183"/>
              <a:chExt cx="990600" cy="685806"/>
            </a:xfrm>
          </p:grpSpPr>
          <p:sp>
            <p:nvSpPr>
              <p:cNvPr id="65" name="Rectangle 64">
                <a:extLst>
                  <a:ext uri="{FF2B5EF4-FFF2-40B4-BE49-F238E27FC236}">
                    <a16:creationId xmlns:a16="http://schemas.microsoft.com/office/drawing/2014/main" id="{28193054-59E6-4CFB-8769-5B107A45B32D}"/>
                  </a:ext>
                </a:extLst>
              </p:cNvPr>
              <p:cNvSpPr/>
              <p:nvPr/>
            </p:nvSpPr>
            <p:spPr>
              <a:xfrm>
                <a:off x="5202551" y="434183"/>
                <a:ext cx="990600" cy="685806"/>
              </a:xfrm>
              <a:prstGeom prst="rect">
                <a:avLst/>
              </a:prstGeom>
              <a:solidFill>
                <a:srgbClr val="FFC000"/>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TextBox 30">
                <a:extLst>
                  <a:ext uri="{FF2B5EF4-FFF2-40B4-BE49-F238E27FC236}">
                    <a16:creationId xmlns:a16="http://schemas.microsoft.com/office/drawing/2014/main" id="{F214E374-24B4-4D6A-8CAB-FD9DD53C0E4E}"/>
                  </a:ext>
                </a:extLst>
              </p:cNvPr>
              <p:cNvSpPr txBox="1">
                <a:spLocks noChangeArrowheads="1"/>
              </p:cNvSpPr>
              <p:nvPr/>
            </p:nvSpPr>
            <p:spPr bwMode="auto">
              <a:xfrm>
                <a:off x="5207492" y="509178"/>
                <a:ext cx="914400" cy="515304"/>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497D"/>
                    </a:solidFill>
                    <a:effectLst/>
                    <a:uLnTx/>
                    <a:uFillTx/>
                    <a:latin typeface="Calibri" pitchFamily="34" charset="0"/>
                    <a:ea typeface="+mn-ea"/>
                  </a:rPr>
                  <a:t>3, 5, 40</a:t>
                </a:r>
              </a:p>
            </p:txBody>
          </p:sp>
        </p:grpSp>
        <p:grpSp>
          <p:nvGrpSpPr>
            <p:cNvPr id="51" name="Group 31">
              <a:extLst>
                <a:ext uri="{FF2B5EF4-FFF2-40B4-BE49-F238E27FC236}">
                  <a16:creationId xmlns:a16="http://schemas.microsoft.com/office/drawing/2014/main" id="{56566C03-E149-4B3F-8F2D-AD0446BB9C07}"/>
                </a:ext>
              </a:extLst>
            </p:cNvPr>
            <p:cNvGrpSpPr>
              <a:grpSpLocks/>
            </p:cNvGrpSpPr>
            <p:nvPr/>
          </p:nvGrpSpPr>
          <p:grpSpPr bwMode="auto">
            <a:xfrm>
              <a:off x="3276600" y="695330"/>
              <a:ext cx="838200" cy="595319"/>
              <a:chOff x="5105400" y="381629"/>
              <a:chExt cx="990600" cy="684688"/>
            </a:xfrm>
          </p:grpSpPr>
          <p:sp>
            <p:nvSpPr>
              <p:cNvPr id="63" name="Rectangle 62">
                <a:extLst>
                  <a:ext uri="{FF2B5EF4-FFF2-40B4-BE49-F238E27FC236}">
                    <a16:creationId xmlns:a16="http://schemas.microsoft.com/office/drawing/2014/main" id="{C9D0B892-4D9D-4789-9179-FD29DBD6CE46}"/>
                  </a:ext>
                </a:extLst>
              </p:cNvPr>
              <p:cNvSpPr/>
              <p:nvPr/>
            </p:nvSpPr>
            <p:spPr>
              <a:xfrm>
                <a:off x="5105400" y="381629"/>
                <a:ext cx="990600" cy="684688"/>
              </a:xfrm>
              <a:prstGeom prst="rect">
                <a:avLst/>
              </a:prstGeom>
              <a:solidFill>
                <a:srgbClr val="FFC000"/>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TextBox 33">
                <a:extLst>
                  <a:ext uri="{FF2B5EF4-FFF2-40B4-BE49-F238E27FC236}">
                    <a16:creationId xmlns:a16="http://schemas.microsoft.com/office/drawing/2014/main" id="{AE9F6768-0F24-41AA-B0BA-DE0C2AD2DA39}"/>
                  </a:ext>
                </a:extLst>
              </p:cNvPr>
              <p:cNvSpPr txBox="1">
                <a:spLocks noChangeArrowheads="1"/>
              </p:cNvSpPr>
              <p:nvPr/>
            </p:nvSpPr>
            <p:spPr bwMode="auto">
              <a:xfrm>
                <a:off x="5105400" y="482955"/>
                <a:ext cx="914399" cy="460959"/>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497D"/>
                    </a:solidFill>
                    <a:effectLst/>
                    <a:uLnTx/>
                    <a:uFillTx/>
                    <a:latin typeface="Calibri" pitchFamily="34" charset="0"/>
                    <a:ea typeface="+mn-ea"/>
                  </a:rPr>
                  <a:t>19, 27</a:t>
                </a:r>
              </a:p>
            </p:txBody>
          </p:sp>
        </p:grpSp>
        <p:grpSp>
          <p:nvGrpSpPr>
            <p:cNvPr id="52" name="Group 34">
              <a:extLst>
                <a:ext uri="{FF2B5EF4-FFF2-40B4-BE49-F238E27FC236}">
                  <a16:creationId xmlns:a16="http://schemas.microsoft.com/office/drawing/2014/main" id="{619D24AE-E373-4BDA-A5DC-24D5EDA8A235}"/>
                </a:ext>
              </a:extLst>
            </p:cNvPr>
            <p:cNvGrpSpPr>
              <a:grpSpLocks/>
            </p:cNvGrpSpPr>
            <p:nvPr/>
          </p:nvGrpSpPr>
          <p:grpSpPr bwMode="auto">
            <a:xfrm>
              <a:off x="5072826" y="1423528"/>
              <a:ext cx="839490" cy="667987"/>
              <a:chOff x="6057500" y="1133568"/>
              <a:chExt cx="992124" cy="858842"/>
            </a:xfrm>
          </p:grpSpPr>
          <p:sp>
            <p:nvSpPr>
              <p:cNvPr id="61" name="Rectangle 60">
                <a:extLst>
                  <a:ext uri="{FF2B5EF4-FFF2-40B4-BE49-F238E27FC236}">
                    <a16:creationId xmlns:a16="http://schemas.microsoft.com/office/drawing/2014/main" id="{C2919C6E-EE3A-4599-8505-CC1E05311855}"/>
                  </a:ext>
                </a:extLst>
              </p:cNvPr>
              <p:cNvSpPr/>
              <p:nvPr/>
            </p:nvSpPr>
            <p:spPr>
              <a:xfrm>
                <a:off x="6057500" y="1205821"/>
                <a:ext cx="990601" cy="685807"/>
              </a:xfrm>
              <a:prstGeom prst="rect">
                <a:avLst/>
              </a:prstGeom>
              <a:solidFill>
                <a:srgbClr val="FFC000"/>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TextBox 36">
                <a:extLst>
                  <a:ext uri="{FF2B5EF4-FFF2-40B4-BE49-F238E27FC236}">
                    <a16:creationId xmlns:a16="http://schemas.microsoft.com/office/drawing/2014/main" id="{DC6DEADB-2307-484B-848F-9DD6F00A87C3}"/>
                  </a:ext>
                </a:extLst>
              </p:cNvPr>
              <p:cNvSpPr txBox="1">
                <a:spLocks noChangeArrowheads="1"/>
              </p:cNvSpPr>
              <p:nvPr/>
            </p:nvSpPr>
            <p:spPr bwMode="auto">
              <a:xfrm>
                <a:off x="6135224" y="1133568"/>
                <a:ext cx="914400" cy="858842"/>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497D"/>
                    </a:solidFill>
                    <a:effectLst/>
                    <a:uLnTx/>
                    <a:uFillTx/>
                    <a:latin typeface="Calibri" pitchFamily="34" charset="0"/>
                    <a:ea typeface="+mn-ea"/>
                  </a:rPr>
                  <a:t>1, 24, 30, 31</a:t>
                </a:r>
              </a:p>
            </p:txBody>
          </p:sp>
        </p:grpSp>
        <p:sp>
          <p:nvSpPr>
            <p:cNvPr id="53" name="Rectangle 52">
              <a:extLst>
                <a:ext uri="{FF2B5EF4-FFF2-40B4-BE49-F238E27FC236}">
                  <a16:creationId xmlns:a16="http://schemas.microsoft.com/office/drawing/2014/main" id="{EDF6EBF8-3D6B-4469-A45E-ED87829EF1CA}"/>
                </a:ext>
              </a:extLst>
            </p:cNvPr>
            <p:cNvSpPr/>
            <p:nvPr/>
          </p:nvSpPr>
          <p:spPr>
            <a:xfrm>
              <a:off x="1752600" y="838206"/>
              <a:ext cx="1066800" cy="533405"/>
            </a:xfrm>
            <a:prstGeom prst="rect">
              <a:avLst/>
            </a:prstGeom>
            <a:solidFill>
              <a:srgbClr val="FFC000"/>
            </a:solidFill>
            <a:ln w="25400" cap="flat" cmpd="sng" algn="ctr">
              <a:solidFill>
                <a:srgbClr val="FFC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TextBox 39">
              <a:extLst>
                <a:ext uri="{FF2B5EF4-FFF2-40B4-BE49-F238E27FC236}">
                  <a16:creationId xmlns:a16="http://schemas.microsoft.com/office/drawing/2014/main" id="{DCDD8FEC-4372-4A94-9BCE-4F2125274FF3}"/>
                </a:ext>
              </a:extLst>
            </p:cNvPr>
            <p:cNvSpPr txBox="1">
              <a:spLocks noChangeArrowheads="1"/>
            </p:cNvSpPr>
            <p:nvPr/>
          </p:nvSpPr>
          <p:spPr bwMode="auto">
            <a:xfrm>
              <a:off x="1752601" y="774183"/>
              <a:ext cx="984738" cy="461665"/>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497D"/>
                  </a:solidFill>
                  <a:effectLst/>
                  <a:uLnTx/>
                  <a:uFillTx/>
                  <a:latin typeface="Calibri" pitchFamily="34" charset="0"/>
                  <a:ea typeface="+mn-ea"/>
                </a:rPr>
                <a:t>2, 4, 8, 10, 18   19, 9</a:t>
              </a:r>
            </a:p>
          </p:txBody>
        </p:sp>
        <p:sp>
          <p:nvSpPr>
            <p:cNvPr id="55" name="TextBox 40">
              <a:extLst>
                <a:ext uri="{FF2B5EF4-FFF2-40B4-BE49-F238E27FC236}">
                  <a16:creationId xmlns:a16="http://schemas.microsoft.com/office/drawing/2014/main" id="{52349596-AD80-4220-98F5-F004FE61AD11}"/>
                </a:ext>
              </a:extLst>
            </p:cNvPr>
            <p:cNvSpPr txBox="1">
              <a:spLocks noChangeArrowheads="1"/>
            </p:cNvSpPr>
            <p:nvPr/>
          </p:nvSpPr>
          <p:spPr bwMode="auto">
            <a:xfrm>
              <a:off x="1600200" y="1447800"/>
              <a:ext cx="1524000" cy="1380506"/>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mn-ea"/>
                </a:rPr>
                <a:t>Clinical Path &amp; Decision Making Algorithm </a:t>
              </a:r>
            </a:p>
          </p:txBody>
        </p:sp>
        <p:sp>
          <p:nvSpPr>
            <p:cNvPr id="56" name="TextBox 53">
              <a:extLst>
                <a:ext uri="{FF2B5EF4-FFF2-40B4-BE49-F238E27FC236}">
                  <a16:creationId xmlns:a16="http://schemas.microsoft.com/office/drawing/2014/main" id="{BD84D4CB-D426-4EF9-A345-386600D3BE53}"/>
                </a:ext>
              </a:extLst>
            </p:cNvPr>
            <p:cNvSpPr txBox="1">
              <a:spLocks noChangeArrowheads="1"/>
            </p:cNvSpPr>
            <p:nvPr/>
          </p:nvSpPr>
          <p:spPr bwMode="auto">
            <a:xfrm>
              <a:off x="4419601" y="5638799"/>
              <a:ext cx="914400" cy="53439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B050"/>
                  </a:solidFill>
                  <a:effectLst/>
                  <a:uLnTx/>
                  <a:uFillTx/>
                  <a:latin typeface="Calibri"/>
                  <a:ea typeface="+mn-ea"/>
                </a:rPr>
                <a:t>High</a:t>
              </a:r>
            </a:p>
          </p:txBody>
        </p:sp>
        <p:sp>
          <p:nvSpPr>
            <p:cNvPr id="57" name="Rectangle 55">
              <a:extLst>
                <a:ext uri="{FF2B5EF4-FFF2-40B4-BE49-F238E27FC236}">
                  <a16:creationId xmlns:a16="http://schemas.microsoft.com/office/drawing/2014/main" id="{CADE095C-6F1D-43EF-AE37-AED094AB22E4}"/>
                </a:ext>
              </a:extLst>
            </p:cNvPr>
            <p:cNvSpPr>
              <a:spLocks noChangeArrowheads="1"/>
            </p:cNvSpPr>
            <p:nvPr/>
          </p:nvSpPr>
          <p:spPr bwMode="auto">
            <a:xfrm>
              <a:off x="1752600" y="5638800"/>
              <a:ext cx="738230" cy="53439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B050"/>
                  </a:solidFill>
                  <a:effectLst/>
                  <a:uLnTx/>
                  <a:uFillTx/>
                  <a:latin typeface="Calibri"/>
                  <a:ea typeface="+mn-ea"/>
                </a:rPr>
                <a:t>Low</a:t>
              </a:r>
            </a:p>
          </p:txBody>
        </p:sp>
        <p:sp>
          <p:nvSpPr>
            <p:cNvPr id="58" name="TextBox 41">
              <a:extLst>
                <a:ext uri="{FF2B5EF4-FFF2-40B4-BE49-F238E27FC236}">
                  <a16:creationId xmlns:a16="http://schemas.microsoft.com/office/drawing/2014/main" id="{C8EA4C0D-7928-4530-9CFA-CC3AD9E5B10A}"/>
                </a:ext>
              </a:extLst>
            </p:cNvPr>
            <p:cNvSpPr txBox="1">
              <a:spLocks noChangeArrowheads="1"/>
            </p:cNvSpPr>
            <p:nvPr/>
          </p:nvSpPr>
          <p:spPr bwMode="auto">
            <a:xfrm rot="16200000">
              <a:off x="-256329" y="812356"/>
              <a:ext cx="1338499" cy="38959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latin typeface="Calibri"/>
                  <a:ea typeface="+mn-ea"/>
                </a:rPr>
                <a:t>High</a:t>
              </a:r>
            </a:p>
          </p:txBody>
        </p:sp>
        <p:sp>
          <p:nvSpPr>
            <p:cNvPr id="59" name="TextBox 42">
              <a:extLst>
                <a:ext uri="{FF2B5EF4-FFF2-40B4-BE49-F238E27FC236}">
                  <a16:creationId xmlns:a16="http://schemas.microsoft.com/office/drawing/2014/main" id="{2F3A9096-6D72-4DBA-A161-5F7AE102128E}"/>
                </a:ext>
              </a:extLst>
            </p:cNvPr>
            <p:cNvSpPr txBox="1">
              <a:spLocks noChangeArrowheads="1"/>
            </p:cNvSpPr>
            <p:nvPr/>
          </p:nvSpPr>
          <p:spPr bwMode="auto">
            <a:xfrm rot="16200000">
              <a:off x="-44279" y="4377207"/>
              <a:ext cx="914400" cy="389590"/>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latin typeface="Calibri"/>
                  <a:ea typeface="+mn-ea"/>
                </a:rPr>
                <a:t>Low</a:t>
              </a:r>
            </a:p>
          </p:txBody>
        </p:sp>
        <p:sp>
          <p:nvSpPr>
            <p:cNvPr id="60" name="TextBox 43">
              <a:extLst>
                <a:ext uri="{FF2B5EF4-FFF2-40B4-BE49-F238E27FC236}">
                  <a16:creationId xmlns:a16="http://schemas.microsoft.com/office/drawing/2014/main" id="{137E153A-2121-4045-9A17-597C85782349}"/>
                </a:ext>
              </a:extLst>
            </p:cNvPr>
            <p:cNvSpPr txBox="1">
              <a:spLocks noChangeArrowheads="1"/>
            </p:cNvSpPr>
            <p:nvPr/>
          </p:nvSpPr>
          <p:spPr bwMode="auto">
            <a:xfrm rot="16200000">
              <a:off x="-684712" y="2589711"/>
              <a:ext cx="1844632" cy="475208"/>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Calibri"/>
                  <a:ea typeface="+mn-ea"/>
                </a:rPr>
                <a:t>Impact</a:t>
              </a:r>
            </a:p>
          </p:txBody>
        </p:sp>
      </p:grpSp>
      <p:sp>
        <p:nvSpPr>
          <p:cNvPr id="67" name="TextBox 59">
            <a:extLst>
              <a:ext uri="{FF2B5EF4-FFF2-40B4-BE49-F238E27FC236}">
                <a16:creationId xmlns:a16="http://schemas.microsoft.com/office/drawing/2014/main" id="{375A107C-EDA7-4222-8CC0-42EC0BE54C08}"/>
              </a:ext>
            </a:extLst>
          </p:cNvPr>
          <p:cNvSpPr txBox="1">
            <a:spLocks noChangeArrowheads="1"/>
          </p:cNvSpPr>
          <p:nvPr/>
        </p:nvSpPr>
        <p:spPr bwMode="auto">
          <a:xfrm>
            <a:off x="6858000" y="4457700"/>
            <a:ext cx="2284032" cy="461665"/>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200" dirty="0">
                <a:solidFill>
                  <a:srgbClr val="4F81BD"/>
                </a:solidFill>
                <a:latin typeface="Calibri"/>
                <a:ea typeface="+mn-ea"/>
              </a:rPr>
              <a:t> Low = Start 6 months   </a:t>
            </a:r>
          </a:p>
          <a:p>
            <a:pPr eaLnBrk="1" fontAlgn="auto" hangingPunct="1">
              <a:spcBef>
                <a:spcPts val="0"/>
              </a:spcBef>
              <a:spcAft>
                <a:spcPts val="0"/>
              </a:spcAft>
            </a:pPr>
            <a:r>
              <a:rPr lang="en-US" sz="1200" dirty="0">
                <a:solidFill>
                  <a:srgbClr val="4F81BD"/>
                </a:solidFill>
                <a:latin typeface="Calibri"/>
                <a:ea typeface="+mn-ea"/>
              </a:rPr>
              <a:t> High = Start Now </a:t>
            </a:r>
          </a:p>
        </p:txBody>
      </p:sp>
      <p:sp>
        <p:nvSpPr>
          <p:cNvPr id="68" name="TextBox 63">
            <a:extLst>
              <a:ext uri="{FF2B5EF4-FFF2-40B4-BE49-F238E27FC236}">
                <a16:creationId xmlns:a16="http://schemas.microsoft.com/office/drawing/2014/main" id="{A986D6FA-F886-483C-B5DB-FE7630615EAB}"/>
              </a:ext>
            </a:extLst>
          </p:cNvPr>
          <p:cNvSpPr txBox="1">
            <a:spLocks noChangeArrowheads="1"/>
          </p:cNvSpPr>
          <p:nvPr/>
        </p:nvSpPr>
        <p:spPr bwMode="auto">
          <a:xfrm>
            <a:off x="6913183" y="4114800"/>
            <a:ext cx="1561744" cy="338554"/>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600" b="1" i="1" dirty="0">
                <a:solidFill>
                  <a:srgbClr val="4F81BD"/>
                </a:solidFill>
                <a:latin typeface="Calibri"/>
                <a:ea typeface="+mn-ea"/>
              </a:rPr>
              <a:t>Priority</a:t>
            </a:r>
          </a:p>
        </p:txBody>
      </p:sp>
    </p:spTree>
    <p:extLst>
      <p:ext uri="{BB962C8B-B14F-4D97-AF65-F5344CB8AC3E}">
        <p14:creationId xmlns:p14="http://schemas.microsoft.com/office/powerpoint/2010/main" val="232385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5BBDA-A8AF-445D-9A64-0EFAF28DB3C2}"/>
              </a:ext>
            </a:extLst>
          </p:cNvPr>
          <p:cNvSpPr>
            <a:spLocks noGrp="1"/>
          </p:cNvSpPr>
          <p:nvPr>
            <p:ph type="title"/>
          </p:nvPr>
        </p:nvSpPr>
        <p:spPr/>
        <p:txBody>
          <a:bodyPr/>
          <a:lstStyle/>
          <a:p>
            <a:r>
              <a:rPr lang="en-US" dirty="0"/>
              <a:t>Toast Kaizen!</a:t>
            </a:r>
          </a:p>
        </p:txBody>
      </p:sp>
      <p:pic>
        <p:nvPicPr>
          <p:cNvPr id="6" name="Online Media 5" title="TOAST">
            <a:hlinkClick r:id="" action="ppaction://media"/>
            <a:extLst>
              <a:ext uri="{FF2B5EF4-FFF2-40B4-BE49-F238E27FC236}">
                <a16:creationId xmlns:a16="http://schemas.microsoft.com/office/drawing/2014/main" id="{62502252-7782-4AFF-A3A9-E45ABA020CE7}"/>
              </a:ext>
            </a:extLst>
          </p:cNvPr>
          <p:cNvPicPr>
            <a:picLocks noGrp="1" noRot="1" noChangeAspect="1"/>
          </p:cNvPicPr>
          <p:nvPr>
            <p:ph idx="1"/>
            <a:videoFile r:link="rId1"/>
          </p:nvPr>
        </p:nvPicPr>
        <p:blipFill>
          <a:blip r:embed="rId4"/>
          <a:stretch>
            <a:fillRect/>
          </a:stretch>
        </p:blipFill>
        <p:spPr>
          <a:xfrm>
            <a:off x="782637" y="1341438"/>
            <a:ext cx="7578725" cy="4263033"/>
          </a:xfrm>
          <a:prstGeom prst="rect">
            <a:avLst/>
          </a:prstGeom>
        </p:spPr>
      </p:pic>
      <p:sp>
        <p:nvSpPr>
          <p:cNvPr id="4" name="Footer Placeholder 3">
            <a:extLst>
              <a:ext uri="{FF2B5EF4-FFF2-40B4-BE49-F238E27FC236}">
                <a16:creationId xmlns:a16="http://schemas.microsoft.com/office/drawing/2014/main" id="{95FF62FB-4868-49F6-B6E7-FF080AF12BA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0C018C8-2AB2-487A-9A63-7A94E7D131E3}"/>
              </a:ext>
            </a:extLst>
          </p:cNvPr>
          <p:cNvSpPr>
            <a:spLocks noGrp="1"/>
          </p:cNvSpPr>
          <p:nvPr>
            <p:ph type="sldNum" sz="quarter" idx="12"/>
          </p:nvPr>
        </p:nvSpPr>
        <p:spPr/>
        <p:txBody>
          <a:bodyPr/>
          <a:lstStyle/>
          <a:p>
            <a:fld id="{909ED1F4-8724-4CB0-854F-41CA9E1557CC}" type="slidenum">
              <a:rPr lang="en-US" altLang="en-US" smtClean="0"/>
              <a:pPr/>
              <a:t>27</a:t>
            </a:fld>
            <a:endParaRPr lang="en-US" altLang="en-US"/>
          </a:p>
        </p:txBody>
      </p:sp>
    </p:spTree>
    <p:extLst>
      <p:ext uri="{BB962C8B-B14F-4D97-AF65-F5344CB8AC3E}">
        <p14:creationId xmlns:p14="http://schemas.microsoft.com/office/powerpoint/2010/main" val="252439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6B01A-8CBE-4E68-B3B9-0221061CFBE5}"/>
              </a:ext>
            </a:extLst>
          </p:cNvPr>
          <p:cNvSpPr>
            <a:spLocks noGrp="1"/>
          </p:cNvSpPr>
          <p:nvPr>
            <p:ph type="title"/>
          </p:nvPr>
        </p:nvSpPr>
        <p:spPr/>
        <p:txBody>
          <a:bodyPr/>
          <a:lstStyle/>
          <a:p>
            <a:r>
              <a:rPr lang="en-US" dirty="0"/>
              <a:t>Scorecard Example</a:t>
            </a:r>
          </a:p>
        </p:txBody>
      </p:sp>
      <p:sp>
        <p:nvSpPr>
          <p:cNvPr id="4" name="Footer Placeholder 3">
            <a:extLst>
              <a:ext uri="{FF2B5EF4-FFF2-40B4-BE49-F238E27FC236}">
                <a16:creationId xmlns:a16="http://schemas.microsoft.com/office/drawing/2014/main" id="{FC941EA5-B4D3-47E7-9C79-01C0BA4BF4C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6B28F65-4048-4376-A3C6-4A5FBDB35A2E}"/>
              </a:ext>
            </a:extLst>
          </p:cNvPr>
          <p:cNvSpPr>
            <a:spLocks noGrp="1"/>
          </p:cNvSpPr>
          <p:nvPr>
            <p:ph type="sldNum" sz="quarter" idx="12"/>
          </p:nvPr>
        </p:nvSpPr>
        <p:spPr/>
        <p:txBody>
          <a:bodyPr/>
          <a:lstStyle/>
          <a:p>
            <a:fld id="{909ED1F4-8724-4CB0-854F-41CA9E1557CC}" type="slidenum">
              <a:rPr lang="en-US" altLang="en-US" smtClean="0"/>
              <a:pPr/>
              <a:t>270</a:t>
            </a:fld>
            <a:endParaRPr lang="en-US" altLang="en-US"/>
          </a:p>
        </p:txBody>
      </p:sp>
      <p:pic>
        <p:nvPicPr>
          <p:cNvPr id="6" name="Picture 1">
            <a:extLst>
              <a:ext uri="{FF2B5EF4-FFF2-40B4-BE49-F238E27FC236}">
                <a16:creationId xmlns:a16="http://schemas.microsoft.com/office/drawing/2014/main" id="{1BB2B7A2-3A66-4075-83EE-A296446135BF}"/>
              </a:ext>
            </a:extLst>
          </p:cNvPr>
          <p:cNvPicPr>
            <a:picLocks noChangeAspect="1" noChangeArrowheads="1"/>
          </p:cNvPicPr>
          <p:nvPr/>
        </p:nvPicPr>
        <p:blipFill>
          <a:blip r:embed="rId3" cstate="print"/>
          <a:srcRect/>
          <a:stretch>
            <a:fillRect/>
          </a:stretch>
        </p:blipFill>
        <p:spPr bwMode="auto">
          <a:xfrm>
            <a:off x="442912" y="1066800"/>
            <a:ext cx="8401050" cy="4329112"/>
          </a:xfrm>
          <a:prstGeom prst="rect">
            <a:avLst/>
          </a:prstGeom>
          <a:noFill/>
          <a:ln w="9525">
            <a:noFill/>
            <a:miter lim="800000"/>
            <a:headEnd/>
            <a:tailEnd/>
          </a:ln>
        </p:spPr>
      </p:pic>
      <p:sp>
        <p:nvSpPr>
          <p:cNvPr id="7" name="Text Box 4">
            <a:extLst>
              <a:ext uri="{FF2B5EF4-FFF2-40B4-BE49-F238E27FC236}">
                <a16:creationId xmlns:a16="http://schemas.microsoft.com/office/drawing/2014/main" id="{683B4362-C507-411E-925D-3808081DD8B1}"/>
              </a:ext>
            </a:extLst>
          </p:cNvPr>
          <p:cNvSpPr txBox="1">
            <a:spLocks noChangeArrowheads="1"/>
          </p:cNvSpPr>
          <p:nvPr/>
        </p:nvSpPr>
        <p:spPr bwMode="auto">
          <a:xfrm>
            <a:off x="4984750" y="5449849"/>
            <a:ext cx="2433680" cy="830997"/>
          </a:xfrm>
          <a:prstGeom prst="rect">
            <a:avLst/>
          </a:prstGeom>
          <a:noFill/>
          <a:ln w="9525">
            <a:noFill/>
            <a:miter lim="800000"/>
            <a:headEnd/>
            <a:tailEnd/>
          </a:ln>
        </p:spPr>
        <p:txBody>
          <a:bodyPr wrap="none">
            <a:spAutoFit/>
          </a:bodyPr>
          <a:lstStyle/>
          <a:p>
            <a:pPr marL="177800" indent="-177800" eaLnBrk="1" fontAlgn="auto" hangingPunct="1">
              <a:spcBef>
                <a:spcPts val="0"/>
              </a:spcBef>
              <a:spcAft>
                <a:spcPts val="0"/>
              </a:spcAft>
              <a:buFontTx/>
              <a:buChar char="•"/>
              <a:defRPr/>
            </a:pPr>
            <a:r>
              <a:rPr lang="en-US" sz="1200" b="1" dirty="0">
                <a:solidFill>
                  <a:prstClr val="black"/>
                </a:solidFill>
                <a:ea typeface="+mn-ea"/>
                <a:cs typeface="Arial" pitchFamily="34" charset="0"/>
              </a:rPr>
              <a:t>Due Date/Timeline</a:t>
            </a:r>
          </a:p>
          <a:p>
            <a:pPr marL="177800" indent="-177800" eaLnBrk="1" fontAlgn="auto" hangingPunct="1">
              <a:spcBef>
                <a:spcPts val="0"/>
              </a:spcBef>
              <a:spcAft>
                <a:spcPts val="0"/>
              </a:spcAft>
              <a:buFontTx/>
              <a:buChar char="•"/>
              <a:defRPr/>
            </a:pPr>
            <a:r>
              <a:rPr lang="en-US" sz="1200" b="1" dirty="0">
                <a:solidFill>
                  <a:srgbClr val="000000"/>
                </a:solidFill>
                <a:ea typeface="+mn-ea"/>
                <a:cs typeface="Arial" pitchFamily="34" charset="0"/>
              </a:rPr>
              <a:t>Person responsible for each</a:t>
            </a:r>
          </a:p>
          <a:p>
            <a:pPr marL="177800" indent="-177800" eaLnBrk="1" fontAlgn="auto" hangingPunct="1">
              <a:spcBef>
                <a:spcPts val="0"/>
              </a:spcBef>
              <a:spcAft>
                <a:spcPts val="0"/>
              </a:spcAft>
              <a:buFontTx/>
              <a:buChar char="•"/>
              <a:defRPr/>
            </a:pPr>
            <a:r>
              <a:rPr lang="en-US" sz="1200" b="1" dirty="0">
                <a:solidFill>
                  <a:prstClr val="black"/>
                </a:solidFill>
                <a:ea typeface="+mn-ea"/>
                <a:cs typeface="Arial" pitchFamily="34" charset="0"/>
              </a:rPr>
              <a:t>Comments/Status</a:t>
            </a:r>
          </a:p>
          <a:p>
            <a:pPr marL="177800" indent="-177800" eaLnBrk="1" fontAlgn="auto" hangingPunct="1">
              <a:spcBef>
                <a:spcPts val="0"/>
              </a:spcBef>
              <a:spcAft>
                <a:spcPts val="0"/>
              </a:spcAft>
              <a:buFontTx/>
              <a:buChar char="•"/>
              <a:defRPr/>
            </a:pPr>
            <a:r>
              <a:rPr lang="en-US" sz="1200" b="1" dirty="0">
                <a:solidFill>
                  <a:prstClr val="black"/>
                </a:solidFill>
                <a:ea typeface="+mn-ea"/>
                <a:cs typeface="Arial" pitchFamily="34" charset="0"/>
              </a:rPr>
              <a:t>Metrics</a:t>
            </a:r>
          </a:p>
        </p:txBody>
      </p:sp>
      <p:sp>
        <p:nvSpPr>
          <p:cNvPr id="8" name="Text Box 5">
            <a:extLst>
              <a:ext uri="{FF2B5EF4-FFF2-40B4-BE49-F238E27FC236}">
                <a16:creationId xmlns:a16="http://schemas.microsoft.com/office/drawing/2014/main" id="{082BEDB7-4DC5-4C9A-B5AB-526C0953C5D9}"/>
              </a:ext>
            </a:extLst>
          </p:cNvPr>
          <p:cNvSpPr txBox="1">
            <a:spLocks noChangeArrowheads="1"/>
          </p:cNvSpPr>
          <p:nvPr/>
        </p:nvSpPr>
        <p:spPr bwMode="auto">
          <a:xfrm>
            <a:off x="911225" y="5470525"/>
            <a:ext cx="3205163" cy="646331"/>
          </a:xfrm>
          <a:prstGeom prst="rect">
            <a:avLst/>
          </a:prstGeom>
          <a:noFill/>
          <a:ln w="9525">
            <a:noFill/>
            <a:miter lim="800000"/>
            <a:headEnd/>
            <a:tailEnd/>
          </a:ln>
        </p:spPr>
        <p:txBody>
          <a:bodyPr>
            <a:spAutoFit/>
          </a:bodyPr>
          <a:lstStyle/>
          <a:p>
            <a:pPr marL="177800" indent="-177800" eaLnBrk="1" fontAlgn="auto" hangingPunct="1">
              <a:spcBef>
                <a:spcPts val="0"/>
              </a:spcBef>
              <a:spcAft>
                <a:spcPts val="0"/>
              </a:spcAft>
              <a:buFontTx/>
              <a:buChar char="•"/>
              <a:defRPr/>
            </a:pPr>
            <a:r>
              <a:rPr lang="en-US" sz="1200" b="1" dirty="0">
                <a:solidFill>
                  <a:prstClr val="black"/>
                </a:solidFill>
                <a:ea typeface="+mn-ea"/>
                <a:cs typeface="Arial" pitchFamily="34" charset="0"/>
              </a:rPr>
              <a:t>Original Problem </a:t>
            </a:r>
          </a:p>
          <a:p>
            <a:pPr marL="177800" indent="-177800" eaLnBrk="1" fontAlgn="auto" hangingPunct="1">
              <a:spcBef>
                <a:spcPts val="0"/>
              </a:spcBef>
              <a:spcAft>
                <a:spcPts val="0"/>
              </a:spcAft>
              <a:buFontTx/>
              <a:buChar char="•"/>
              <a:defRPr/>
            </a:pPr>
            <a:r>
              <a:rPr lang="en-US" sz="1200" b="1" dirty="0">
                <a:solidFill>
                  <a:prstClr val="black"/>
                </a:solidFill>
                <a:ea typeface="+mn-ea"/>
                <a:cs typeface="Arial" pitchFamily="34" charset="0"/>
              </a:rPr>
              <a:t>Action Items</a:t>
            </a:r>
          </a:p>
          <a:p>
            <a:pPr marL="177800" indent="-177800" eaLnBrk="1" fontAlgn="auto" hangingPunct="1">
              <a:spcBef>
                <a:spcPts val="0"/>
              </a:spcBef>
              <a:spcAft>
                <a:spcPts val="0"/>
              </a:spcAft>
              <a:buFontTx/>
              <a:buChar char="•"/>
              <a:defRPr/>
            </a:pPr>
            <a:r>
              <a:rPr lang="en-US" sz="1200" b="1" dirty="0">
                <a:solidFill>
                  <a:prstClr val="black"/>
                </a:solidFill>
                <a:ea typeface="+mn-ea"/>
                <a:cs typeface="Arial" pitchFamily="34" charset="0"/>
              </a:rPr>
              <a:t>Project Type (A3 or PDSA) </a:t>
            </a:r>
          </a:p>
        </p:txBody>
      </p:sp>
      <p:sp>
        <p:nvSpPr>
          <p:cNvPr id="9" name="Line 9">
            <a:extLst>
              <a:ext uri="{FF2B5EF4-FFF2-40B4-BE49-F238E27FC236}">
                <a16:creationId xmlns:a16="http://schemas.microsoft.com/office/drawing/2014/main" id="{8B03FD14-FFC8-4A01-9301-65FE8B1A9542}"/>
              </a:ext>
            </a:extLst>
          </p:cNvPr>
          <p:cNvSpPr>
            <a:spLocks noChangeShapeType="1"/>
          </p:cNvSpPr>
          <p:nvPr/>
        </p:nvSpPr>
        <p:spPr bwMode="auto">
          <a:xfrm flipV="1">
            <a:off x="6032500" y="4956175"/>
            <a:ext cx="469900" cy="546100"/>
          </a:xfrm>
          <a:prstGeom prst="line">
            <a:avLst/>
          </a:prstGeom>
          <a:noFill/>
          <a:ln w="9525">
            <a:solidFill>
              <a:sysClr val="windowText" lastClr="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endParaRPr>
          </a:p>
        </p:txBody>
      </p:sp>
      <p:sp>
        <p:nvSpPr>
          <p:cNvPr id="10" name="Line 7">
            <a:extLst>
              <a:ext uri="{FF2B5EF4-FFF2-40B4-BE49-F238E27FC236}">
                <a16:creationId xmlns:a16="http://schemas.microsoft.com/office/drawing/2014/main" id="{895A9976-97CC-4D28-B152-F80AEA6841B3}"/>
              </a:ext>
            </a:extLst>
          </p:cNvPr>
          <p:cNvSpPr>
            <a:spLocks noChangeShapeType="1"/>
          </p:cNvSpPr>
          <p:nvPr/>
        </p:nvSpPr>
        <p:spPr bwMode="auto">
          <a:xfrm flipV="1">
            <a:off x="1473199" y="2024062"/>
            <a:ext cx="1027113" cy="3503613"/>
          </a:xfrm>
          <a:prstGeom prst="line">
            <a:avLst/>
          </a:prstGeom>
          <a:noFill/>
          <a:ln w="9525">
            <a:solidFill>
              <a:sysClr val="windowText" lastClr="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endParaRPr>
          </a:p>
        </p:txBody>
      </p:sp>
      <p:sp>
        <p:nvSpPr>
          <p:cNvPr id="11" name="Line 8">
            <a:extLst>
              <a:ext uri="{FF2B5EF4-FFF2-40B4-BE49-F238E27FC236}">
                <a16:creationId xmlns:a16="http://schemas.microsoft.com/office/drawing/2014/main" id="{D68EF9BD-235B-4052-98F8-8BA1BFF731B0}"/>
              </a:ext>
            </a:extLst>
          </p:cNvPr>
          <p:cNvSpPr>
            <a:spLocks noChangeShapeType="1"/>
          </p:cNvSpPr>
          <p:nvPr/>
        </p:nvSpPr>
        <p:spPr bwMode="auto">
          <a:xfrm flipV="1">
            <a:off x="2769417" y="5260839"/>
            <a:ext cx="561975" cy="555625"/>
          </a:xfrm>
          <a:prstGeom prst="line">
            <a:avLst/>
          </a:prstGeom>
          <a:noFill/>
          <a:ln w="9525">
            <a:solidFill>
              <a:sysClr val="windowText" lastClr="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endParaRPr>
          </a:p>
        </p:txBody>
      </p:sp>
      <p:sp>
        <p:nvSpPr>
          <p:cNvPr id="12" name="Line 8">
            <a:extLst>
              <a:ext uri="{FF2B5EF4-FFF2-40B4-BE49-F238E27FC236}">
                <a16:creationId xmlns:a16="http://schemas.microsoft.com/office/drawing/2014/main" id="{662E5A7F-93CD-4D48-B23E-2038A7DF6EF7}"/>
              </a:ext>
            </a:extLst>
          </p:cNvPr>
          <p:cNvSpPr>
            <a:spLocks noChangeShapeType="1"/>
          </p:cNvSpPr>
          <p:nvPr/>
        </p:nvSpPr>
        <p:spPr bwMode="auto">
          <a:xfrm flipV="1">
            <a:off x="3470457" y="5094922"/>
            <a:ext cx="1954983" cy="873942"/>
          </a:xfrm>
          <a:prstGeom prst="line">
            <a:avLst/>
          </a:prstGeom>
          <a:noFill/>
          <a:ln w="9525">
            <a:solidFill>
              <a:sysClr val="windowText" lastClr="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endParaRPr>
          </a:p>
        </p:txBody>
      </p:sp>
    </p:spTree>
    <p:extLst>
      <p:ext uri="{BB962C8B-B14F-4D97-AF65-F5344CB8AC3E}">
        <p14:creationId xmlns:p14="http://schemas.microsoft.com/office/powerpoint/2010/main" val="346590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B2B5-0278-497B-8B07-434B9DAF02EB}"/>
              </a:ext>
            </a:extLst>
          </p:cNvPr>
          <p:cNvSpPr>
            <a:spLocks noGrp="1"/>
          </p:cNvSpPr>
          <p:nvPr>
            <p:ph type="title"/>
          </p:nvPr>
        </p:nvSpPr>
        <p:spPr/>
        <p:txBody>
          <a:bodyPr/>
          <a:lstStyle/>
          <a:p>
            <a:r>
              <a:rPr lang="en-US" sz="3200" dirty="0"/>
              <a:t>Asynchronous Learning – 10 minutes</a:t>
            </a:r>
          </a:p>
        </p:txBody>
      </p:sp>
      <p:sp>
        <p:nvSpPr>
          <p:cNvPr id="3" name="Content Placeholder 2">
            <a:extLst>
              <a:ext uri="{FF2B5EF4-FFF2-40B4-BE49-F238E27FC236}">
                <a16:creationId xmlns:a16="http://schemas.microsoft.com/office/drawing/2014/main" id="{B5743ED8-974B-4255-9719-8DF96F2105A5}"/>
              </a:ext>
            </a:extLst>
          </p:cNvPr>
          <p:cNvSpPr>
            <a:spLocks noGrp="1"/>
          </p:cNvSpPr>
          <p:nvPr>
            <p:ph idx="1"/>
          </p:nvPr>
        </p:nvSpPr>
        <p:spPr>
          <a:xfrm>
            <a:off x="609600" y="1341438"/>
            <a:ext cx="7924800" cy="4373562"/>
          </a:xfrm>
        </p:spPr>
        <p:txBody>
          <a:bodyPr/>
          <a:lstStyle/>
          <a:p>
            <a:pPr marL="0" indent="0">
              <a:buNone/>
            </a:pPr>
            <a:r>
              <a:rPr lang="en-US" dirty="0"/>
              <a:t>Using your 2-3 countermeasures from your consultant work trying to improve wait times:</a:t>
            </a:r>
          </a:p>
          <a:p>
            <a:r>
              <a:rPr lang="en-US" dirty="0"/>
              <a:t>Use the Decision Analysis from a few moments ago to help inform your impact scores </a:t>
            </a:r>
          </a:p>
          <a:p>
            <a:r>
              <a:rPr lang="en-US" dirty="0"/>
              <a:t>Think about the potential ease (or lack thereof) of implementation</a:t>
            </a:r>
          </a:p>
          <a:p>
            <a:pPr marL="0" indent="0">
              <a:buNone/>
            </a:pPr>
            <a:r>
              <a:rPr lang="en-US" dirty="0"/>
              <a:t>Identify where your examples might land on a prioritization matrix</a:t>
            </a:r>
          </a:p>
        </p:txBody>
      </p:sp>
      <p:sp>
        <p:nvSpPr>
          <p:cNvPr id="4" name="Footer Placeholder 3">
            <a:extLst>
              <a:ext uri="{FF2B5EF4-FFF2-40B4-BE49-F238E27FC236}">
                <a16:creationId xmlns:a16="http://schemas.microsoft.com/office/drawing/2014/main" id="{E4D2069C-35F4-4D05-8B70-BC5B1A30E6B5}"/>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6758147F-A0B8-4522-AB66-C11BF7C3304D}"/>
              </a:ext>
            </a:extLst>
          </p:cNvPr>
          <p:cNvSpPr>
            <a:spLocks noGrp="1"/>
          </p:cNvSpPr>
          <p:nvPr>
            <p:ph type="sldNum" sz="quarter" idx="12"/>
          </p:nvPr>
        </p:nvSpPr>
        <p:spPr/>
        <p:txBody>
          <a:bodyPr/>
          <a:lstStyle/>
          <a:p>
            <a:fld id="{909ED1F4-8724-4CB0-854F-41CA9E1557CC}" type="slidenum">
              <a:rPr lang="en-US" altLang="en-US" smtClean="0"/>
              <a:pPr/>
              <a:t>271</a:t>
            </a:fld>
            <a:endParaRPr lang="en-US" altLang="en-US"/>
          </a:p>
        </p:txBody>
      </p:sp>
    </p:spTree>
    <p:extLst>
      <p:ext uri="{BB962C8B-B14F-4D97-AF65-F5344CB8AC3E}">
        <p14:creationId xmlns:p14="http://schemas.microsoft.com/office/powerpoint/2010/main" val="28735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14, Lesson 3: </a:t>
            </a:r>
          </a:p>
          <a:p>
            <a:pPr eaLnBrk="1" hangingPunct="1">
              <a:buFont typeface="Wingdings" panose="05000000000000000000" pitchFamily="2" charset="2"/>
              <a:buNone/>
            </a:pPr>
            <a:r>
              <a:rPr lang="en-US" altLang="en-US" dirty="0">
                <a:solidFill>
                  <a:srgbClr val="1B7384"/>
                </a:solidFill>
              </a:rPr>
              <a:t>Simon Sinek’s Golden Circle</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64464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7FC8F-32B4-49A3-B88F-FEEBE0E59CD7}"/>
              </a:ext>
            </a:extLst>
          </p:cNvPr>
          <p:cNvSpPr>
            <a:spLocks noGrp="1"/>
          </p:cNvSpPr>
          <p:nvPr>
            <p:ph type="title"/>
          </p:nvPr>
        </p:nvSpPr>
        <p:spPr/>
        <p:txBody>
          <a:bodyPr/>
          <a:lstStyle/>
          <a:p>
            <a:r>
              <a:rPr lang="en-US" dirty="0"/>
              <a:t>Simon Sinek’s Golden Circle</a:t>
            </a:r>
          </a:p>
        </p:txBody>
      </p:sp>
      <p:pic>
        <p:nvPicPr>
          <p:cNvPr id="6" name="Online Media 5" title="How great leaders inspire action | Simon Sinek">
            <a:hlinkClick r:id="" action="ppaction://media"/>
            <a:extLst>
              <a:ext uri="{FF2B5EF4-FFF2-40B4-BE49-F238E27FC236}">
                <a16:creationId xmlns:a16="http://schemas.microsoft.com/office/drawing/2014/main" id="{A4B345D5-2236-4860-A0FD-81C1A50B9CF0}"/>
              </a:ext>
            </a:extLst>
          </p:cNvPr>
          <p:cNvPicPr>
            <a:picLocks noGrp="1" noRot="1" noChangeAspect="1"/>
          </p:cNvPicPr>
          <p:nvPr>
            <p:ph idx="1"/>
            <a:videoFile r:link="rId1"/>
          </p:nvPr>
        </p:nvPicPr>
        <p:blipFill>
          <a:blip r:embed="rId4"/>
          <a:stretch>
            <a:fillRect/>
          </a:stretch>
        </p:blipFill>
        <p:spPr>
          <a:xfrm>
            <a:off x="239889" y="1166019"/>
            <a:ext cx="8664221" cy="4873625"/>
          </a:xfrm>
          <a:prstGeom prst="rect">
            <a:avLst/>
          </a:prstGeom>
        </p:spPr>
      </p:pic>
      <p:sp>
        <p:nvSpPr>
          <p:cNvPr id="4" name="Footer Placeholder 3">
            <a:extLst>
              <a:ext uri="{FF2B5EF4-FFF2-40B4-BE49-F238E27FC236}">
                <a16:creationId xmlns:a16="http://schemas.microsoft.com/office/drawing/2014/main" id="{43CFFAE7-548E-4EB3-92DE-061A4F50E2A9}"/>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A43C267-6D4A-4CD3-B828-60BEFD8936CF}"/>
              </a:ext>
            </a:extLst>
          </p:cNvPr>
          <p:cNvSpPr>
            <a:spLocks noGrp="1"/>
          </p:cNvSpPr>
          <p:nvPr>
            <p:ph type="sldNum" sz="quarter" idx="12"/>
          </p:nvPr>
        </p:nvSpPr>
        <p:spPr/>
        <p:txBody>
          <a:bodyPr/>
          <a:lstStyle/>
          <a:p>
            <a:fld id="{909ED1F4-8724-4CB0-854F-41CA9E1557CC}" type="slidenum">
              <a:rPr lang="en-US" altLang="en-US" smtClean="0"/>
              <a:pPr/>
              <a:t>273</a:t>
            </a:fld>
            <a:endParaRPr lang="en-US" altLang="en-US"/>
          </a:p>
        </p:txBody>
      </p:sp>
    </p:spTree>
    <p:extLst>
      <p:ext uri="{BB962C8B-B14F-4D97-AF65-F5344CB8AC3E}">
        <p14:creationId xmlns:p14="http://schemas.microsoft.com/office/powerpoint/2010/main" val="23567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3A26-FB4E-4F67-BA89-9CCFD2261189}"/>
              </a:ext>
            </a:extLst>
          </p:cNvPr>
          <p:cNvSpPr>
            <a:spLocks noGrp="1"/>
          </p:cNvSpPr>
          <p:nvPr>
            <p:ph type="title"/>
          </p:nvPr>
        </p:nvSpPr>
        <p:spPr/>
        <p:txBody>
          <a:bodyPr/>
          <a:lstStyle/>
          <a:p>
            <a:r>
              <a:rPr lang="en-US" dirty="0"/>
              <a:t>Simon Sinek’s Golden Circle</a:t>
            </a:r>
          </a:p>
        </p:txBody>
      </p:sp>
      <p:sp>
        <p:nvSpPr>
          <p:cNvPr id="4" name="Footer Placeholder 3">
            <a:extLst>
              <a:ext uri="{FF2B5EF4-FFF2-40B4-BE49-F238E27FC236}">
                <a16:creationId xmlns:a16="http://schemas.microsoft.com/office/drawing/2014/main" id="{2CA9AC60-6F83-45E1-8AA0-4305D16CCDC1}"/>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A06C3352-00FB-4A43-B633-41EB957FC16A}"/>
              </a:ext>
            </a:extLst>
          </p:cNvPr>
          <p:cNvSpPr>
            <a:spLocks noGrp="1"/>
          </p:cNvSpPr>
          <p:nvPr>
            <p:ph type="sldNum" sz="quarter" idx="12"/>
          </p:nvPr>
        </p:nvSpPr>
        <p:spPr/>
        <p:txBody>
          <a:bodyPr/>
          <a:lstStyle/>
          <a:p>
            <a:fld id="{909ED1F4-8724-4CB0-854F-41CA9E1557CC}" type="slidenum">
              <a:rPr lang="en-US" altLang="en-US" smtClean="0"/>
              <a:pPr/>
              <a:t>274</a:t>
            </a:fld>
            <a:endParaRPr lang="en-US" altLang="en-US"/>
          </a:p>
        </p:txBody>
      </p:sp>
      <p:pic>
        <p:nvPicPr>
          <p:cNvPr id="4100" name="Picture 4" descr="Simon Sineks Golden Circle">
            <a:extLst>
              <a:ext uri="{FF2B5EF4-FFF2-40B4-BE49-F238E27FC236}">
                <a16:creationId xmlns:a16="http://schemas.microsoft.com/office/drawing/2014/main" id="{CD0CF1AF-7497-446B-9330-317671B90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6231"/>
            <a:ext cx="4675149" cy="41148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8" name="Diagram 7">
            <a:extLst>
              <a:ext uri="{FF2B5EF4-FFF2-40B4-BE49-F238E27FC236}">
                <a16:creationId xmlns:a16="http://schemas.microsoft.com/office/drawing/2014/main" id="{991779F9-46F5-4843-A284-A8CAEAB51CCE}"/>
              </a:ext>
            </a:extLst>
          </p:cNvPr>
          <p:cNvGraphicFramePr/>
          <p:nvPr/>
        </p:nvGraphicFramePr>
        <p:xfrm>
          <a:off x="4970772" y="1397000"/>
          <a:ext cx="4114800" cy="393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B03E6491-3C61-4CB3-8770-18143A89D53D}"/>
                  </a:ext>
                </a:extLst>
              </p14:cNvPr>
              <p14:cNvContentPartPr/>
              <p14:nvPr/>
            </p14:nvContentPartPr>
            <p14:xfrm>
              <a:off x="10735569" y="1858336"/>
              <a:ext cx="360" cy="360"/>
            </p14:xfrm>
          </p:contentPart>
        </mc:Choice>
        <mc:Fallback xmlns="">
          <p:pic>
            <p:nvPicPr>
              <p:cNvPr id="9" name="Ink 8">
                <a:extLst>
                  <a:ext uri="{FF2B5EF4-FFF2-40B4-BE49-F238E27FC236}">
                    <a16:creationId xmlns:a16="http://schemas.microsoft.com/office/drawing/2014/main" id="{B03E6491-3C61-4CB3-8770-18143A89D53D}"/>
                  </a:ext>
                </a:extLst>
              </p:cNvPr>
              <p:cNvPicPr/>
              <p:nvPr/>
            </p:nvPicPr>
            <p:blipFill>
              <a:blip r:embed="rId9"/>
              <a:stretch>
                <a:fillRect/>
              </a:stretch>
            </p:blipFill>
            <p:spPr>
              <a:xfrm>
                <a:off x="10717569" y="184033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3D9F1080-32CF-4186-9009-CC7B6C34324E}"/>
                  </a:ext>
                </a:extLst>
              </p14:cNvPr>
              <p14:cNvContentPartPr/>
              <p14:nvPr/>
            </p14:nvContentPartPr>
            <p14:xfrm>
              <a:off x="4666689" y="4434856"/>
              <a:ext cx="581040" cy="297720"/>
            </p14:xfrm>
          </p:contentPart>
        </mc:Choice>
        <mc:Fallback xmlns="">
          <p:pic>
            <p:nvPicPr>
              <p:cNvPr id="19" name="Ink 18">
                <a:extLst>
                  <a:ext uri="{FF2B5EF4-FFF2-40B4-BE49-F238E27FC236}">
                    <a16:creationId xmlns:a16="http://schemas.microsoft.com/office/drawing/2014/main" id="{3D9F1080-32CF-4186-9009-CC7B6C34324E}"/>
                  </a:ext>
                </a:extLst>
              </p:cNvPr>
              <p:cNvPicPr/>
              <p:nvPr/>
            </p:nvPicPr>
            <p:blipFill>
              <a:blip r:embed="rId11"/>
              <a:stretch>
                <a:fillRect/>
              </a:stretch>
            </p:blipFill>
            <p:spPr>
              <a:xfrm>
                <a:off x="4638249" y="4406416"/>
                <a:ext cx="637920" cy="354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968D9A22-2ABD-4E34-BC12-C33D05DEE989}"/>
                  </a:ext>
                </a:extLst>
              </p14:cNvPr>
              <p14:cNvContentPartPr/>
              <p14:nvPr/>
            </p14:nvContentPartPr>
            <p14:xfrm>
              <a:off x="9405009" y="2974336"/>
              <a:ext cx="360" cy="360"/>
            </p14:xfrm>
          </p:contentPart>
        </mc:Choice>
        <mc:Fallback xmlns="">
          <p:pic>
            <p:nvPicPr>
              <p:cNvPr id="20" name="Ink 19">
                <a:extLst>
                  <a:ext uri="{FF2B5EF4-FFF2-40B4-BE49-F238E27FC236}">
                    <a16:creationId xmlns:a16="http://schemas.microsoft.com/office/drawing/2014/main" id="{968D9A22-2ABD-4E34-BC12-C33D05DEE989}"/>
                  </a:ext>
                </a:extLst>
              </p:cNvPr>
              <p:cNvPicPr/>
              <p:nvPr/>
            </p:nvPicPr>
            <p:blipFill>
              <a:blip r:embed="rId13"/>
              <a:stretch>
                <a:fillRect/>
              </a:stretch>
            </p:blipFill>
            <p:spPr>
              <a:xfrm>
                <a:off x="9369369" y="293869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88AB09C0-165A-4691-BAC5-4F8E83608A21}"/>
                  </a:ext>
                </a:extLst>
              </p14:cNvPr>
              <p14:cNvContentPartPr/>
              <p14:nvPr/>
            </p14:nvContentPartPr>
            <p14:xfrm>
              <a:off x="4737969" y="2835376"/>
              <a:ext cx="1270800" cy="282240"/>
            </p14:xfrm>
          </p:contentPart>
        </mc:Choice>
        <mc:Fallback xmlns="">
          <p:pic>
            <p:nvPicPr>
              <p:cNvPr id="21" name="Ink 20">
                <a:extLst>
                  <a:ext uri="{FF2B5EF4-FFF2-40B4-BE49-F238E27FC236}">
                    <a16:creationId xmlns:a16="http://schemas.microsoft.com/office/drawing/2014/main" id="{88AB09C0-165A-4691-BAC5-4F8E83608A21}"/>
                  </a:ext>
                </a:extLst>
              </p:cNvPr>
              <p:cNvPicPr/>
              <p:nvPr/>
            </p:nvPicPr>
            <p:blipFill>
              <a:blip r:embed="rId15"/>
              <a:stretch>
                <a:fillRect/>
              </a:stretch>
            </p:blipFill>
            <p:spPr>
              <a:xfrm>
                <a:off x="4709529" y="2806936"/>
                <a:ext cx="132732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18C91A41-D87F-40A6-809E-59F9D6836E70}"/>
                  </a:ext>
                </a:extLst>
              </p14:cNvPr>
              <p14:cNvContentPartPr/>
              <p14:nvPr/>
            </p14:nvContentPartPr>
            <p14:xfrm>
              <a:off x="4904289" y="1727656"/>
              <a:ext cx="1498680" cy="313920"/>
            </p14:xfrm>
          </p:contentPart>
        </mc:Choice>
        <mc:Fallback xmlns="">
          <p:pic>
            <p:nvPicPr>
              <p:cNvPr id="23" name="Ink 22">
                <a:extLst>
                  <a:ext uri="{FF2B5EF4-FFF2-40B4-BE49-F238E27FC236}">
                    <a16:creationId xmlns:a16="http://schemas.microsoft.com/office/drawing/2014/main" id="{18C91A41-D87F-40A6-809E-59F9D6836E70}"/>
                  </a:ext>
                </a:extLst>
              </p:cNvPr>
              <p:cNvPicPr/>
              <p:nvPr/>
            </p:nvPicPr>
            <p:blipFill>
              <a:blip r:embed="rId17"/>
              <a:stretch>
                <a:fillRect/>
              </a:stretch>
            </p:blipFill>
            <p:spPr>
              <a:xfrm>
                <a:off x="4875849" y="1699216"/>
                <a:ext cx="1555560" cy="370800"/>
              </a:xfrm>
              <a:prstGeom prst="rect">
                <a:avLst/>
              </a:prstGeom>
            </p:spPr>
          </p:pic>
        </mc:Fallback>
      </mc:AlternateContent>
      <p:sp>
        <p:nvSpPr>
          <p:cNvPr id="24" name="TextBox 23">
            <a:extLst>
              <a:ext uri="{FF2B5EF4-FFF2-40B4-BE49-F238E27FC236}">
                <a16:creationId xmlns:a16="http://schemas.microsoft.com/office/drawing/2014/main" id="{355F5B5E-003F-4B9D-A753-404AE52CF38C}"/>
              </a:ext>
            </a:extLst>
          </p:cNvPr>
          <p:cNvSpPr txBox="1"/>
          <p:nvPr/>
        </p:nvSpPr>
        <p:spPr>
          <a:xfrm>
            <a:off x="381000" y="5486400"/>
            <a:ext cx="8610600" cy="830997"/>
          </a:xfrm>
          <a:prstGeom prst="rect">
            <a:avLst/>
          </a:prstGeom>
          <a:noFill/>
        </p:spPr>
        <p:txBody>
          <a:bodyPr wrap="square" rtlCol="0">
            <a:spAutoFit/>
          </a:bodyPr>
          <a:lstStyle/>
          <a:p>
            <a:r>
              <a:rPr lang="en-US" dirty="0"/>
              <a:t>You must know why in order to successfully navigate transformation!</a:t>
            </a:r>
          </a:p>
        </p:txBody>
      </p:sp>
    </p:spTree>
    <p:extLst>
      <p:ext uri="{BB962C8B-B14F-4D97-AF65-F5344CB8AC3E}">
        <p14:creationId xmlns:p14="http://schemas.microsoft.com/office/powerpoint/2010/main" val="67373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36EDA-36D9-42D0-BE89-8BD5B78A19B5}"/>
              </a:ext>
            </a:extLst>
          </p:cNvPr>
          <p:cNvSpPr>
            <a:spLocks noGrp="1"/>
          </p:cNvSpPr>
          <p:nvPr>
            <p:ph type="title"/>
          </p:nvPr>
        </p:nvSpPr>
        <p:spPr/>
        <p:txBody>
          <a:bodyPr/>
          <a:lstStyle/>
          <a:p>
            <a:r>
              <a:rPr lang="en-US" dirty="0"/>
              <a:t>We’ve Talked about culture…</a:t>
            </a:r>
          </a:p>
        </p:txBody>
      </p:sp>
      <p:sp>
        <p:nvSpPr>
          <p:cNvPr id="4" name="Footer Placeholder 3">
            <a:extLst>
              <a:ext uri="{FF2B5EF4-FFF2-40B4-BE49-F238E27FC236}">
                <a16:creationId xmlns:a16="http://schemas.microsoft.com/office/drawing/2014/main" id="{55580D44-F174-4C78-8A52-1404B0006CC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EF45973-C9BF-46AA-B6B5-AAC2F6D64ADE}"/>
              </a:ext>
            </a:extLst>
          </p:cNvPr>
          <p:cNvSpPr>
            <a:spLocks noGrp="1"/>
          </p:cNvSpPr>
          <p:nvPr>
            <p:ph type="sldNum" sz="quarter" idx="12"/>
          </p:nvPr>
        </p:nvSpPr>
        <p:spPr/>
        <p:txBody>
          <a:bodyPr/>
          <a:lstStyle/>
          <a:p>
            <a:fld id="{909ED1F4-8724-4CB0-854F-41CA9E1557CC}" type="slidenum">
              <a:rPr lang="en-US" altLang="en-US" smtClean="0"/>
              <a:pPr/>
              <a:t>275</a:t>
            </a:fld>
            <a:endParaRPr lang="en-US" altLang="en-US"/>
          </a:p>
        </p:txBody>
      </p:sp>
      <p:pic>
        <p:nvPicPr>
          <p:cNvPr id="6" name="Picture 5">
            <a:extLst>
              <a:ext uri="{FF2B5EF4-FFF2-40B4-BE49-F238E27FC236}">
                <a16:creationId xmlns:a16="http://schemas.microsoft.com/office/drawing/2014/main" id="{59B4A9AF-FAFB-4753-80D1-991AC85A17EE}"/>
              </a:ext>
            </a:extLst>
          </p:cNvPr>
          <p:cNvPicPr>
            <a:picLocks noChangeAspect="1"/>
          </p:cNvPicPr>
          <p:nvPr/>
        </p:nvPicPr>
        <p:blipFill>
          <a:blip r:embed="rId2"/>
          <a:stretch>
            <a:fillRect/>
          </a:stretch>
        </p:blipFill>
        <p:spPr>
          <a:xfrm>
            <a:off x="880946" y="1173453"/>
            <a:ext cx="7375525" cy="4737809"/>
          </a:xfrm>
          <a:prstGeom prst="rect">
            <a:avLst/>
          </a:prstGeom>
        </p:spPr>
      </p:pic>
    </p:spTree>
    <p:extLst>
      <p:ext uri="{BB962C8B-B14F-4D97-AF65-F5344CB8AC3E}">
        <p14:creationId xmlns:p14="http://schemas.microsoft.com/office/powerpoint/2010/main" val="174488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82FC4-0212-48F1-8257-952252F2F734}"/>
              </a:ext>
            </a:extLst>
          </p:cNvPr>
          <p:cNvSpPr>
            <a:spLocks noGrp="1"/>
          </p:cNvSpPr>
          <p:nvPr>
            <p:ph type="title"/>
          </p:nvPr>
        </p:nvSpPr>
        <p:spPr/>
        <p:txBody>
          <a:bodyPr/>
          <a:lstStyle/>
          <a:p>
            <a:r>
              <a:rPr lang="en-US" dirty="0"/>
              <a:t>Think Systematically</a:t>
            </a:r>
          </a:p>
        </p:txBody>
      </p:sp>
      <p:sp>
        <p:nvSpPr>
          <p:cNvPr id="4" name="Footer Placeholder 3">
            <a:extLst>
              <a:ext uri="{FF2B5EF4-FFF2-40B4-BE49-F238E27FC236}">
                <a16:creationId xmlns:a16="http://schemas.microsoft.com/office/drawing/2014/main" id="{77407787-10E8-4C6D-AAEB-FEBA73DA694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08184ABF-748A-4F70-B0AD-A624BDCB3078}"/>
              </a:ext>
            </a:extLst>
          </p:cNvPr>
          <p:cNvSpPr>
            <a:spLocks noGrp="1"/>
          </p:cNvSpPr>
          <p:nvPr>
            <p:ph type="sldNum" sz="quarter" idx="12"/>
          </p:nvPr>
        </p:nvSpPr>
        <p:spPr/>
        <p:txBody>
          <a:bodyPr/>
          <a:lstStyle/>
          <a:p>
            <a:fld id="{909ED1F4-8724-4CB0-854F-41CA9E1557CC}" type="slidenum">
              <a:rPr lang="en-US" altLang="en-US" smtClean="0"/>
              <a:pPr/>
              <a:t>276</a:t>
            </a:fld>
            <a:endParaRPr lang="en-US" altLang="en-US"/>
          </a:p>
        </p:txBody>
      </p:sp>
      <p:graphicFrame>
        <p:nvGraphicFramePr>
          <p:cNvPr id="6" name="Table 5">
            <a:extLst>
              <a:ext uri="{FF2B5EF4-FFF2-40B4-BE49-F238E27FC236}">
                <a16:creationId xmlns:a16="http://schemas.microsoft.com/office/drawing/2014/main" id="{470238AB-3FBD-41E5-AB3F-D394591DF026}"/>
              </a:ext>
            </a:extLst>
          </p:cNvPr>
          <p:cNvGraphicFramePr>
            <a:graphicFrameLocks noGrp="1"/>
          </p:cNvGraphicFramePr>
          <p:nvPr/>
        </p:nvGraphicFramePr>
        <p:xfrm>
          <a:off x="356605" y="1219200"/>
          <a:ext cx="8430790" cy="4692339"/>
        </p:xfrm>
        <a:graphic>
          <a:graphicData uri="http://schemas.openxmlformats.org/drawingml/2006/table">
            <a:tbl>
              <a:tblPr firstRow="1" bandRow="1">
                <a:tableStyleId>{5C22544A-7EE6-4342-B048-85BDC9FD1C3A}</a:tableStyleId>
              </a:tblPr>
              <a:tblGrid>
                <a:gridCol w="4215395">
                  <a:extLst>
                    <a:ext uri="{9D8B030D-6E8A-4147-A177-3AD203B41FA5}">
                      <a16:colId xmlns:a16="http://schemas.microsoft.com/office/drawing/2014/main" val="20000"/>
                    </a:ext>
                  </a:extLst>
                </a:gridCol>
                <a:gridCol w="4215395">
                  <a:extLst>
                    <a:ext uri="{9D8B030D-6E8A-4147-A177-3AD203B41FA5}">
                      <a16:colId xmlns:a16="http://schemas.microsoft.com/office/drawing/2014/main" val="20001"/>
                    </a:ext>
                  </a:extLst>
                </a:gridCol>
              </a:tblGrid>
              <a:tr h="682951">
                <a:tc>
                  <a:txBody>
                    <a:bodyPr/>
                    <a:lstStyle/>
                    <a:p>
                      <a:pPr algn="ctr"/>
                      <a:r>
                        <a:rPr lang="en-US" sz="2400" b="1" i="0" dirty="0">
                          <a:latin typeface="Proxima Nova Light"/>
                          <a:cs typeface="Proxima Nova Light"/>
                        </a:rPr>
                        <a:t>Typical Approach</a:t>
                      </a:r>
                    </a:p>
                  </a:txBody>
                  <a:tcPr anchor="ctr">
                    <a:solidFill>
                      <a:srgbClr val="CC0000"/>
                    </a:solidFill>
                  </a:tcPr>
                </a:tc>
                <a:tc>
                  <a:txBody>
                    <a:bodyPr/>
                    <a:lstStyle/>
                    <a:p>
                      <a:pPr algn="ctr"/>
                      <a:r>
                        <a:rPr lang="en-US" sz="2400" b="1" i="0" dirty="0">
                          <a:latin typeface="Proxima Nova Light"/>
                          <a:cs typeface="Proxima Nova Light"/>
                        </a:rPr>
                        <a:t>Systems Thinking Approach</a:t>
                      </a:r>
                    </a:p>
                  </a:txBody>
                  <a:tcPr anchor="ctr">
                    <a:solidFill>
                      <a:srgbClr val="CC0000"/>
                    </a:solidFill>
                  </a:tcPr>
                </a:tc>
                <a:extLst>
                  <a:ext uri="{0D108BD9-81ED-4DB2-BD59-A6C34878D82A}">
                    <a16:rowId xmlns:a16="http://schemas.microsoft.com/office/drawing/2014/main" val="10000"/>
                  </a:ext>
                </a:extLst>
              </a:tr>
              <a:tr h="380257">
                <a:tc>
                  <a:txBody>
                    <a:bodyPr/>
                    <a:lstStyle/>
                    <a:p>
                      <a:pPr algn="ctr"/>
                      <a:r>
                        <a:rPr lang="en-US" sz="1600" b="1" i="0" dirty="0">
                          <a:latin typeface="Proxima Nova Light"/>
                          <a:cs typeface="Proxima Nova Light"/>
                        </a:rPr>
                        <a:t>Static Thinking </a:t>
                      </a:r>
                    </a:p>
                  </a:txBody>
                  <a:tcPr anchor="ctr">
                    <a:solidFill>
                      <a:srgbClr val="FFDDD5"/>
                    </a:solidFill>
                  </a:tcPr>
                </a:tc>
                <a:tc>
                  <a:txBody>
                    <a:bodyPr/>
                    <a:lstStyle/>
                    <a:p>
                      <a:pPr algn="ctr"/>
                      <a:r>
                        <a:rPr lang="en-US" sz="1600" b="1" i="0" dirty="0">
                          <a:latin typeface="Proxima Nova Light"/>
                          <a:cs typeface="Proxima Nova Light"/>
                        </a:rPr>
                        <a:t>Dynamic Thinking</a:t>
                      </a:r>
                    </a:p>
                  </a:txBody>
                  <a:tcPr anchor="ctr">
                    <a:solidFill>
                      <a:srgbClr val="FFDDD5"/>
                    </a:solidFill>
                  </a:tcPr>
                </a:tc>
                <a:extLst>
                  <a:ext uri="{0D108BD9-81ED-4DB2-BD59-A6C34878D82A}">
                    <a16:rowId xmlns:a16="http://schemas.microsoft.com/office/drawing/2014/main" val="10001"/>
                  </a:ext>
                </a:extLst>
              </a:tr>
              <a:tr h="682951">
                <a:tc>
                  <a:txBody>
                    <a:bodyPr/>
                    <a:lstStyle/>
                    <a:p>
                      <a:r>
                        <a:rPr lang="en-US" sz="1400" b="0" i="0" dirty="0">
                          <a:latin typeface="Proxima Nova Light"/>
                          <a:cs typeface="Proxima Nova Light"/>
                        </a:rPr>
                        <a:t>Focusin</a:t>
                      </a:r>
                      <a:r>
                        <a:rPr lang="en-US" sz="1400" b="0" i="0" baseline="0" dirty="0">
                          <a:latin typeface="Proxima Nova Light"/>
                          <a:cs typeface="Proxima Nova Light"/>
                        </a:rPr>
                        <a:t>g on particular parts.  Assuming parts never change over time</a:t>
                      </a:r>
                      <a:endParaRPr lang="en-US" sz="1400" b="0" i="0" dirty="0">
                        <a:latin typeface="Proxima Nova Light"/>
                        <a:cs typeface="Proxima Nova Light"/>
                      </a:endParaRPr>
                    </a:p>
                  </a:txBody>
                  <a:tcPr>
                    <a:solidFill>
                      <a:schemeClr val="bg1"/>
                    </a:solidFill>
                  </a:tcPr>
                </a:tc>
                <a:tc>
                  <a:txBody>
                    <a:bodyPr/>
                    <a:lstStyle/>
                    <a:p>
                      <a:r>
                        <a:rPr lang="en-US" sz="1400" b="0" i="0" baseline="0" dirty="0">
                          <a:latin typeface="Proxima Nova Light"/>
                          <a:cs typeface="Proxima Nova Light"/>
                        </a:rPr>
                        <a:t>Assuming parts and processes evolve over time.</a:t>
                      </a:r>
                      <a:endParaRPr lang="en-US" sz="1400" b="0" i="0" dirty="0">
                        <a:latin typeface="Proxima Nova Light"/>
                        <a:cs typeface="Proxima Nova Light"/>
                      </a:endParaRPr>
                    </a:p>
                  </a:txBody>
                  <a:tcPr>
                    <a:solidFill>
                      <a:schemeClr val="bg1"/>
                    </a:solidFill>
                  </a:tcPr>
                </a:tc>
                <a:extLst>
                  <a:ext uri="{0D108BD9-81ED-4DB2-BD59-A6C34878D82A}">
                    <a16:rowId xmlns:a16="http://schemas.microsoft.com/office/drawing/2014/main" val="10002"/>
                  </a:ext>
                </a:extLst>
              </a:tr>
              <a:tr h="337291">
                <a:tc>
                  <a:txBody>
                    <a:bodyPr/>
                    <a:lstStyle/>
                    <a:p>
                      <a:pPr algn="ctr"/>
                      <a:r>
                        <a:rPr lang="en-US" sz="1600" b="1" i="0" dirty="0">
                          <a:latin typeface="Proxima Nova Light"/>
                          <a:cs typeface="Proxima Nova Light"/>
                        </a:rPr>
                        <a:t>Linear Thinking </a:t>
                      </a:r>
                    </a:p>
                  </a:txBody>
                  <a:tcPr anchor="ctr">
                    <a:solidFill>
                      <a:srgbClr val="FFDDD5"/>
                    </a:solidFill>
                  </a:tcPr>
                </a:tc>
                <a:tc>
                  <a:txBody>
                    <a:bodyPr/>
                    <a:lstStyle/>
                    <a:p>
                      <a:pPr algn="ctr"/>
                      <a:r>
                        <a:rPr lang="en-US" sz="1600" b="1" i="0" dirty="0">
                          <a:latin typeface="Proxima Nova Light"/>
                          <a:cs typeface="Proxima Nova Light"/>
                        </a:rPr>
                        <a:t>Highly Integrated</a:t>
                      </a:r>
                    </a:p>
                  </a:txBody>
                  <a:tcPr anchor="ctr">
                    <a:solidFill>
                      <a:srgbClr val="FFDDD5"/>
                    </a:solidFill>
                  </a:tcPr>
                </a:tc>
                <a:extLst>
                  <a:ext uri="{0D108BD9-81ED-4DB2-BD59-A6C34878D82A}">
                    <a16:rowId xmlns:a16="http://schemas.microsoft.com/office/drawing/2014/main" val="10003"/>
                  </a:ext>
                </a:extLst>
              </a:tr>
              <a:tr h="682951">
                <a:tc>
                  <a:txBody>
                    <a:bodyPr/>
                    <a:lstStyle/>
                    <a:p>
                      <a:r>
                        <a:rPr lang="en-US" sz="1400" b="0" i="0" dirty="0">
                          <a:latin typeface="Proxima Nova Light"/>
                          <a:cs typeface="Proxima Nova Light"/>
                        </a:rPr>
                        <a:t>Viewing</a:t>
                      </a:r>
                      <a:r>
                        <a:rPr lang="en-US" sz="1400" b="0" i="0" baseline="0" dirty="0">
                          <a:latin typeface="Proxima Nova Light"/>
                          <a:cs typeface="Proxima Nova Light"/>
                        </a:rPr>
                        <a:t> parts as having one directional impact, ignoring that interactions between other parts have an impact in the outcome.  We see this mindset as a ‘chain with the weakest link causing the problem.’</a:t>
                      </a:r>
                      <a:endParaRPr lang="en-US" sz="1400" b="0" i="0" dirty="0">
                        <a:latin typeface="Proxima Nova Light"/>
                        <a:cs typeface="Proxima Nova Light"/>
                      </a:endParaRPr>
                    </a:p>
                  </a:txBody>
                  <a:tcPr>
                    <a:solidFill>
                      <a:srgbClr val="FFFFFF"/>
                    </a:solidFill>
                  </a:tcPr>
                </a:tc>
                <a:tc>
                  <a:txBody>
                    <a:bodyPr/>
                    <a:lstStyle/>
                    <a:p>
                      <a:r>
                        <a:rPr lang="en-US" sz="1400" b="0" i="0" dirty="0">
                          <a:latin typeface="Proxima Nova Light"/>
                          <a:cs typeface="Proxima Nova Light"/>
                        </a:rPr>
                        <a:t>Viewing all parts as highly</a:t>
                      </a:r>
                      <a:r>
                        <a:rPr lang="en-US" sz="1400" b="0" i="0" baseline="0" dirty="0">
                          <a:latin typeface="Proxima Nova Light"/>
                          <a:cs typeface="Proxima Nova Light"/>
                        </a:rPr>
                        <a:t> interconnected to accomplish a common outcome.  These interconnections are more like a web.</a:t>
                      </a:r>
                      <a:endParaRPr lang="en-US" sz="1400" b="0" i="0" dirty="0">
                        <a:latin typeface="Proxima Nova Light"/>
                        <a:cs typeface="Proxima Nova Light"/>
                      </a:endParaRPr>
                    </a:p>
                  </a:txBody>
                  <a:tcPr>
                    <a:solidFill>
                      <a:srgbClr val="FFFFFF"/>
                    </a:solidFill>
                  </a:tcPr>
                </a:tc>
                <a:extLst>
                  <a:ext uri="{0D108BD9-81ED-4DB2-BD59-A6C34878D82A}">
                    <a16:rowId xmlns:a16="http://schemas.microsoft.com/office/drawing/2014/main" val="10004"/>
                  </a:ext>
                </a:extLst>
              </a:tr>
              <a:tr h="330364">
                <a:tc>
                  <a:txBody>
                    <a:bodyPr/>
                    <a:lstStyle/>
                    <a:p>
                      <a:pPr algn="ctr"/>
                      <a:r>
                        <a:rPr lang="en-US" sz="1600" b="1" i="0" dirty="0">
                          <a:latin typeface="Proxima Nova Light"/>
                          <a:cs typeface="Proxima Nova Light"/>
                        </a:rPr>
                        <a:t>Managing the Parts</a:t>
                      </a:r>
                    </a:p>
                  </a:txBody>
                  <a:tcPr anchor="ctr">
                    <a:solidFill>
                      <a:srgbClr val="FFDDD5"/>
                    </a:solidFill>
                  </a:tcPr>
                </a:tc>
                <a:tc>
                  <a:txBody>
                    <a:bodyPr/>
                    <a:lstStyle/>
                    <a:p>
                      <a:pPr algn="ctr"/>
                      <a:r>
                        <a:rPr lang="en-US" sz="1600" b="1" i="0" dirty="0">
                          <a:latin typeface="Proxima Nova Light"/>
                          <a:cs typeface="Proxima Nova Light"/>
                        </a:rPr>
                        <a:t>Managing</a:t>
                      </a:r>
                      <a:r>
                        <a:rPr lang="en-US" sz="1600" b="1" i="0" baseline="0" dirty="0">
                          <a:latin typeface="Proxima Nova Light"/>
                          <a:cs typeface="Proxima Nova Light"/>
                        </a:rPr>
                        <a:t> the Whole (Holistic Approach)</a:t>
                      </a:r>
                      <a:endParaRPr lang="en-US" sz="1600" b="1" i="0" dirty="0">
                        <a:latin typeface="Proxima Nova Light"/>
                        <a:cs typeface="Proxima Nova Light"/>
                      </a:endParaRPr>
                    </a:p>
                  </a:txBody>
                  <a:tcPr anchor="ctr">
                    <a:solidFill>
                      <a:srgbClr val="FFDDD5"/>
                    </a:solidFill>
                  </a:tcPr>
                </a:tc>
                <a:extLst>
                  <a:ext uri="{0D108BD9-81ED-4DB2-BD59-A6C34878D82A}">
                    <a16:rowId xmlns:a16="http://schemas.microsoft.com/office/drawing/2014/main" val="10005"/>
                  </a:ext>
                </a:extLst>
              </a:tr>
              <a:tr h="682951">
                <a:tc>
                  <a:txBody>
                    <a:bodyPr/>
                    <a:lstStyle/>
                    <a:p>
                      <a:r>
                        <a:rPr lang="en-US" sz="1400" b="0" i="0" dirty="0">
                          <a:latin typeface="Proxima Nova Light"/>
                          <a:cs typeface="Proxima Nova Light"/>
                        </a:rPr>
                        <a:t>Viewing behavior generated by a system as driven</a:t>
                      </a:r>
                      <a:r>
                        <a:rPr lang="en-US" sz="1400" b="0" i="0" baseline="0" dirty="0">
                          <a:latin typeface="Proxima Nova Light"/>
                          <a:cs typeface="Proxima Nova Light"/>
                        </a:rPr>
                        <a:t> by an individual element or part</a:t>
                      </a:r>
                      <a:endParaRPr lang="en-US" sz="1400" b="0" i="0" dirty="0">
                        <a:latin typeface="Proxima Nova Light"/>
                        <a:cs typeface="Proxima Nova Light"/>
                      </a:endParaRPr>
                    </a:p>
                  </a:txBody>
                  <a:tcPr>
                    <a:solidFill>
                      <a:schemeClr val="bg1"/>
                    </a:solidFill>
                  </a:tcPr>
                </a:tc>
                <a:tc>
                  <a:txBody>
                    <a:bodyPr/>
                    <a:lstStyle/>
                    <a:p>
                      <a:r>
                        <a:rPr lang="en-US" sz="1400" b="0" i="0" dirty="0">
                          <a:latin typeface="Proxima Nova Light"/>
                          <a:cs typeface="Proxima Nova Light"/>
                        </a:rPr>
                        <a:t>Placing</a:t>
                      </a:r>
                      <a:r>
                        <a:rPr lang="en-US" sz="1400" b="0" i="0" baseline="0" dirty="0">
                          <a:latin typeface="Proxima Nova Light"/>
                          <a:cs typeface="Proxima Nova Light"/>
                        </a:rPr>
                        <a:t> responsibility for a behavior </a:t>
                      </a:r>
                      <a:r>
                        <a:rPr lang="en-US" sz="1400" b="0" i="0" dirty="0">
                          <a:latin typeface="Proxima Nova Light"/>
                          <a:cs typeface="Proxima Nova Light"/>
                        </a:rPr>
                        <a:t>by a system as driven</a:t>
                      </a:r>
                      <a:r>
                        <a:rPr lang="en-US" sz="1400" b="0" i="0" baseline="0" dirty="0">
                          <a:latin typeface="Proxima Nova Light"/>
                          <a:cs typeface="Proxima Nova Light"/>
                        </a:rPr>
                        <a:t> all elements.  The whole does not equal the sum of the parts.</a:t>
                      </a:r>
                      <a:endParaRPr lang="en-US" sz="1400" b="0" i="0" dirty="0">
                        <a:latin typeface="Proxima Nova Light"/>
                        <a:cs typeface="Proxima Nova Light"/>
                      </a:endParaRPr>
                    </a:p>
                  </a:txBody>
                  <a:tcP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9003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14, Lesson 4: </a:t>
            </a:r>
          </a:p>
          <a:p>
            <a:pPr eaLnBrk="1" hangingPunct="1">
              <a:buFont typeface="Wingdings" panose="05000000000000000000" pitchFamily="2" charset="2"/>
              <a:buNone/>
            </a:pPr>
            <a:r>
              <a:rPr lang="en-US" altLang="en-US" dirty="0">
                <a:solidFill>
                  <a:srgbClr val="1B7384"/>
                </a:solidFill>
              </a:rPr>
              <a:t>Understanding Triggers</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222571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F9AD-F254-494D-B99F-152C79C9E230}"/>
              </a:ext>
            </a:extLst>
          </p:cNvPr>
          <p:cNvSpPr>
            <a:spLocks noGrp="1"/>
          </p:cNvSpPr>
          <p:nvPr>
            <p:ph type="title"/>
          </p:nvPr>
        </p:nvSpPr>
        <p:spPr/>
        <p:txBody>
          <a:bodyPr/>
          <a:lstStyle/>
          <a:p>
            <a:r>
              <a:rPr lang="en-US" dirty="0"/>
              <a:t>Understanding Triggers</a:t>
            </a:r>
          </a:p>
        </p:txBody>
      </p:sp>
      <p:sp>
        <p:nvSpPr>
          <p:cNvPr id="4" name="Footer Placeholder 3">
            <a:extLst>
              <a:ext uri="{FF2B5EF4-FFF2-40B4-BE49-F238E27FC236}">
                <a16:creationId xmlns:a16="http://schemas.microsoft.com/office/drawing/2014/main" id="{E1B4A498-9C6E-4409-AD8D-8389CDA45F8A}"/>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20F0E230-1ABB-4316-B1D4-99792BAD35F7}"/>
              </a:ext>
            </a:extLst>
          </p:cNvPr>
          <p:cNvSpPr>
            <a:spLocks noGrp="1"/>
          </p:cNvSpPr>
          <p:nvPr>
            <p:ph type="sldNum" sz="quarter" idx="12"/>
          </p:nvPr>
        </p:nvSpPr>
        <p:spPr/>
        <p:txBody>
          <a:bodyPr/>
          <a:lstStyle/>
          <a:p>
            <a:fld id="{909ED1F4-8724-4CB0-854F-41CA9E1557CC}" type="slidenum">
              <a:rPr lang="en-US" altLang="en-US" smtClean="0"/>
              <a:pPr/>
              <a:t>278</a:t>
            </a:fld>
            <a:endParaRPr lang="en-US" altLang="en-US"/>
          </a:p>
        </p:txBody>
      </p:sp>
      <p:sp>
        <p:nvSpPr>
          <p:cNvPr id="7" name="Rectangle 6">
            <a:extLst>
              <a:ext uri="{FF2B5EF4-FFF2-40B4-BE49-F238E27FC236}">
                <a16:creationId xmlns:a16="http://schemas.microsoft.com/office/drawing/2014/main" id="{FB1E7153-7169-4A75-9F70-8AD762EDEF46}"/>
              </a:ext>
            </a:extLst>
          </p:cNvPr>
          <p:cNvSpPr/>
          <p:nvPr/>
        </p:nvSpPr>
        <p:spPr>
          <a:xfrm>
            <a:off x="1295400" y="1600200"/>
            <a:ext cx="5908675" cy="1184275"/>
          </a:xfrm>
          <a:prstGeom prst="rect">
            <a:avLst/>
          </a:prstGeom>
        </p:spPr>
        <p:txBody>
          <a:bodyPr wrap="none">
            <a:spAutoFit/>
          </a:bodyPr>
          <a:lstStyle/>
          <a:p>
            <a:pPr eaLnBrk="1" fontAlgn="auto" hangingPunct="1">
              <a:spcBef>
                <a:spcPts val="0"/>
              </a:spcBef>
              <a:spcAft>
                <a:spcPts val="0"/>
              </a:spcAft>
              <a:defRPr/>
            </a:pPr>
            <a:r>
              <a:rPr lang="en-US" sz="3600" b="1" dirty="0">
                <a:solidFill>
                  <a:prstClr val="black"/>
                </a:solidFill>
                <a:ea typeface="+mn-ea"/>
                <a:cs typeface="Arial" pitchFamily="34" charset="0"/>
              </a:rPr>
              <a:t>Behavior </a:t>
            </a:r>
            <a:r>
              <a:rPr lang="en-US" sz="3200" b="1" dirty="0">
                <a:solidFill>
                  <a:prstClr val="black"/>
                </a:solidFill>
                <a:ea typeface="+mn-ea"/>
                <a:cs typeface="Arial" pitchFamily="34" charset="0"/>
              </a:rPr>
              <a:t>=</a:t>
            </a:r>
            <a:endParaRPr lang="en-US" sz="100" b="1" dirty="0">
              <a:solidFill>
                <a:prstClr val="black"/>
              </a:solidFill>
              <a:ea typeface="+mn-ea"/>
              <a:cs typeface="Arial" pitchFamily="34" charset="0"/>
            </a:endParaRPr>
          </a:p>
          <a:p>
            <a:pPr eaLnBrk="1" fontAlgn="auto" hangingPunct="1">
              <a:spcBef>
                <a:spcPts val="0"/>
              </a:spcBef>
              <a:spcAft>
                <a:spcPts val="0"/>
              </a:spcAft>
              <a:defRPr/>
            </a:pPr>
            <a:endParaRPr lang="en-US" sz="100" b="1" i="1" dirty="0">
              <a:solidFill>
                <a:prstClr val="black"/>
              </a:solidFill>
              <a:ea typeface="+mn-ea"/>
              <a:cs typeface="Arial" pitchFamily="34" charset="0"/>
            </a:endParaRPr>
          </a:p>
          <a:p>
            <a:pPr eaLnBrk="1" fontAlgn="auto" hangingPunct="1">
              <a:spcBef>
                <a:spcPts val="0"/>
              </a:spcBef>
              <a:spcAft>
                <a:spcPts val="0"/>
              </a:spcAft>
              <a:defRPr/>
            </a:pPr>
            <a:r>
              <a:rPr lang="en-US" sz="3200" b="1" dirty="0">
                <a:solidFill>
                  <a:srgbClr val="F79646">
                    <a:lumMod val="75000"/>
                  </a:srgbClr>
                </a:solidFill>
                <a:ea typeface="+mn-ea"/>
                <a:cs typeface="Arial" pitchFamily="34" charset="0"/>
              </a:rPr>
              <a:t>Motivation</a:t>
            </a:r>
            <a:r>
              <a:rPr lang="en-US" sz="3200" b="1" dirty="0">
                <a:solidFill>
                  <a:prstClr val="black"/>
                </a:solidFill>
                <a:ea typeface="+mn-ea"/>
                <a:cs typeface="Arial" pitchFamily="34" charset="0"/>
              </a:rPr>
              <a:t> + </a:t>
            </a:r>
            <a:r>
              <a:rPr lang="en-US" sz="3200" b="1" dirty="0">
                <a:solidFill>
                  <a:srgbClr val="4BACC6">
                    <a:lumMod val="75000"/>
                  </a:srgbClr>
                </a:solidFill>
                <a:ea typeface="+mn-ea"/>
                <a:cs typeface="Arial" pitchFamily="34" charset="0"/>
              </a:rPr>
              <a:t>Ability</a:t>
            </a:r>
            <a:r>
              <a:rPr lang="en-US" sz="3200" b="1" dirty="0">
                <a:solidFill>
                  <a:prstClr val="black"/>
                </a:solidFill>
                <a:ea typeface="+mn-ea"/>
                <a:cs typeface="Arial" pitchFamily="34" charset="0"/>
              </a:rPr>
              <a:t> + </a:t>
            </a:r>
            <a:r>
              <a:rPr lang="en-US" sz="3200" b="1" dirty="0">
                <a:solidFill>
                  <a:srgbClr val="9BBB59">
                    <a:lumMod val="75000"/>
                  </a:srgbClr>
                </a:solidFill>
                <a:ea typeface="+mn-ea"/>
                <a:cs typeface="Arial" pitchFamily="34" charset="0"/>
              </a:rPr>
              <a:t>Trigger </a:t>
            </a:r>
          </a:p>
        </p:txBody>
      </p:sp>
      <p:sp>
        <p:nvSpPr>
          <p:cNvPr id="8" name="Rectangle 26">
            <a:extLst>
              <a:ext uri="{FF2B5EF4-FFF2-40B4-BE49-F238E27FC236}">
                <a16:creationId xmlns:a16="http://schemas.microsoft.com/office/drawing/2014/main" id="{AE9737C1-8174-407A-A07B-8C7C64A76BD2}"/>
              </a:ext>
            </a:extLst>
          </p:cNvPr>
          <p:cNvSpPr>
            <a:spLocks noChangeArrowheads="1"/>
          </p:cNvSpPr>
          <p:nvPr/>
        </p:nvSpPr>
        <p:spPr bwMode="auto">
          <a:xfrm>
            <a:off x="5681663" y="4770438"/>
            <a:ext cx="11938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latin typeface="Arial" charset="0"/>
              </a:rPr>
              <a:t>prompt</a:t>
            </a:r>
            <a:endParaRPr lang="en-US" sz="2400" b="1" dirty="0">
              <a:latin typeface="Arial" charset="0"/>
            </a:endParaRPr>
          </a:p>
        </p:txBody>
      </p:sp>
      <p:sp>
        <p:nvSpPr>
          <p:cNvPr id="9" name="Rectangle 27">
            <a:extLst>
              <a:ext uri="{FF2B5EF4-FFF2-40B4-BE49-F238E27FC236}">
                <a16:creationId xmlns:a16="http://schemas.microsoft.com/office/drawing/2014/main" id="{1162238F-13E7-4519-8C8E-58D9FEE0EDE3}"/>
              </a:ext>
            </a:extLst>
          </p:cNvPr>
          <p:cNvSpPr>
            <a:spLocks noChangeArrowheads="1"/>
          </p:cNvSpPr>
          <p:nvPr/>
        </p:nvSpPr>
        <p:spPr bwMode="auto">
          <a:xfrm>
            <a:off x="5681663" y="3508375"/>
            <a:ext cx="1193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latin typeface="Arial" charset="0"/>
              </a:rPr>
              <a:t>cue</a:t>
            </a:r>
            <a:endParaRPr lang="en-US" sz="2400" b="1" dirty="0">
              <a:latin typeface="Arial" charset="0"/>
            </a:endParaRPr>
          </a:p>
        </p:txBody>
      </p:sp>
      <p:sp>
        <p:nvSpPr>
          <p:cNvPr id="10" name="Rectangle 28">
            <a:extLst>
              <a:ext uri="{FF2B5EF4-FFF2-40B4-BE49-F238E27FC236}">
                <a16:creationId xmlns:a16="http://schemas.microsoft.com/office/drawing/2014/main" id="{EE387172-87CA-4B4D-94AA-4E28F7FA8ACD}"/>
              </a:ext>
            </a:extLst>
          </p:cNvPr>
          <p:cNvSpPr>
            <a:spLocks noChangeArrowheads="1"/>
          </p:cNvSpPr>
          <p:nvPr/>
        </p:nvSpPr>
        <p:spPr bwMode="auto">
          <a:xfrm>
            <a:off x="5681663" y="4349750"/>
            <a:ext cx="2090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latin typeface="Arial" charset="0"/>
              </a:rPr>
              <a:t>call to action</a:t>
            </a:r>
            <a:endParaRPr lang="en-US" sz="2400" b="1" dirty="0">
              <a:latin typeface="Arial" charset="0"/>
            </a:endParaRPr>
          </a:p>
        </p:txBody>
      </p:sp>
      <p:sp>
        <p:nvSpPr>
          <p:cNvPr id="11" name="Rectangle 29">
            <a:extLst>
              <a:ext uri="{FF2B5EF4-FFF2-40B4-BE49-F238E27FC236}">
                <a16:creationId xmlns:a16="http://schemas.microsoft.com/office/drawing/2014/main" id="{3F4129C2-D158-4A6F-856E-A4F2FE77B673}"/>
              </a:ext>
            </a:extLst>
          </p:cNvPr>
          <p:cNvSpPr>
            <a:spLocks noChangeArrowheads="1"/>
          </p:cNvSpPr>
          <p:nvPr/>
        </p:nvSpPr>
        <p:spPr bwMode="auto">
          <a:xfrm>
            <a:off x="5681663" y="2667000"/>
            <a:ext cx="1371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latin typeface="Arial" charset="0"/>
              </a:rPr>
              <a:t>indicator</a:t>
            </a:r>
            <a:endParaRPr lang="en-US" sz="2400" b="1" dirty="0">
              <a:latin typeface="Arial" charset="0"/>
            </a:endParaRPr>
          </a:p>
        </p:txBody>
      </p:sp>
      <p:sp>
        <p:nvSpPr>
          <p:cNvPr id="12" name="Rectangle 30">
            <a:extLst>
              <a:ext uri="{FF2B5EF4-FFF2-40B4-BE49-F238E27FC236}">
                <a16:creationId xmlns:a16="http://schemas.microsoft.com/office/drawing/2014/main" id="{83C6F58F-8C77-4F57-B042-89D5F50CFA80}"/>
              </a:ext>
            </a:extLst>
          </p:cNvPr>
          <p:cNvSpPr>
            <a:spLocks noChangeArrowheads="1"/>
          </p:cNvSpPr>
          <p:nvPr/>
        </p:nvSpPr>
        <p:spPr bwMode="auto">
          <a:xfrm>
            <a:off x="5681663" y="3929063"/>
            <a:ext cx="1371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latin typeface="Arial" charset="0"/>
              </a:rPr>
              <a:t>sign</a:t>
            </a:r>
            <a:endParaRPr lang="en-US" sz="2400" b="1" dirty="0">
              <a:latin typeface="Arial" charset="0"/>
            </a:endParaRPr>
          </a:p>
        </p:txBody>
      </p:sp>
      <p:sp>
        <p:nvSpPr>
          <p:cNvPr id="13" name="Rectangle 31">
            <a:extLst>
              <a:ext uri="{FF2B5EF4-FFF2-40B4-BE49-F238E27FC236}">
                <a16:creationId xmlns:a16="http://schemas.microsoft.com/office/drawing/2014/main" id="{3AD68110-E2A3-443C-8405-6C292E0A66CB}"/>
              </a:ext>
            </a:extLst>
          </p:cNvPr>
          <p:cNvSpPr>
            <a:spLocks noChangeArrowheads="1"/>
          </p:cNvSpPr>
          <p:nvPr/>
        </p:nvSpPr>
        <p:spPr bwMode="auto">
          <a:xfrm>
            <a:off x="5681663" y="3087688"/>
            <a:ext cx="20907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latin typeface="Arial" charset="0"/>
              </a:rPr>
              <a:t>reminder</a:t>
            </a:r>
            <a:endParaRPr lang="en-US" sz="2400" b="1" dirty="0">
              <a:latin typeface="Arial" charset="0"/>
            </a:endParaRPr>
          </a:p>
        </p:txBody>
      </p:sp>
    </p:spTree>
    <p:extLst>
      <p:ext uri="{BB962C8B-B14F-4D97-AF65-F5344CB8AC3E}">
        <p14:creationId xmlns:p14="http://schemas.microsoft.com/office/powerpoint/2010/main" val="362137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405C2-44BD-4FD9-B839-ECDDA218C7B6}"/>
              </a:ext>
            </a:extLst>
          </p:cNvPr>
          <p:cNvSpPr>
            <a:spLocks noGrp="1"/>
          </p:cNvSpPr>
          <p:nvPr>
            <p:ph type="title"/>
          </p:nvPr>
        </p:nvSpPr>
        <p:spPr/>
        <p:txBody>
          <a:bodyPr/>
          <a:lstStyle/>
          <a:p>
            <a:r>
              <a:rPr lang="en-US" dirty="0"/>
              <a:t>3 Types of Triggers</a:t>
            </a:r>
          </a:p>
        </p:txBody>
      </p:sp>
      <p:sp>
        <p:nvSpPr>
          <p:cNvPr id="4" name="Footer Placeholder 3">
            <a:extLst>
              <a:ext uri="{FF2B5EF4-FFF2-40B4-BE49-F238E27FC236}">
                <a16:creationId xmlns:a16="http://schemas.microsoft.com/office/drawing/2014/main" id="{0415D989-9D45-4A3F-9707-58972BE21B7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85FF7B5C-4F78-4FF8-AAD0-F94635C109AC}"/>
              </a:ext>
            </a:extLst>
          </p:cNvPr>
          <p:cNvSpPr>
            <a:spLocks noGrp="1"/>
          </p:cNvSpPr>
          <p:nvPr>
            <p:ph type="sldNum" sz="quarter" idx="12"/>
          </p:nvPr>
        </p:nvSpPr>
        <p:spPr/>
        <p:txBody>
          <a:bodyPr/>
          <a:lstStyle/>
          <a:p>
            <a:fld id="{909ED1F4-8724-4CB0-854F-41CA9E1557CC}" type="slidenum">
              <a:rPr lang="en-US" altLang="en-US" smtClean="0"/>
              <a:pPr/>
              <a:t>279</a:t>
            </a:fld>
            <a:endParaRPr lang="en-US" altLang="en-US"/>
          </a:p>
        </p:txBody>
      </p:sp>
      <p:grpSp>
        <p:nvGrpSpPr>
          <p:cNvPr id="28" name="Group 13">
            <a:extLst>
              <a:ext uri="{FF2B5EF4-FFF2-40B4-BE49-F238E27FC236}">
                <a16:creationId xmlns:a16="http://schemas.microsoft.com/office/drawing/2014/main" id="{CEB793C7-3E4D-435D-91CA-B9A534E27784}"/>
              </a:ext>
            </a:extLst>
          </p:cNvPr>
          <p:cNvGrpSpPr>
            <a:grpSpLocks/>
          </p:cNvGrpSpPr>
          <p:nvPr/>
        </p:nvGrpSpPr>
        <p:grpSpPr bwMode="auto">
          <a:xfrm>
            <a:off x="3876675" y="2309813"/>
            <a:ext cx="2311400" cy="1393268"/>
            <a:chOff x="6223242" y="3723525"/>
            <a:chExt cx="2311158" cy="1392549"/>
          </a:xfrm>
        </p:grpSpPr>
        <p:sp>
          <p:nvSpPr>
            <p:cNvPr id="29" name="Rectangle 19">
              <a:extLst>
                <a:ext uri="{FF2B5EF4-FFF2-40B4-BE49-F238E27FC236}">
                  <a16:creationId xmlns:a16="http://schemas.microsoft.com/office/drawing/2014/main" id="{38D0AB52-05FF-4224-A039-9FCDFCFABD8D}"/>
                </a:ext>
              </a:extLst>
            </p:cNvPr>
            <p:cNvSpPr>
              <a:spLocks noChangeArrowheads="1"/>
            </p:cNvSpPr>
            <p:nvPr/>
          </p:nvSpPr>
          <p:spPr bwMode="auto">
            <a:xfrm>
              <a:off x="6223242" y="4114004"/>
              <a:ext cx="2311158" cy="58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i="1" dirty="0">
                  <a:latin typeface="Arial" charset="0"/>
                </a:rPr>
                <a:t>motivates behavior to continue</a:t>
              </a:r>
            </a:p>
          </p:txBody>
        </p:sp>
        <p:sp>
          <p:nvSpPr>
            <p:cNvPr id="30" name="Rectangle 29">
              <a:extLst>
                <a:ext uri="{FF2B5EF4-FFF2-40B4-BE49-F238E27FC236}">
                  <a16:creationId xmlns:a16="http://schemas.microsoft.com/office/drawing/2014/main" id="{A784843B-A4A7-4CE3-8E51-5F69A03621E1}"/>
                </a:ext>
              </a:extLst>
            </p:cNvPr>
            <p:cNvSpPr/>
            <p:nvPr/>
          </p:nvSpPr>
          <p:spPr>
            <a:xfrm>
              <a:off x="6223242" y="3723525"/>
              <a:ext cx="1195263" cy="523606"/>
            </a:xfrm>
            <a:prstGeom prst="rect">
              <a:avLst/>
            </a:prstGeom>
          </p:spPr>
          <p:txBody>
            <a:bodyPr wrap="none">
              <a:spAutoFit/>
            </a:bodyPr>
            <a:lstStyle/>
            <a:p>
              <a:pPr fontAlgn="auto">
                <a:spcBef>
                  <a:spcPts val="0"/>
                </a:spcBef>
                <a:spcAft>
                  <a:spcPts val="0"/>
                </a:spcAft>
                <a:defRPr/>
              </a:pPr>
              <a:r>
                <a:rPr lang="en-US" sz="2800" b="1" spc="-150" dirty="0">
                  <a:latin typeface="Arial Black" pitchFamily="34" charset="0"/>
                  <a:ea typeface="+mn-ea"/>
                  <a:cs typeface="Arial" pitchFamily="34" charset="0"/>
                </a:rPr>
                <a:t>spark</a:t>
              </a:r>
            </a:p>
          </p:txBody>
        </p:sp>
        <p:sp>
          <p:nvSpPr>
            <p:cNvPr id="31" name="Rectangle 30">
              <a:extLst>
                <a:ext uri="{FF2B5EF4-FFF2-40B4-BE49-F238E27FC236}">
                  <a16:creationId xmlns:a16="http://schemas.microsoft.com/office/drawing/2014/main" id="{D25FF295-9D25-48C0-B75A-36BDA0FED55F}"/>
                </a:ext>
              </a:extLst>
            </p:cNvPr>
            <p:cNvSpPr/>
            <p:nvPr/>
          </p:nvSpPr>
          <p:spPr>
            <a:xfrm>
              <a:off x="6248639" y="4654647"/>
              <a:ext cx="1355735" cy="461427"/>
            </a:xfrm>
            <a:prstGeom prst="rect">
              <a:avLst/>
            </a:prstGeom>
          </p:spPr>
          <p:txBody>
            <a:bodyPr wrap="none">
              <a:spAutoFit/>
            </a:bodyPr>
            <a:lstStyle/>
            <a:p>
              <a:pPr fontAlgn="auto">
                <a:spcBef>
                  <a:spcPts val="0"/>
                </a:spcBef>
                <a:spcAft>
                  <a:spcPts val="0"/>
                </a:spcAft>
                <a:defRPr/>
              </a:pPr>
              <a:r>
                <a:rPr lang="en-US" sz="1200" b="1" i="1" dirty="0">
                  <a:solidFill>
                    <a:schemeClr val="accent6">
                      <a:lumMod val="50000"/>
                    </a:schemeClr>
                  </a:solidFill>
                  <a:latin typeface="Arial" pitchFamily="34" charset="0"/>
                  <a:ea typeface="+mn-ea"/>
                  <a:cs typeface="Arial" pitchFamily="34" charset="0"/>
                </a:rPr>
                <a:t>Low motivation</a:t>
              </a:r>
            </a:p>
            <a:p>
              <a:pPr fontAlgn="auto">
                <a:spcBef>
                  <a:spcPts val="0"/>
                </a:spcBef>
                <a:spcAft>
                  <a:spcPts val="0"/>
                </a:spcAft>
                <a:defRPr/>
              </a:pPr>
              <a:r>
                <a:rPr lang="en-US" sz="1200" b="1" i="1" dirty="0">
                  <a:solidFill>
                    <a:schemeClr val="accent5">
                      <a:lumMod val="50000"/>
                    </a:schemeClr>
                  </a:solidFill>
                  <a:latin typeface="Arial" pitchFamily="34" charset="0"/>
                  <a:ea typeface="+mn-ea"/>
                  <a:cs typeface="Arial" pitchFamily="34" charset="0"/>
                </a:rPr>
                <a:t>High ability</a:t>
              </a:r>
            </a:p>
          </p:txBody>
        </p:sp>
      </p:grpSp>
      <p:grpSp>
        <p:nvGrpSpPr>
          <p:cNvPr id="32" name="Group 11">
            <a:extLst>
              <a:ext uri="{FF2B5EF4-FFF2-40B4-BE49-F238E27FC236}">
                <a16:creationId xmlns:a16="http://schemas.microsoft.com/office/drawing/2014/main" id="{1900E24D-803A-4ECD-9FF4-2458C86CBC60}"/>
              </a:ext>
            </a:extLst>
          </p:cNvPr>
          <p:cNvGrpSpPr>
            <a:grpSpLocks/>
          </p:cNvGrpSpPr>
          <p:nvPr/>
        </p:nvGrpSpPr>
        <p:grpSpPr bwMode="auto">
          <a:xfrm>
            <a:off x="6829425" y="2270129"/>
            <a:ext cx="2311400" cy="1406939"/>
            <a:chOff x="3200400" y="2273392"/>
            <a:chExt cx="2311158" cy="1406330"/>
          </a:xfrm>
        </p:grpSpPr>
        <p:sp>
          <p:nvSpPr>
            <p:cNvPr id="33" name="Rectangle 2">
              <a:extLst>
                <a:ext uri="{FF2B5EF4-FFF2-40B4-BE49-F238E27FC236}">
                  <a16:creationId xmlns:a16="http://schemas.microsoft.com/office/drawing/2014/main" id="{81ADB86A-0EDF-4996-9236-6E7C5185266B}"/>
                </a:ext>
              </a:extLst>
            </p:cNvPr>
            <p:cNvSpPr>
              <a:spLocks noChangeArrowheads="1"/>
            </p:cNvSpPr>
            <p:nvPr/>
          </p:nvSpPr>
          <p:spPr bwMode="auto">
            <a:xfrm>
              <a:off x="3200400" y="2663871"/>
              <a:ext cx="2311158" cy="584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i="1" dirty="0">
                  <a:latin typeface="Arial" charset="0"/>
                </a:rPr>
                <a:t>indicates when to execute behavior </a:t>
              </a:r>
            </a:p>
          </p:txBody>
        </p:sp>
        <p:sp>
          <p:nvSpPr>
            <p:cNvPr id="34" name="Rectangle 33">
              <a:extLst>
                <a:ext uri="{FF2B5EF4-FFF2-40B4-BE49-F238E27FC236}">
                  <a16:creationId xmlns:a16="http://schemas.microsoft.com/office/drawing/2014/main" id="{07620E5F-4FD8-4F4B-97F6-851642C6294A}"/>
                </a:ext>
              </a:extLst>
            </p:cNvPr>
            <p:cNvSpPr/>
            <p:nvPr/>
          </p:nvSpPr>
          <p:spPr>
            <a:xfrm>
              <a:off x="3200400" y="2273392"/>
              <a:ext cx="1246058" cy="523650"/>
            </a:xfrm>
            <a:prstGeom prst="rect">
              <a:avLst/>
            </a:prstGeom>
          </p:spPr>
          <p:txBody>
            <a:bodyPr wrap="none">
              <a:spAutoFit/>
            </a:bodyPr>
            <a:lstStyle/>
            <a:p>
              <a:pPr fontAlgn="auto">
                <a:spcBef>
                  <a:spcPts val="0"/>
                </a:spcBef>
                <a:spcAft>
                  <a:spcPts val="0"/>
                </a:spcAft>
                <a:defRPr/>
              </a:pPr>
              <a:r>
                <a:rPr lang="en-US" sz="2800" b="1" spc="-150" dirty="0">
                  <a:latin typeface="Arial Black" pitchFamily="34" charset="0"/>
                  <a:ea typeface="+mn-ea"/>
                  <a:cs typeface="Helvetica" pitchFamily="34" charset="0"/>
                </a:rPr>
                <a:t>signal</a:t>
              </a:r>
            </a:p>
          </p:txBody>
        </p:sp>
        <p:sp>
          <p:nvSpPr>
            <p:cNvPr id="35" name="Rectangle 34">
              <a:extLst>
                <a:ext uri="{FF2B5EF4-FFF2-40B4-BE49-F238E27FC236}">
                  <a16:creationId xmlns:a16="http://schemas.microsoft.com/office/drawing/2014/main" id="{1CF1904C-E2C7-426F-AB72-D90725B04747}"/>
                </a:ext>
              </a:extLst>
            </p:cNvPr>
            <p:cNvSpPr/>
            <p:nvPr/>
          </p:nvSpPr>
          <p:spPr>
            <a:xfrm>
              <a:off x="3200400" y="3217957"/>
              <a:ext cx="1727019" cy="461765"/>
            </a:xfrm>
            <a:prstGeom prst="rect">
              <a:avLst/>
            </a:prstGeom>
          </p:spPr>
          <p:txBody>
            <a:bodyPr wrap="none">
              <a:spAutoFit/>
            </a:bodyPr>
            <a:lstStyle/>
            <a:p>
              <a:pPr fontAlgn="auto">
                <a:spcBef>
                  <a:spcPts val="0"/>
                </a:spcBef>
                <a:spcAft>
                  <a:spcPts val="0"/>
                </a:spcAft>
                <a:defRPr/>
              </a:pPr>
              <a:r>
                <a:rPr lang="en-US" sz="1200" b="1" i="1" dirty="0">
                  <a:solidFill>
                    <a:schemeClr val="accent6">
                      <a:lumMod val="50000"/>
                    </a:schemeClr>
                  </a:solidFill>
                  <a:latin typeface="Arial" pitchFamily="34" charset="0"/>
                  <a:cs typeface="Arial" pitchFamily="34" charset="0"/>
                </a:rPr>
                <a:t>Moderate </a:t>
              </a:r>
              <a:r>
                <a:rPr lang="en-US" sz="1200" b="1" i="1" dirty="0">
                  <a:solidFill>
                    <a:schemeClr val="accent6">
                      <a:lumMod val="50000"/>
                    </a:schemeClr>
                  </a:solidFill>
                  <a:latin typeface="Arial" pitchFamily="34" charset="0"/>
                  <a:ea typeface="+mn-ea"/>
                  <a:cs typeface="Arial" pitchFamily="34" charset="0"/>
                </a:rPr>
                <a:t>motivation</a:t>
              </a:r>
            </a:p>
            <a:p>
              <a:pPr fontAlgn="auto">
                <a:spcBef>
                  <a:spcPts val="0"/>
                </a:spcBef>
                <a:spcAft>
                  <a:spcPts val="0"/>
                </a:spcAft>
                <a:defRPr/>
              </a:pPr>
              <a:r>
                <a:rPr lang="en-US" sz="1200" b="1" i="1" dirty="0">
                  <a:solidFill>
                    <a:schemeClr val="accent5">
                      <a:lumMod val="50000"/>
                    </a:schemeClr>
                  </a:solidFill>
                  <a:latin typeface="Arial" pitchFamily="34" charset="0"/>
                  <a:ea typeface="+mn-ea"/>
                  <a:cs typeface="Arial" pitchFamily="34" charset="0"/>
                </a:rPr>
                <a:t>High ability</a:t>
              </a:r>
            </a:p>
          </p:txBody>
        </p:sp>
      </p:grpSp>
      <p:grpSp>
        <p:nvGrpSpPr>
          <p:cNvPr id="36" name="Group 10">
            <a:extLst>
              <a:ext uri="{FF2B5EF4-FFF2-40B4-BE49-F238E27FC236}">
                <a16:creationId xmlns:a16="http://schemas.microsoft.com/office/drawing/2014/main" id="{FA48A712-482F-4770-8009-DB3EE8D16BA7}"/>
              </a:ext>
            </a:extLst>
          </p:cNvPr>
          <p:cNvGrpSpPr>
            <a:grpSpLocks/>
          </p:cNvGrpSpPr>
          <p:nvPr/>
        </p:nvGrpSpPr>
        <p:grpSpPr bwMode="auto">
          <a:xfrm>
            <a:off x="685801" y="2316163"/>
            <a:ext cx="2308726" cy="1386920"/>
            <a:chOff x="3266242" y="1483592"/>
            <a:chExt cx="2759012" cy="1386006"/>
          </a:xfrm>
        </p:grpSpPr>
        <p:sp>
          <p:nvSpPr>
            <p:cNvPr id="37" name="Rectangle 21">
              <a:extLst>
                <a:ext uri="{FF2B5EF4-FFF2-40B4-BE49-F238E27FC236}">
                  <a16:creationId xmlns:a16="http://schemas.microsoft.com/office/drawing/2014/main" id="{A27674B0-0916-48E2-99C6-93EDE075A145}"/>
                </a:ext>
              </a:extLst>
            </p:cNvPr>
            <p:cNvSpPr>
              <a:spLocks noChangeArrowheads="1"/>
            </p:cNvSpPr>
            <p:nvPr/>
          </p:nvSpPr>
          <p:spPr bwMode="auto">
            <a:xfrm>
              <a:off x="3266242" y="1867510"/>
              <a:ext cx="2759012" cy="584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i="1" dirty="0">
                  <a:latin typeface="Arial" charset="0"/>
                </a:rPr>
                <a:t>Develops behavior that is new or difficult</a:t>
              </a:r>
            </a:p>
          </p:txBody>
        </p:sp>
        <p:sp>
          <p:nvSpPr>
            <p:cNvPr id="38" name="Rectangle 37">
              <a:extLst>
                <a:ext uri="{FF2B5EF4-FFF2-40B4-BE49-F238E27FC236}">
                  <a16:creationId xmlns:a16="http://schemas.microsoft.com/office/drawing/2014/main" id="{9AEDFE36-2F94-4B9C-95D8-377A1375D649}"/>
                </a:ext>
              </a:extLst>
            </p:cNvPr>
            <p:cNvSpPr/>
            <p:nvPr/>
          </p:nvSpPr>
          <p:spPr>
            <a:xfrm>
              <a:off x="3266242" y="1483592"/>
              <a:ext cx="1276321" cy="523532"/>
            </a:xfrm>
            <a:prstGeom prst="rect">
              <a:avLst/>
            </a:prstGeom>
          </p:spPr>
          <p:txBody>
            <a:bodyPr wrap="none">
              <a:spAutoFit/>
            </a:bodyPr>
            <a:lstStyle/>
            <a:p>
              <a:pPr fontAlgn="auto">
                <a:spcBef>
                  <a:spcPts val="0"/>
                </a:spcBef>
                <a:spcAft>
                  <a:spcPts val="0"/>
                </a:spcAft>
                <a:defRPr/>
              </a:pPr>
              <a:r>
                <a:rPr lang="en-US" sz="2800" b="1" spc="-150" dirty="0">
                  <a:latin typeface="Arial Black" pitchFamily="34" charset="0"/>
                  <a:ea typeface="+mn-ea"/>
                  <a:cs typeface="Helvetica" pitchFamily="34" charset="0"/>
                </a:rPr>
                <a:t>coach</a:t>
              </a:r>
            </a:p>
          </p:txBody>
        </p:sp>
        <p:sp>
          <p:nvSpPr>
            <p:cNvPr id="39" name="Rectangle 38">
              <a:extLst>
                <a:ext uri="{FF2B5EF4-FFF2-40B4-BE49-F238E27FC236}">
                  <a16:creationId xmlns:a16="http://schemas.microsoft.com/office/drawing/2014/main" id="{3F8209E3-D593-49B0-847F-E496C8648ED1}"/>
                </a:ext>
              </a:extLst>
            </p:cNvPr>
            <p:cNvSpPr/>
            <p:nvPr/>
          </p:nvSpPr>
          <p:spPr>
            <a:xfrm>
              <a:off x="3266242" y="2408237"/>
              <a:ext cx="1661180" cy="461361"/>
            </a:xfrm>
            <a:prstGeom prst="rect">
              <a:avLst/>
            </a:prstGeom>
          </p:spPr>
          <p:txBody>
            <a:bodyPr wrap="none">
              <a:spAutoFit/>
            </a:bodyPr>
            <a:lstStyle/>
            <a:p>
              <a:pPr fontAlgn="auto">
                <a:spcBef>
                  <a:spcPts val="0"/>
                </a:spcBef>
                <a:spcAft>
                  <a:spcPts val="0"/>
                </a:spcAft>
                <a:defRPr/>
              </a:pPr>
              <a:r>
                <a:rPr lang="en-US" sz="1200" b="1" i="1" dirty="0">
                  <a:solidFill>
                    <a:schemeClr val="accent6">
                      <a:lumMod val="50000"/>
                    </a:schemeClr>
                  </a:solidFill>
                  <a:latin typeface="Arial" pitchFamily="34" charset="0"/>
                  <a:ea typeface="+mn-ea"/>
                  <a:cs typeface="Arial" pitchFamily="34" charset="0"/>
                </a:rPr>
                <a:t>High motivation</a:t>
              </a:r>
            </a:p>
            <a:p>
              <a:pPr fontAlgn="auto">
                <a:spcBef>
                  <a:spcPts val="0"/>
                </a:spcBef>
                <a:spcAft>
                  <a:spcPts val="0"/>
                </a:spcAft>
                <a:defRPr/>
              </a:pPr>
              <a:r>
                <a:rPr lang="en-US" sz="1200" b="1" i="1" dirty="0">
                  <a:solidFill>
                    <a:schemeClr val="accent5">
                      <a:lumMod val="50000"/>
                    </a:schemeClr>
                  </a:solidFill>
                  <a:latin typeface="Arial" pitchFamily="34" charset="0"/>
                  <a:ea typeface="+mn-ea"/>
                  <a:cs typeface="Arial" pitchFamily="34" charset="0"/>
                </a:rPr>
                <a:t>Low ability</a:t>
              </a:r>
            </a:p>
          </p:txBody>
        </p:sp>
      </p:grpSp>
      <p:pic>
        <p:nvPicPr>
          <p:cNvPr id="40" name="Picture 4">
            <a:extLst>
              <a:ext uri="{FF2B5EF4-FFF2-40B4-BE49-F238E27FC236}">
                <a16:creationId xmlns:a16="http://schemas.microsoft.com/office/drawing/2014/main" id="{696210B6-EB2E-4AD7-A302-2BB70E0B959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9150" y="1144588"/>
            <a:ext cx="1009650" cy="1171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 name="Picture 8">
            <a:extLst>
              <a:ext uri="{FF2B5EF4-FFF2-40B4-BE49-F238E27FC236}">
                <a16:creationId xmlns:a16="http://schemas.microsoft.com/office/drawing/2014/main" id="{E5DACF6D-E8F3-4AFC-96D0-4B8978D40FD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86200" y="1066800"/>
            <a:ext cx="84455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 name="Picture 2">
            <a:extLst>
              <a:ext uri="{FF2B5EF4-FFF2-40B4-BE49-F238E27FC236}">
                <a16:creationId xmlns:a16="http://schemas.microsoft.com/office/drawing/2014/main" id="{7B121874-1A2D-450B-B3F2-1E8F20A34B7A}"/>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04063" y="1198563"/>
            <a:ext cx="801687" cy="954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3" name="Rectangle 31">
            <a:extLst>
              <a:ext uri="{FF2B5EF4-FFF2-40B4-BE49-F238E27FC236}">
                <a16:creationId xmlns:a16="http://schemas.microsoft.com/office/drawing/2014/main" id="{E991BB40-46C9-468D-AED6-C61B46A5E857}"/>
              </a:ext>
            </a:extLst>
          </p:cNvPr>
          <p:cNvSpPr>
            <a:spLocks noChangeArrowheads="1"/>
          </p:cNvSpPr>
          <p:nvPr/>
        </p:nvSpPr>
        <p:spPr bwMode="auto">
          <a:xfrm>
            <a:off x="533400" y="5907187"/>
            <a:ext cx="82057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dirty="0">
                <a:solidFill>
                  <a:srgbClr val="E78923"/>
                </a:solidFill>
                <a:latin typeface="Arial" charset="0"/>
              </a:rPr>
              <a:t>Caution</a:t>
            </a:r>
            <a:r>
              <a:rPr lang="en-US" sz="2000" dirty="0">
                <a:latin typeface="Arial" charset="0"/>
              </a:rPr>
              <a:t>: the wrong kind of trigger can be annoying and condescending</a:t>
            </a:r>
            <a:endParaRPr lang="en-US" sz="2000" b="1" dirty="0">
              <a:latin typeface="Arial" charset="0"/>
            </a:endParaRPr>
          </a:p>
        </p:txBody>
      </p:sp>
      <p:sp>
        <p:nvSpPr>
          <p:cNvPr id="44" name="Right Triangle 43">
            <a:extLst>
              <a:ext uri="{FF2B5EF4-FFF2-40B4-BE49-F238E27FC236}">
                <a16:creationId xmlns:a16="http://schemas.microsoft.com/office/drawing/2014/main" id="{062E9A60-31D6-475A-A5F6-638B1AF8C123}"/>
              </a:ext>
            </a:extLst>
          </p:cNvPr>
          <p:cNvSpPr/>
          <p:nvPr/>
        </p:nvSpPr>
        <p:spPr>
          <a:xfrm>
            <a:off x="762000" y="3780758"/>
            <a:ext cx="7620000" cy="2126429"/>
          </a:xfrm>
          <a:prstGeom prst="rtTriangle">
            <a:avLst/>
          </a:prstGeom>
          <a:solidFill>
            <a:srgbClr val="C00000"/>
          </a:solidFill>
          <a:ln w="571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5" name="Straight Connector 44">
            <a:extLst>
              <a:ext uri="{FF2B5EF4-FFF2-40B4-BE49-F238E27FC236}">
                <a16:creationId xmlns:a16="http://schemas.microsoft.com/office/drawing/2014/main" id="{CFA1D018-38C7-493C-B22B-24A2BF92F6C8}"/>
              </a:ext>
            </a:extLst>
          </p:cNvPr>
          <p:cNvCxnSpPr/>
          <p:nvPr/>
        </p:nvCxnSpPr>
        <p:spPr>
          <a:xfrm>
            <a:off x="3352800" y="4630429"/>
            <a:ext cx="0" cy="10668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9744947-C5A3-49AD-A502-E0D77048EBC3}"/>
              </a:ext>
            </a:extLst>
          </p:cNvPr>
          <p:cNvCxnSpPr/>
          <p:nvPr/>
        </p:nvCxnSpPr>
        <p:spPr>
          <a:xfrm>
            <a:off x="6172200" y="5226453"/>
            <a:ext cx="0" cy="470776"/>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B90AC490-E3C9-405F-966A-371E6EA6A2B8}"/>
              </a:ext>
            </a:extLst>
          </p:cNvPr>
          <p:cNvSpPr txBox="1"/>
          <p:nvPr/>
        </p:nvSpPr>
        <p:spPr>
          <a:xfrm>
            <a:off x="887849" y="4715847"/>
            <a:ext cx="2339102" cy="757130"/>
          </a:xfrm>
          <a:prstGeom prst="rect">
            <a:avLst/>
          </a:prstGeom>
          <a:noFill/>
        </p:spPr>
        <p:txBody>
          <a:bodyPr wrap="none" rtlCol="0">
            <a:spAutoFit/>
          </a:bodyPr>
          <a:lstStyle/>
          <a:p>
            <a:pPr algn="ctr">
              <a:lnSpc>
                <a:spcPct val="90000"/>
              </a:lnSpc>
            </a:pPr>
            <a:r>
              <a:rPr lang="en-US" b="1" dirty="0">
                <a:latin typeface="Proxima Nova Light"/>
                <a:cs typeface="Proxima Nova Light"/>
              </a:rPr>
              <a:t>Difficult or </a:t>
            </a:r>
            <a:br>
              <a:rPr lang="en-US" b="1" dirty="0">
                <a:latin typeface="Proxima Nova Light"/>
                <a:cs typeface="Proxima Nova Light"/>
              </a:rPr>
            </a:br>
            <a:r>
              <a:rPr lang="en-US" b="1" dirty="0">
                <a:latin typeface="Proxima Nova Light"/>
                <a:cs typeface="Proxima Nova Light"/>
              </a:rPr>
              <a:t>New Behavior</a:t>
            </a:r>
            <a:endParaRPr lang="en-US" dirty="0"/>
          </a:p>
        </p:txBody>
      </p:sp>
      <p:sp>
        <p:nvSpPr>
          <p:cNvPr id="48" name="TextBox 47">
            <a:extLst>
              <a:ext uri="{FF2B5EF4-FFF2-40B4-BE49-F238E27FC236}">
                <a16:creationId xmlns:a16="http://schemas.microsoft.com/office/drawing/2014/main" id="{9DD97E7B-EF18-47C5-98A1-11BEA70F0262}"/>
              </a:ext>
            </a:extLst>
          </p:cNvPr>
          <p:cNvSpPr txBox="1"/>
          <p:nvPr/>
        </p:nvSpPr>
        <p:spPr>
          <a:xfrm>
            <a:off x="3953133" y="5077199"/>
            <a:ext cx="1555234" cy="757130"/>
          </a:xfrm>
          <a:prstGeom prst="rect">
            <a:avLst/>
          </a:prstGeom>
          <a:noFill/>
        </p:spPr>
        <p:txBody>
          <a:bodyPr wrap="none" rtlCol="0">
            <a:spAutoFit/>
          </a:bodyPr>
          <a:lstStyle/>
          <a:p>
            <a:pPr algn="ctr">
              <a:lnSpc>
                <a:spcPct val="90000"/>
              </a:lnSpc>
            </a:pPr>
            <a:r>
              <a:rPr lang="en-US" b="1" dirty="0">
                <a:latin typeface="Proxima Nova Light"/>
                <a:cs typeface="Proxima Nova Light"/>
              </a:rPr>
              <a:t>Familiar </a:t>
            </a:r>
          </a:p>
          <a:p>
            <a:pPr algn="ctr">
              <a:lnSpc>
                <a:spcPct val="90000"/>
              </a:lnSpc>
            </a:pPr>
            <a:r>
              <a:rPr lang="en-US" b="1" dirty="0">
                <a:latin typeface="Proxima Nova Light"/>
                <a:cs typeface="Proxima Nova Light"/>
              </a:rPr>
              <a:t>Behavior</a:t>
            </a:r>
            <a:endParaRPr lang="en-US" dirty="0"/>
          </a:p>
        </p:txBody>
      </p:sp>
      <p:sp>
        <p:nvSpPr>
          <p:cNvPr id="49" name="TextBox 48">
            <a:extLst>
              <a:ext uri="{FF2B5EF4-FFF2-40B4-BE49-F238E27FC236}">
                <a16:creationId xmlns:a16="http://schemas.microsoft.com/office/drawing/2014/main" id="{6481BA32-C027-4F0D-97AE-EF76F163A3EE}"/>
              </a:ext>
            </a:extLst>
          </p:cNvPr>
          <p:cNvSpPr txBox="1"/>
          <p:nvPr/>
        </p:nvSpPr>
        <p:spPr>
          <a:xfrm>
            <a:off x="6172200" y="5518868"/>
            <a:ext cx="1555234" cy="424732"/>
          </a:xfrm>
          <a:prstGeom prst="rect">
            <a:avLst/>
          </a:prstGeom>
          <a:noFill/>
        </p:spPr>
        <p:txBody>
          <a:bodyPr wrap="none" rtlCol="0">
            <a:spAutoFit/>
          </a:bodyPr>
          <a:lstStyle/>
          <a:p>
            <a:pPr>
              <a:lnSpc>
                <a:spcPct val="90000"/>
              </a:lnSpc>
            </a:pPr>
            <a:r>
              <a:rPr lang="en-US" b="1" dirty="0">
                <a:latin typeface="Proxima Nova Light"/>
                <a:cs typeface="Proxima Nova Light"/>
              </a:rPr>
              <a:t>Common</a:t>
            </a:r>
            <a:endParaRPr lang="en-US" dirty="0"/>
          </a:p>
        </p:txBody>
      </p:sp>
    </p:spTree>
    <p:extLst>
      <p:ext uri="{BB962C8B-B14F-4D97-AF65-F5344CB8AC3E}">
        <p14:creationId xmlns:p14="http://schemas.microsoft.com/office/powerpoint/2010/main" val="324964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5C9C-6FC5-4A60-B60B-17DB4E628190}"/>
              </a:ext>
            </a:extLst>
          </p:cNvPr>
          <p:cNvSpPr>
            <a:spLocks noGrp="1"/>
          </p:cNvSpPr>
          <p:nvPr>
            <p:ph type="title"/>
          </p:nvPr>
        </p:nvSpPr>
        <p:spPr/>
        <p:txBody>
          <a:bodyPr/>
          <a:lstStyle/>
          <a:p>
            <a:r>
              <a:rPr lang="en-US" dirty="0"/>
              <a:t>Waste Walk Form</a:t>
            </a:r>
          </a:p>
        </p:txBody>
      </p:sp>
      <p:sp>
        <p:nvSpPr>
          <p:cNvPr id="4" name="Footer Placeholder 3">
            <a:extLst>
              <a:ext uri="{FF2B5EF4-FFF2-40B4-BE49-F238E27FC236}">
                <a16:creationId xmlns:a16="http://schemas.microsoft.com/office/drawing/2014/main" id="{B90D48E9-41A3-4B22-8AC2-15384B45DA7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D0387680-20C3-4C6A-98B9-DE453CC623E4}"/>
              </a:ext>
            </a:extLst>
          </p:cNvPr>
          <p:cNvSpPr>
            <a:spLocks noGrp="1"/>
          </p:cNvSpPr>
          <p:nvPr>
            <p:ph type="sldNum" sz="quarter" idx="12"/>
          </p:nvPr>
        </p:nvSpPr>
        <p:spPr/>
        <p:txBody>
          <a:bodyPr/>
          <a:lstStyle/>
          <a:p>
            <a:fld id="{909ED1F4-8724-4CB0-854F-41CA9E1557CC}" type="slidenum">
              <a:rPr lang="en-US" altLang="en-US" smtClean="0"/>
              <a:pPr/>
              <a:t>28</a:t>
            </a:fld>
            <a:endParaRPr lang="en-US" altLang="en-US"/>
          </a:p>
        </p:txBody>
      </p:sp>
      <p:graphicFrame>
        <p:nvGraphicFramePr>
          <p:cNvPr id="6" name="Object 4">
            <a:extLst>
              <a:ext uri="{FF2B5EF4-FFF2-40B4-BE49-F238E27FC236}">
                <a16:creationId xmlns:a16="http://schemas.microsoft.com/office/drawing/2014/main" id="{1D590986-E938-426D-AF88-CC9DAD4FF671}"/>
              </a:ext>
            </a:extLst>
          </p:cNvPr>
          <p:cNvGraphicFramePr>
            <a:graphicFrameLocks noChangeAspect="1"/>
          </p:cNvGraphicFramePr>
          <p:nvPr>
            <p:extLst>
              <p:ext uri="{D42A27DB-BD31-4B8C-83A1-F6EECF244321}">
                <p14:modId xmlns:p14="http://schemas.microsoft.com/office/powerpoint/2010/main" val="2218973576"/>
              </p:ext>
            </p:extLst>
          </p:nvPr>
        </p:nvGraphicFramePr>
        <p:xfrm>
          <a:off x="800963" y="1066800"/>
          <a:ext cx="7477125" cy="5105886"/>
        </p:xfrm>
        <a:graphic>
          <a:graphicData uri="http://schemas.openxmlformats.org/presentationml/2006/ole">
            <mc:AlternateContent xmlns:mc="http://schemas.openxmlformats.org/markup-compatibility/2006">
              <mc:Choice xmlns:v="urn:schemas-microsoft-com:vml" Requires="v">
                <p:oleObj name="Worksheet" r:id="rId2" imgW="7839203" imgH="5353038" progId="Excel.Sheet.8">
                  <p:embed/>
                </p:oleObj>
              </mc:Choice>
              <mc:Fallback>
                <p:oleObj name="Worksheet" r:id="rId2" imgW="7839203" imgH="5353038" progId="Excel.Sheet.8">
                  <p:embed/>
                  <p:pic>
                    <p:nvPicPr>
                      <p:cNvPr id="205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63" y="1066800"/>
                        <a:ext cx="7477125" cy="510588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0243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1558-D8CF-4483-AE40-626370A6EB51}"/>
              </a:ext>
            </a:extLst>
          </p:cNvPr>
          <p:cNvSpPr>
            <a:spLocks noGrp="1"/>
          </p:cNvSpPr>
          <p:nvPr>
            <p:ph type="title"/>
          </p:nvPr>
        </p:nvSpPr>
        <p:spPr/>
        <p:txBody>
          <a:bodyPr/>
          <a:lstStyle/>
          <a:p>
            <a:r>
              <a:rPr lang="en-US" dirty="0"/>
              <a:t>Reactive and Proactive Triggers</a:t>
            </a:r>
          </a:p>
        </p:txBody>
      </p:sp>
      <p:sp>
        <p:nvSpPr>
          <p:cNvPr id="4" name="Footer Placeholder 3">
            <a:extLst>
              <a:ext uri="{FF2B5EF4-FFF2-40B4-BE49-F238E27FC236}">
                <a16:creationId xmlns:a16="http://schemas.microsoft.com/office/drawing/2014/main" id="{269B768C-5C10-49CE-829B-29212EBB2B9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E7119878-B47A-42A9-A19F-BDE230F49432}"/>
              </a:ext>
            </a:extLst>
          </p:cNvPr>
          <p:cNvSpPr>
            <a:spLocks noGrp="1"/>
          </p:cNvSpPr>
          <p:nvPr>
            <p:ph type="sldNum" sz="quarter" idx="12"/>
          </p:nvPr>
        </p:nvSpPr>
        <p:spPr/>
        <p:txBody>
          <a:bodyPr/>
          <a:lstStyle/>
          <a:p>
            <a:fld id="{909ED1F4-8724-4CB0-854F-41CA9E1557CC}" type="slidenum">
              <a:rPr lang="en-US" altLang="en-US" smtClean="0"/>
              <a:pPr/>
              <a:t>280</a:t>
            </a:fld>
            <a:endParaRPr lang="en-US" altLang="en-US"/>
          </a:p>
        </p:txBody>
      </p:sp>
      <p:cxnSp>
        <p:nvCxnSpPr>
          <p:cNvPr id="60" name="Straight Connector 59">
            <a:extLst>
              <a:ext uri="{FF2B5EF4-FFF2-40B4-BE49-F238E27FC236}">
                <a16:creationId xmlns:a16="http://schemas.microsoft.com/office/drawing/2014/main" id="{7E1CFC99-9435-4251-B931-55B6F2CE4ED5}"/>
              </a:ext>
            </a:extLst>
          </p:cNvPr>
          <p:cNvCxnSpPr/>
          <p:nvPr/>
        </p:nvCxnSpPr>
        <p:spPr>
          <a:xfrm>
            <a:off x="4495800" y="1981200"/>
            <a:ext cx="0" cy="3200400"/>
          </a:xfrm>
          <a:prstGeom prst="line">
            <a:avLst/>
          </a:prstGeom>
          <a:noFill/>
          <a:ln w="38100" cap="rnd" cmpd="sng" algn="ctr">
            <a:solidFill>
              <a:srgbClr val="4BACC6">
                <a:lumMod val="75000"/>
              </a:srgbClr>
            </a:solidFill>
            <a:prstDash val="sysDot"/>
          </a:ln>
          <a:effectLst/>
        </p:spPr>
      </p:cxnSp>
      <p:sp>
        <p:nvSpPr>
          <p:cNvPr id="61" name="Rectangle 60">
            <a:extLst>
              <a:ext uri="{FF2B5EF4-FFF2-40B4-BE49-F238E27FC236}">
                <a16:creationId xmlns:a16="http://schemas.microsoft.com/office/drawing/2014/main" id="{C593438F-17D7-4B06-B469-9811682E6044}"/>
              </a:ext>
            </a:extLst>
          </p:cNvPr>
          <p:cNvSpPr/>
          <p:nvPr/>
        </p:nvSpPr>
        <p:spPr>
          <a:xfrm>
            <a:off x="5972175" y="3327400"/>
            <a:ext cx="1193800" cy="522288"/>
          </a:xfrm>
          <a:prstGeom prst="rect">
            <a:avLst/>
          </a:prstGeom>
        </p:spPr>
        <p:txBody>
          <a:bodyPr wrap="none">
            <a:spAutoFit/>
          </a:bodyPr>
          <a:lstStyle/>
          <a:p>
            <a:pPr eaLnBrk="1" fontAlgn="auto" hangingPunct="1">
              <a:spcBef>
                <a:spcPts val="0"/>
              </a:spcBef>
              <a:spcAft>
                <a:spcPts val="0"/>
              </a:spcAft>
              <a:defRPr/>
            </a:pPr>
            <a:r>
              <a:rPr lang="en-US" sz="2800" b="1" spc="-150" dirty="0">
                <a:solidFill>
                  <a:prstClr val="black"/>
                </a:solidFill>
                <a:latin typeface="Arial Black" pitchFamily="34" charset="0"/>
                <a:ea typeface="+mn-ea"/>
                <a:cs typeface="Helvetica" pitchFamily="34" charset="0"/>
              </a:rPr>
              <a:t>spark</a:t>
            </a:r>
          </a:p>
        </p:txBody>
      </p:sp>
      <p:grpSp>
        <p:nvGrpSpPr>
          <p:cNvPr id="62" name="Group 3">
            <a:extLst>
              <a:ext uri="{FF2B5EF4-FFF2-40B4-BE49-F238E27FC236}">
                <a16:creationId xmlns:a16="http://schemas.microsoft.com/office/drawing/2014/main" id="{12933B3E-D1FB-45FF-96BA-363E029AAE04}"/>
              </a:ext>
            </a:extLst>
          </p:cNvPr>
          <p:cNvGrpSpPr>
            <a:grpSpLocks/>
          </p:cNvGrpSpPr>
          <p:nvPr/>
        </p:nvGrpSpPr>
        <p:grpSpPr bwMode="auto">
          <a:xfrm>
            <a:off x="5422900" y="3335338"/>
            <a:ext cx="561975" cy="595312"/>
            <a:chOff x="5695350" y="1492653"/>
            <a:chExt cx="560452" cy="594999"/>
          </a:xfrm>
        </p:grpSpPr>
        <p:sp>
          <p:nvSpPr>
            <p:cNvPr id="63" name="7-Point Star 4">
              <a:extLst>
                <a:ext uri="{FF2B5EF4-FFF2-40B4-BE49-F238E27FC236}">
                  <a16:creationId xmlns:a16="http://schemas.microsoft.com/office/drawing/2014/main" id="{17582676-7312-4C6B-A591-AADF342737DA}"/>
                </a:ext>
              </a:extLst>
            </p:cNvPr>
            <p:cNvSpPr/>
            <p:nvPr/>
          </p:nvSpPr>
          <p:spPr>
            <a:xfrm>
              <a:off x="5695350" y="1492653"/>
              <a:ext cx="560452" cy="510906"/>
            </a:xfrm>
            <a:prstGeom prst="star7">
              <a:avLst/>
            </a:prstGeom>
            <a:solidFill>
              <a:srgbClr val="9BBB59"/>
            </a:solidFill>
            <a:ln w="25400" cap="flat" cmpd="sng" algn="ctr">
              <a:solidFill>
                <a:srgbClr val="9BBB5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sp>
          <p:nvSpPr>
            <p:cNvPr id="64" name="Rectangle 5">
              <a:extLst>
                <a:ext uri="{FF2B5EF4-FFF2-40B4-BE49-F238E27FC236}">
                  <a16:creationId xmlns:a16="http://schemas.microsoft.com/office/drawing/2014/main" id="{3B1EBE1C-9C52-4615-9DF8-A27E35A25CD4}"/>
                </a:ext>
              </a:extLst>
            </p:cNvPr>
            <p:cNvSpPr>
              <a:spLocks noChangeArrowheads="1"/>
            </p:cNvSpPr>
            <p:nvPr/>
          </p:nvSpPr>
          <p:spPr bwMode="auto">
            <a:xfrm>
              <a:off x="5762257" y="1502877"/>
              <a:ext cx="4812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Black" charset="0"/>
                  <a:ea typeface="+mn-ea"/>
                </a:rPr>
                <a:t>T</a:t>
              </a:r>
              <a:endParaRPr kumimoji="0" lang="en-US" sz="3200" b="0" i="0" u="none" strike="noStrike" kern="0" cap="none" spc="0" normalizeH="0" baseline="0" noProof="0" dirty="0">
                <a:ln>
                  <a:noFill/>
                </a:ln>
                <a:solidFill>
                  <a:prstClr val="white"/>
                </a:solidFill>
                <a:effectLst/>
                <a:uLnTx/>
                <a:uFillTx/>
                <a:latin typeface="Arial Black" charset="0"/>
                <a:ea typeface="+mn-ea"/>
              </a:endParaRPr>
            </a:p>
          </p:txBody>
        </p:sp>
      </p:grpSp>
      <p:sp>
        <p:nvSpPr>
          <p:cNvPr id="65" name="Rectangle 64">
            <a:extLst>
              <a:ext uri="{FF2B5EF4-FFF2-40B4-BE49-F238E27FC236}">
                <a16:creationId xmlns:a16="http://schemas.microsoft.com/office/drawing/2014/main" id="{6C705A81-EFD5-439B-99AC-34E7086E9A2B}"/>
              </a:ext>
            </a:extLst>
          </p:cNvPr>
          <p:cNvSpPr/>
          <p:nvPr/>
        </p:nvSpPr>
        <p:spPr>
          <a:xfrm>
            <a:off x="5962650" y="4348163"/>
            <a:ext cx="1246188" cy="523875"/>
          </a:xfrm>
          <a:prstGeom prst="rect">
            <a:avLst/>
          </a:prstGeom>
        </p:spPr>
        <p:txBody>
          <a:bodyPr wrap="none">
            <a:spAutoFit/>
          </a:bodyPr>
          <a:lstStyle/>
          <a:p>
            <a:pPr eaLnBrk="1" fontAlgn="auto" hangingPunct="1">
              <a:spcBef>
                <a:spcPts val="0"/>
              </a:spcBef>
              <a:spcAft>
                <a:spcPts val="0"/>
              </a:spcAft>
              <a:defRPr/>
            </a:pPr>
            <a:r>
              <a:rPr lang="en-US" sz="2800" b="1" spc="-150" dirty="0">
                <a:solidFill>
                  <a:prstClr val="black"/>
                </a:solidFill>
                <a:latin typeface="Arial Black" pitchFamily="34" charset="0"/>
                <a:ea typeface="+mn-ea"/>
                <a:cs typeface="Helvetica" pitchFamily="34" charset="0"/>
              </a:rPr>
              <a:t>signal</a:t>
            </a:r>
          </a:p>
        </p:txBody>
      </p:sp>
      <p:grpSp>
        <p:nvGrpSpPr>
          <p:cNvPr id="66" name="Group 7">
            <a:extLst>
              <a:ext uri="{FF2B5EF4-FFF2-40B4-BE49-F238E27FC236}">
                <a16:creationId xmlns:a16="http://schemas.microsoft.com/office/drawing/2014/main" id="{B36118FA-D0D3-4B06-A2FC-D8C3E7B9D0E8}"/>
              </a:ext>
            </a:extLst>
          </p:cNvPr>
          <p:cNvGrpSpPr>
            <a:grpSpLocks/>
          </p:cNvGrpSpPr>
          <p:nvPr/>
        </p:nvGrpSpPr>
        <p:grpSpPr bwMode="auto">
          <a:xfrm>
            <a:off x="5414963" y="4357688"/>
            <a:ext cx="560387" cy="595312"/>
            <a:chOff x="5695350" y="1492653"/>
            <a:chExt cx="560452" cy="594999"/>
          </a:xfrm>
        </p:grpSpPr>
        <p:sp>
          <p:nvSpPr>
            <p:cNvPr id="67" name="7-Point Star 8">
              <a:extLst>
                <a:ext uri="{FF2B5EF4-FFF2-40B4-BE49-F238E27FC236}">
                  <a16:creationId xmlns:a16="http://schemas.microsoft.com/office/drawing/2014/main" id="{5FC556BD-5C1C-4316-9EBC-151BA9AED224}"/>
                </a:ext>
              </a:extLst>
            </p:cNvPr>
            <p:cNvSpPr/>
            <p:nvPr/>
          </p:nvSpPr>
          <p:spPr>
            <a:xfrm>
              <a:off x="5695350" y="1492653"/>
              <a:ext cx="560452" cy="510906"/>
            </a:xfrm>
            <a:prstGeom prst="star7">
              <a:avLst/>
            </a:prstGeom>
            <a:solidFill>
              <a:srgbClr val="9BBB59"/>
            </a:solidFill>
            <a:ln w="25400" cap="flat" cmpd="sng" algn="ctr">
              <a:solidFill>
                <a:srgbClr val="9BBB5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sp>
          <p:nvSpPr>
            <p:cNvPr id="68" name="Rectangle 9">
              <a:extLst>
                <a:ext uri="{FF2B5EF4-FFF2-40B4-BE49-F238E27FC236}">
                  <a16:creationId xmlns:a16="http://schemas.microsoft.com/office/drawing/2014/main" id="{5387F68A-AF85-4F11-93CF-35AE87FA6737}"/>
                </a:ext>
              </a:extLst>
            </p:cNvPr>
            <p:cNvSpPr>
              <a:spLocks noChangeArrowheads="1"/>
            </p:cNvSpPr>
            <p:nvPr/>
          </p:nvSpPr>
          <p:spPr bwMode="auto">
            <a:xfrm>
              <a:off x="5762257" y="1502877"/>
              <a:ext cx="4812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Black" charset="0"/>
                  <a:ea typeface="+mn-ea"/>
                </a:rPr>
                <a:t>T</a:t>
              </a:r>
              <a:endParaRPr kumimoji="0" lang="en-US" sz="3200" b="0" i="0" u="none" strike="noStrike" kern="0" cap="none" spc="0" normalizeH="0" baseline="0" noProof="0" dirty="0">
                <a:ln>
                  <a:noFill/>
                </a:ln>
                <a:solidFill>
                  <a:prstClr val="white"/>
                </a:solidFill>
                <a:effectLst/>
                <a:uLnTx/>
                <a:uFillTx/>
                <a:latin typeface="Arial Black" charset="0"/>
                <a:ea typeface="+mn-ea"/>
              </a:endParaRPr>
            </a:p>
          </p:txBody>
        </p:sp>
      </p:grpSp>
      <p:sp>
        <p:nvSpPr>
          <p:cNvPr id="69" name="Rectangle 68">
            <a:extLst>
              <a:ext uri="{FF2B5EF4-FFF2-40B4-BE49-F238E27FC236}">
                <a16:creationId xmlns:a16="http://schemas.microsoft.com/office/drawing/2014/main" id="{1F29632D-50BE-4896-BD8F-F3C73E1C743A}"/>
              </a:ext>
            </a:extLst>
          </p:cNvPr>
          <p:cNvSpPr/>
          <p:nvPr/>
        </p:nvSpPr>
        <p:spPr>
          <a:xfrm>
            <a:off x="5962650" y="2260600"/>
            <a:ext cx="1276350" cy="522288"/>
          </a:xfrm>
          <a:prstGeom prst="rect">
            <a:avLst/>
          </a:prstGeom>
        </p:spPr>
        <p:txBody>
          <a:bodyPr wrap="none">
            <a:spAutoFit/>
          </a:bodyPr>
          <a:lstStyle/>
          <a:p>
            <a:pPr eaLnBrk="1" fontAlgn="auto" hangingPunct="1">
              <a:spcBef>
                <a:spcPts val="0"/>
              </a:spcBef>
              <a:spcAft>
                <a:spcPts val="0"/>
              </a:spcAft>
              <a:defRPr/>
            </a:pPr>
            <a:r>
              <a:rPr lang="en-US" sz="2800" b="1" spc="-150" dirty="0">
                <a:solidFill>
                  <a:prstClr val="black"/>
                </a:solidFill>
                <a:latin typeface="Arial Black" pitchFamily="34" charset="0"/>
                <a:ea typeface="+mn-ea"/>
                <a:cs typeface="Helvetica" pitchFamily="34" charset="0"/>
              </a:rPr>
              <a:t>coach</a:t>
            </a:r>
          </a:p>
        </p:txBody>
      </p:sp>
      <p:grpSp>
        <p:nvGrpSpPr>
          <p:cNvPr id="70" name="Group 11">
            <a:extLst>
              <a:ext uri="{FF2B5EF4-FFF2-40B4-BE49-F238E27FC236}">
                <a16:creationId xmlns:a16="http://schemas.microsoft.com/office/drawing/2014/main" id="{FA3BD914-8BD8-4C57-AFB7-869D636C63D8}"/>
              </a:ext>
            </a:extLst>
          </p:cNvPr>
          <p:cNvGrpSpPr>
            <a:grpSpLocks/>
          </p:cNvGrpSpPr>
          <p:nvPr/>
        </p:nvGrpSpPr>
        <p:grpSpPr bwMode="auto">
          <a:xfrm>
            <a:off x="5414963" y="2268538"/>
            <a:ext cx="560387" cy="595312"/>
            <a:chOff x="5695350" y="1492653"/>
            <a:chExt cx="560452" cy="594999"/>
          </a:xfrm>
        </p:grpSpPr>
        <p:sp>
          <p:nvSpPr>
            <p:cNvPr id="71" name="7-Point Star 12">
              <a:extLst>
                <a:ext uri="{FF2B5EF4-FFF2-40B4-BE49-F238E27FC236}">
                  <a16:creationId xmlns:a16="http://schemas.microsoft.com/office/drawing/2014/main" id="{F1893473-4943-478B-A522-856D79EC0E3E}"/>
                </a:ext>
              </a:extLst>
            </p:cNvPr>
            <p:cNvSpPr/>
            <p:nvPr/>
          </p:nvSpPr>
          <p:spPr>
            <a:xfrm>
              <a:off x="5695350" y="1492653"/>
              <a:ext cx="560452" cy="510906"/>
            </a:xfrm>
            <a:prstGeom prst="star7">
              <a:avLst/>
            </a:prstGeom>
            <a:solidFill>
              <a:srgbClr val="9BBB59"/>
            </a:solidFill>
            <a:ln w="25400" cap="flat" cmpd="sng" algn="ctr">
              <a:solidFill>
                <a:srgbClr val="9BBB5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13">
              <a:extLst>
                <a:ext uri="{FF2B5EF4-FFF2-40B4-BE49-F238E27FC236}">
                  <a16:creationId xmlns:a16="http://schemas.microsoft.com/office/drawing/2014/main" id="{DAEA6616-2D6F-4881-889A-EC3E77325C8C}"/>
                </a:ext>
              </a:extLst>
            </p:cNvPr>
            <p:cNvSpPr>
              <a:spLocks noChangeArrowheads="1"/>
            </p:cNvSpPr>
            <p:nvPr/>
          </p:nvSpPr>
          <p:spPr bwMode="auto">
            <a:xfrm>
              <a:off x="5762257" y="1502877"/>
              <a:ext cx="4812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Black" charset="0"/>
                  <a:ea typeface="+mn-ea"/>
                </a:rPr>
                <a:t>T</a:t>
              </a:r>
              <a:endParaRPr kumimoji="0" lang="en-US" sz="3200" b="0" i="0" u="none" strike="noStrike" kern="0" cap="none" spc="0" normalizeH="0" baseline="0" noProof="0" dirty="0">
                <a:ln>
                  <a:noFill/>
                </a:ln>
                <a:solidFill>
                  <a:prstClr val="white"/>
                </a:solidFill>
                <a:effectLst/>
                <a:uLnTx/>
                <a:uFillTx/>
                <a:latin typeface="Arial Black" charset="0"/>
                <a:ea typeface="+mn-ea"/>
              </a:endParaRPr>
            </a:p>
          </p:txBody>
        </p:sp>
      </p:grpSp>
      <p:sp>
        <p:nvSpPr>
          <p:cNvPr id="73" name="Rectangle 72">
            <a:extLst>
              <a:ext uri="{FF2B5EF4-FFF2-40B4-BE49-F238E27FC236}">
                <a16:creationId xmlns:a16="http://schemas.microsoft.com/office/drawing/2014/main" id="{322E39C8-5B95-425A-BA0C-410FD088F268}"/>
              </a:ext>
            </a:extLst>
          </p:cNvPr>
          <p:cNvSpPr/>
          <p:nvPr/>
        </p:nvSpPr>
        <p:spPr>
          <a:xfrm>
            <a:off x="2309813" y="3349625"/>
            <a:ext cx="1195387" cy="522288"/>
          </a:xfrm>
          <a:prstGeom prst="rect">
            <a:avLst/>
          </a:prstGeom>
        </p:spPr>
        <p:txBody>
          <a:bodyPr wrap="none">
            <a:spAutoFit/>
          </a:bodyPr>
          <a:lstStyle/>
          <a:p>
            <a:pPr eaLnBrk="1" fontAlgn="auto" hangingPunct="1">
              <a:spcBef>
                <a:spcPts val="0"/>
              </a:spcBef>
              <a:spcAft>
                <a:spcPts val="0"/>
              </a:spcAft>
              <a:defRPr/>
            </a:pPr>
            <a:r>
              <a:rPr lang="en-US" sz="2800" b="1" spc="-150" dirty="0">
                <a:solidFill>
                  <a:prstClr val="black"/>
                </a:solidFill>
                <a:latin typeface="Arial Black" pitchFamily="34" charset="0"/>
                <a:ea typeface="+mn-ea"/>
                <a:cs typeface="Helvetica" pitchFamily="34" charset="0"/>
              </a:rPr>
              <a:t>spark</a:t>
            </a:r>
          </a:p>
        </p:txBody>
      </p:sp>
      <p:grpSp>
        <p:nvGrpSpPr>
          <p:cNvPr id="74" name="Group 15">
            <a:extLst>
              <a:ext uri="{FF2B5EF4-FFF2-40B4-BE49-F238E27FC236}">
                <a16:creationId xmlns:a16="http://schemas.microsoft.com/office/drawing/2014/main" id="{01C2BC30-01D7-4C74-920B-F8840905DEB4}"/>
              </a:ext>
            </a:extLst>
          </p:cNvPr>
          <p:cNvGrpSpPr>
            <a:grpSpLocks/>
          </p:cNvGrpSpPr>
          <p:nvPr/>
        </p:nvGrpSpPr>
        <p:grpSpPr bwMode="auto">
          <a:xfrm>
            <a:off x="1762125" y="3357563"/>
            <a:ext cx="560388" cy="595312"/>
            <a:chOff x="5695350" y="1492653"/>
            <a:chExt cx="560452" cy="594999"/>
          </a:xfrm>
        </p:grpSpPr>
        <p:sp>
          <p:nvSpPr>
            <p:cNvPr id="75" name="7-Point Star 16">
              <a:extLst>
                <a:ext uri="{FF2B5EF4-FFF2-40B4-BE49-F238E27FC236}">
                  <a16:creationId xmlns:a16="http://schemas.microsoft.com/office/drawing/2014/main" id="{0EE292B2-5ED1-4C00-BFF5-01626FE23B8F}"/>
                </a:ext>
              </a:extLst>
            </p:cNvPr>
            <p:cNvSpPr/>
            <p:nvPr/>
          </p:nvSpPr>
          <p:spPr>
            <a:xfrm>
              <a:off x="5695350" y="1492653"/>
              <a:ext cx="560452" cy="510906"/>
            </a:xfrm>
            <a:prstGeom prst="star7">
              <a:avLst/>
            </a:prstGeom>
            <a:solidFill>
              <a:srgbClr val="C0504D"/>
            </a:solidFill>
            <a:ln w="25400" cap="flat" cmpd="sng" algn="ctr">
              <a:solidFill>
                <a:srgbClr val="C0504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sp>
          <p:nvSpPr>
            <p:cNvPr id="76" name="Rectangle 17">
              <a:extLst>
                <a:ext uri="{FF2B5EF4-FFF2-40B4-BE49-F238E27FC236}">
                  <a16:creationId xmlns:a16="http://schemas.microsoft.com/office/drawing/2014/main" id="{5670DFE7-1AB5-496E-B281-0ADF592E7E29}"/>
                </a:ext>
              </a:extLst>
            </p:cNvPr>
            <p:cNvSpPr>
              <a:spLocks noChangeArrowheads="1"/>
            </p:cNvSpPr>
            <p:nvPr/>
          </p:nvSpPr>
          <p:spPr bwMode="auto">
            <a:xfrm>
              <a:off x="5762257" y="1502877"/>
              <a:ext cx="4812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Black" charset="0"/>
                  <a:ea typeface="+mn-ea"/>
                </a:rPr>
                <a:t>T</a:t>
              </a:r>
              <a:endParaRPr kumimoji="0" lang="en-US" sz="3200" b="0" i="0" u="none" strike="noStrike" kern="0" cap="none" spc="0" normalizeH="0" baseline="0" noProof="0" dirty="0">
                <a:ln>
                  <a:noFill/>
                </a:ln>
                <a:solidFill>
                  <a:prstClr val="white"/>
                </a:solidFill>
                <a:effectLst/>
                <a:uLnTx/>
                <a:uFillTx/>
                <a:latin typeface="Arial Black" charset="0"/>
                <a:ea typeface="+mn-ea"/>
              </a:endParaRPr>
            </a:p>
          </p:txBody>
        </p:sp>
      </p:grpSp>
      <p:sp>
        <p:nvSpPr>
          <p:cNvPr id="77" name="Rectangle 76">
            <a:extLst>
              <a:ext uri="{FF2B5EF4-FFF2-40B4-BE49-F238E27FC236}">
                <a16:creationId xmlns:a16="http://schemas.microsoft.com/office/drawing/2014/main" id="{3077F6FC-8D8A-46A3-BDC4-30A4B0E96A59}"/>
              </a:ext>
            </a:extLst>
          </p:cNvPr>
          <p:cNvSpPr/>
          <p:nvPr/>
        </p:nvSpPr>
        <p:spPr>
          <a:xfrm>
            <a:off x="2300288" y="4371975"/>
            <a:ext cx="1246187" cy="522288"/>
          </a:xfrm>
          <a:prstGeom prst="rect">
            <a:avLst/>
          </a:prstGeom>
        </p:spPr>
        <p:txBody>
          <a:bodyPr wrap="none">
            <a:spAutoFit/>
          </a:bodyPr>
          <a:lstStyle/>
          <a:p>
            <a:pPr eaLnBrk="1" fontAlgn="auto" hangingPunct="1">
              <a:spcBef>
                <a:spcPts val="0"/>
              </a:spcBef>
              <a:spcAft>
                <a:spcPts val="0"/>
              </a:spcAft>
              <a:defRPr/>
            </a:pPr>
            <a:r>
              <a:rPr lang="en-US" sz="2800" b="1" spc="-150" dirty="0">
                <a:solidFill>
                  <a:prstClr val="black"/>
                </a:solidFill>
                <a:latin typeface="Arial Black" pitchFamily="34" charset="0"/>
                <a:ea typeface="+mn-ea"/>
                <a:cs typeface="Helvetica" pitchFamily="34" charset="0"/>
              </a:rPr>
              <a:t>signal</a:t>
            </a:r>
          </a:p>
        </p:txBody>
      </p:sp>
      <p:grpSp>
        <p:nvGrpSpPr>
          <p:cNvPr id="78" name="Group 19">
            <a:extLst>
              <a:ext uri="{FF2B5EF4-FFF2-40B4-BE49-F238E27FC236}">
                <a16:creationId xmlns:a16="http://schemas.microsoft.com/office/drawing/2014/main" id="{633CF5C1-1E9A-42B7-9AB8-9934CB38EB8B}"/>
              </a:ext>
            </a:extLst>
          </p:cNvPr>
          <p:cNvGrpSpPr>
            <a:grpSpLocks/>
          </p:cNvGrpSpPr>
          <p:nvPr/>
        </p:nvGrpSpPr>
        <p:grpSpPr bwMode="auto">
          <a:xfrm>
            <a:off x="1752600" y="4379913"/>
            <a:ext cx="560388" cy="595312"/>
            <a:chOff x="5695350" y="1492653"/>
            <a:chExt cx="560452" cy="594999"/>
          </a:xfrm>
        </p:grpSpPr>
        <p:sp>
          <p:nvSpPr>
            <p:cNvPr id="79" name="7-Point Star 20">
              <a:extLst>
                <a:ext uri="{FF2B5EF4-FFF2-40B4-BE49-F238E27FC236}">
                  <a16:creationId xmlns:a16="http://schemas.microsoft.com/office/drawing/2014/main" id="{FA3778DD-A329-435F-993D-9FF42E513D78}"/>
                </a:ext>
              </a:extLst>
            </p:cNvPr>
            <p:cNvSpPr/>
            <p:nvPr/>
          </p:nvSpPr>
          <p:spPr>
            <a:xfrm>
              <a:off x="5695350" y="1492653"/>
              <a:ext cx="560452" cy="510906"/>
            </a:xfrm>
            <a:prstGeom prst="star7">
              <a:avLst/>
            </a:prstGeom>
            <a:solidFill>
              <a:srgbClr val="C0504D"/>
            </a:solidFill>
            <a:ln w="25400" cap="flat" cmpd="sng" algn="ctr">
              <a:solidFill>
                <a:srgbClr val="C0504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sp>
          <p:nvSpPr>
            <p:cNvPr id="80" name="Rectangle 21">
              <a:extLst>
                <a:ext uri="{FF2B5EF4-FFF2-40B4-BE49-F238E27FC236}">
                  <a16:creationId xmlns:a16="http://schemas.microsoft.com/office/drawing/2014/main" id="{6C03EF39-5501-449F-B39C-A5EC22A5D605}"/>
                </a:ext>
              </a:extLst>
            </p:cNvPr>
            <p:cNvSpPr>
              <a:spLocks noChangeArrowheads="1"/>
            </p:cNvSpPr>
            <p:nvPr/>
          </p:nvSpPr>
          <p:spPr bwMode="auto">
            <a:xfrm>
              <a:off x="5762257" y="1502877"/>
              <a:ext cx="4812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Black" charset="0"/>
                  <a:ea typeface="+mn-ea"/>
                </a:rPr>
                <a:t>T</a:t>
              </a:r>
              <a:endParaRPr kumimoji="0" lang="en-US" sz="3200" b="0" i="0" u="none" strike="noStrike" kern="0" cap="none" spc="0" normalizeH="0" baseline="0" noProof="0" dirty="0">
                <a:ln>
                  <a:noFill/>
                </a:ln>
                <a:solidFill>
                  <a:prstClr val="white"/>
                </a:solidFill>
                <a:effectLst/>
                <a:uLnTx/>
                <a:uFillTx/>
                <a:latin typeface="Arial Black" charset="0"/>
                <a:ea typeface="+mn-ea"/>
              </a:endParaRPr>
            </a:p>
          </p:txBody>
        </p:sp>
      </p:grpSp>
      <p:sp>
        <p:nvSpPr>
          <p:cNvPr id="81" name="Rectangle 80">
            <a:extLst>
              <a:ext uri="{FF2B5EF4-FFF2-40B4-BE49-F238E27FC236}">
                <a16:creationId xmlns:a16="http://schemas.microsoft.com/office/drawing/2014/main" id="{24DEAD30-761B-4151-A767-02C77742B0CE}"/>
              </a:ext>
            </a:extLst>
          </p:cNvPr>
          <p:cNvSpPr/>
          <p:nvPr/>
        </p:nvSpPr>
        <p:spPr>
          <a:xfrm>
            <a:off x="2300288" y="2282825"/>
            <a:ext cx="1276350" cy="522288"/>
          </a:xfrm>
          <a:prstGeom prst="rect">
            <a:avLst/>
          </a:prstGeom>
        </p:spPr>
        <p:txBody>
          <a:bodyPr wrap="none">
            <a:spAutoFit/>
          </a:bodyPr>
          <a:lstStyle/>
          <a:p>
            <a:pPr eaLnBrk="1" fontAlgn="auto" hangingPunct="1">
              <a:spcBef>
                <a:spcPts val="0"/>
              </a:spcBef>
              <a:spcAft>
                <a:spcPts val="0"/>
              </a:spcAft>
              <a:defRPr/>
            </a:pPr>
            <a:r>
              <a:rPr lang="en-US" sz="2800" b="1" spc="-150" dirty="0">
                <a:solidFill>
                  <a:prstClr val="black"/>
                </a:solidFill>
                <a:latin typeface="Arial Black" pitchFamily="34" charset="0"/>
                <a:ea typeface="+mn-ea"/>
                <a:cs typeface="Helvetica" pitchFamily="34" charset="0"/>
              </a:rPr>
              <a:t>coach</a:t>
            </a:r>
          </a:p>
        </p:txBody>
      </p:sp>
      <p:grpSp>
        <p:nvGrpSpPr>
          <p:cNvPr id="82" name="Group 23">
            <a:extLst>
              <a:ext uri="{FF2B5EF4-FFF2-40B4-BE49-F238E27FC236}">
                <a16:creationId xmlns:a16="http://schemas.microsoft.com/office/drawing/2014/main" id="{5BF4882B-65AC-417A-AFAE-503B9E336A9A}"/>
              </a:ext>
            </a:extLst>
          </p:cNvPr>
          <p:cNvGrpSpPr>
            <a:grpSpLocks/>
          </p:cNvGrpSpPr>
          <p:nvPr/>
        </p:nvGrpSpPr>
        <p:grpSpPr bwMode="auto">
          <a:xfrm>
            <a:off x="1752600" y="2290763"/>
            <a:ext cx="560388" cy="595312"/>
            <a:chOff x="5695350" y="1492653"/>
            <a:chExt cx="560452" cy="594999"/>
          </a:xfrm>
        </p:grpSpPr>
        <p:sp>
          <p:nvSpPr>
            <p:cNvPr id="83" name="7-Point Star 24">
              <a:extLst>
                <a:ext uri="{FF2B5EF4-FFF2-40B4-BE49-F238E27FC236}">
                  <a16:creationId xmlns:a16="http://schemas.microsoft.com/office/drawing/2014/main" id="{F7AF6869-735F-4FB4-872C-6AA9D39F995A}"/>
                </a:ext>
              </a:extLst>
            </p:cNvPr>
            <p:cNvSpPr/>
            <p:nvPr/>
          </p:nvSpPr>
          <p:spPr>
            <a:xfrm>
              <a:off x="5695350" y="1492653"/>
              <a:ext cx="560452" cy="510906"/>
            </a:xfrm>
            <a:prstGeom prst="star7">
              <a:avLst/>
            </a:prstGeom>
            <a:solidFill>
              <a:srgbClr val="C0504D"/>
            </a:solidFill>
            <a:ln w="25400" cap="flat" cmpd="sng" algn="ctr">
              <a:solidFill>
                <a:srgbClr val="C0504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sp>
          <p:nvSpPr>
            <p:cNvPr id="84" name="Rectangle 25">
              <a:extLst>
                <a:ext uri="{FF2B5EF4-FFF2-40B4-BE49-F238E27FC236}">
                  <a16:creationId xmlns:a16="http://schemas.microsoft.com/office/drawing/2014/main" id="{EB7A6D09-B262-4843-A9ED-D84DCE4ED603}"/>
                </a:ext>
              </a:extLst>
            </p:cNvPr>
            <p:cNvSpPr>
              <a:spLocks noChangeArrowheads="1"/>
            </p:cNvSpPr>
            <p:nvPr/>
          </p:nvSpPr>
          <p:spPr bwMode="auto">
            <a:xfrm>
              <a:off x="5762257" y="1502877"/>
              <a:ext cx="4812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Black" charset="0"/>
                  <a:ea typeface="+mn-ea"/>
                </a:rPr>
                <a:t>T</a:t>
              </a:r>
              <a:endParaRPr kumimoji="0" lang="en-US" sz="3200" b="0" i="0" u="none" strike="noStrike" kern="0" cap="none" spc="0" normalizeH="0" baseline="0" noProof="0" dirty="0">
                <a:ln>
                  <a:noFill/>
                </a:ln>
                <a:solidFill>
                  <a:prstClr val="white"/>
                </a:solidFill>
                <a:effectLst/>
                <a:uLnTx/>
                <a:uFillTx/>
                <a:latin typeface="Arial Black" charset="0"/>
                <a:ea typeface="+mn-ea"/>
              </a:endParaRPr>
            </a:p>
          </p:txBody>
        </p:sp>
      </p:grpSp>
      <p:sp>
        <p:nvSpPr>
          <p:cNvPr id="85" name="Rectangle 84">
            <a:extLst>
              <a:ext uri="{FF2B5EF4-FFF2-40B4-BE49-F238E27FC236}">
                <a16:creationId xmlns:a16="http://schemas.microsoft.com/office/drawing/2014/main" id="{179F4A6A-E2FC-4250-AE81-8DFA7517ADE5}"/>
              </a:ext>
            </a:extLst>
          </p:cNvPr>
          <p:cNvSpPr/>
          <p:nvPr/>
        </p:nvSpPr>
        <p:spPr>
          <a:xfrm>
            <a:off x="1625600" y="1276350"/>
            <a:ext cx="2108200" cy="647700"/>
          </a:xfrm>
          <a:prstGeom prst="rect">
            <a:avLst/>
          </a:prstGeom>
        </p:spPr>
        <p:txBody>
          <a:bodyPr wrap="none">
            <a:spAutoFit/>
          </a:bodyPr>
          <a:lstStyle/>
          <a:p>
            <a:pPr eaLnBrk="1" fontAlgn="auto" hangingPunct="1">
              <a:spcBef>
                <a:spcPts val="0"/>
              </a:spcBef>
              <a:spcAft>
                <a:spcPts val="0"/>
              </a:spcAft>
              <a:defRPr/>
            </a:pPr>
            <a:r>
              <a:rPr lang="en-US" sz="3600" dirty="0">
                <a:solidFill>
                  <a:prstClr val="white">
                    <a:lumMod val="50000"/>
                  </a:prstClr>
                </a:solidFill>
                <a:ea typeface="+mn-ea"/>
                <a:cs typeface="Arial" pitchFamily="34" charset="0"/>
              </a:rPr>
              <a:t>Reactive </a:t>
            </a:r>
          </a:p>
        </p:txBody>
      </p:sp>
      <p:sp>
        <p:nvSpPr>
          <p:cNvPr id="86" name="Rectangle 85">
            <a:extLst>
              <a:ext uri="{FF2B5EF4-FFF2-40B4-BE49-F238E27FC236}">
                <a16:creationId xmlns:a16="http://schemas.microsoft.com/office/drawing/2014/main" id="{C4C3AB0A-7570-4450-8800-650EE7622B41}"/>
              </a:ext>
            </a:extLst>
          </p:cNvPr>
          <p:cNvSpPr/>
          <p:nvPr/>
        </p:nvSpPr>
        <p:spPr>
          <a:xfrm>
            <a:off x="5257800" y="1290638"/>
            <a:ext cx="2236788" cy="646112"/>
          </a:xfrm>
          <a:prstGeom prst="rect">
            <a:avLst/>
          </a:prstGeom>
        </p:spPr>
        <p:txBody>
          <a:bodyPr wrap="none">
            <a:spAutoFit/>
          </a:bodyPr>
          <a:lstStyle/>
          <a:p>
            <a:pPr eaLnBrk="1" fontAlgn="auto" hangingPunct="1">
              <a:spcBef>
                <a:spcPts val="0"/>
              </a:spcBef>
              <a:spcAft>
                <a:spcPts val="0"/>
              </a:spcAft>
              <a:defRPr/>
            </a:pPr>
            <a:r>
              <a:rPr lang="en-US" sz="3600" dirty="0">
                <a:solidFill>
                  <a:prstClr val="white">
                    <a:lumMod val="50000"/>
                  </a:prstClr>
                </a:solidFill>
                <a:ea typeface="+mn-ea"/>
                <a:cs typeface="Arial" pitchFamily="34" charset="0"/>
              </a:rPr>
              <a:t>Proactive </a:t>
            </a:r>
          </a:p>
        </p:txBody>
      </p:sp>
      <p:cxnSp>
        <p:nvCxnSpPr>
          <p:cNvPr id="87" name="Straight Connector 86">
            <a:extLst>
              <a:ext uri="{FF2B5EF4-FFF2-40B4-BE49-F238E27FC236}">
                <a16:creationId xmlns:a16="http://schemas.microsoft.com/office/drawing/2014/main" id="{1E5942CD-F370-410C-8368-706726DA25BA}"/>
              </a:ext>
            </a:extLst>
          </p:cNvPr>
          <p:cNvCxnSpPr/>
          <p:nvPr/>
        </p:nvCxnSpPr>
        <p:spPr>
          <a:xfrm>
            <a:off x="1052513" y="1981200"/>
            <a:ext cx="7112000" cy="0"/>
          </a:xfrm>
          <a:prstGeom prst="line">
            <a:avLst/>
          </a:prstGeom>
          <a:noFill/>
          <a:ln w="38100" cap="rnd" cmpd="sng" algn="ctr">
            <a:solidFill>
              <a:srgbClr val="4BACC6">
                <a:lumMod val="50000"/>
              </a:srgbClr>
            </a:solidFill>
            <a:prstDash val="solid"/>
          </a:ln>
          <a:effectLst/>
        </p:spPr>
      </p:cxnSp>
      <p:cxnSp>
        <p:nvCxnSpPr>
          <p:cNvPr id="88" name="Straight Connector 87">
            <a:extLst>
              <a:ext uri="{FF2B5EF4-FFF2-40B4-BE49-F238E27FC236}">
                <a16:creationId xmlns:a16="http://schemas.microsoft.com/office/drawing/2014/main" id="{21E53385-11DA-4119-B968-286F80454CE5}"/>
              </a:ext>
            </a:extLst>
          </p:cNvPr>
          <p:cNvCxnSpPr/>
          <p:nvPr/>
        </p:nvCxnSpPr>
        <p:spPr>
          <a:xfrm>
            <a:off x="1052513" y="5181600"/>
            <a:ext cx="7112000" cy="0"/>
          </a:xfrm>
          <a:prstGeom prst="line">
            <a:avLst/>
          </a:prstGeom>
          <a:noFill/>
          <a:ln w="38100" cap="rnd" cmpd="sng" algn="ctr">
            <a:solidFill>
              <a:srgbClr val="4BACC6">
                <a:lumMod val="50000"/>
              </a:srgbClr>
            </a:solidFill>
            <a:prstDash val="solid"/>
          </a:ln>
          <a:effectLst/>
        </p:spPr>
      </p:cxnSp>
      <p:pic>
        <p:nvPicPr>
          <p:cNvPr id="89" name="Picture 3">
            <a:extLst>
              <a:ext uri="{FF2B5EF4-FFF2-40B4-BE49-F238E27FC236}">
                <a16:creationId xmlns:a16="http://schemas.microsoft.com/office/drawing/2014/main" id="{EC088025-4845-4DEB-AA5D-46B715FB199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5488" y="1081088"/>
            <a:ext cx="900112" cy="900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0" name="Rectangle 89">
            <a:extLst>
              <a:ext uri="{FF2B5EF4-FFF2-40B4-BE49-F238E27FC236}">
                <a16:creationId xmlns:a16="http://schemas.microsoft.com/office/drawing/2014/main" id="{6BAD97A5-3357-4200-9C00-A0654FFBE3D7}"/>
              </a:ext>
            </a:extLst>
          </p:cNvPr>
          <p:cNvSpPr/>
          <p:nvPr/>
        </p:nvSpPr>
        <p:spPr>
          <a:xfrm>
            <a:off x="843478" y="5276910"/>
            <a:ext cx="7321035" cy="400110"/>
          </a:xfrm>
          <a:prstGeom prst="rect">
            <a:avLst/>
          </a:prstGeom>
        </p:spPr>
        <p:txBody>
          <a:bodyPr wrap="none">
            <a:spAutoFit/>
          </a:bodyPr>
          <a:lstStyle/>
          <a:p>
            <a:pPr eaLnBrk="1" fontAlgn="auto" hangingPunct="1">
              <a:spcBef>
                <a:spcPts val="0"/>
              </a:spcBef>
              <a:spcAft>
                <a:spcPts val="0"/>
              </a:spcAft>
              <a:defRPr/>
            </a:pPr>
            <a:r>
              <a:rPr lang="en-US" sz="2000" dirty="0">
                <a:solidFill>
                  <a:srgbClr val="9BBB59">
                    <a:lumMod val="50000"/>
                  </a:srgbClr>
                </a:solidFill>
                <a:ea typeface="+mn-ea"/>
                <a:cs typeface="Arial" pitchFamily="34" charset="0"/>
              </a:rPr>
              <a:t>(* The secret in </a:t>
            </a:r>
            <a:r>
              <a:rPr lang="en-US" sz="2000" b="1" dirty="0">
                <a:solidFill>
                  <a:srgbClr val="283214"/>
                </a:solidFill>
                <a:ea typeface="+mn-ea"/>
                <a:cs typeface="Arial" pitchFamily="34" charset="0"/>
              </a:rPr>
              <a:t>controlling</a:t>
            </a:r>
            <a:r>
              <a:rPr lang="en-US" sz="2000" dirty="0">
                <a:solidFill>
                  <a:srgbClr val="283214"/>
                </a:solidFill>
                <a:ea typeface="+mn-ea"/>
                <a:cs typeface="Arial" pitchFamily="34" charset="0"/>
              </a:rPr>
              <a:t> </a:t>
            </a:r>
            <a:r>
              <a:rPr lang="en-US" sz="2000" dirty="0">
                <a:solidFill>
                  <a:srgbClr val="9BBB59">
                    <a:lumMod val="50000"/>
                  </a:srgbClr>
                </a:solidFill>
                <a:ea typeface="+mn-ea"/>
                <a:cs typeface="Arial" pitchFamily="34" charset="0"/>
              </a:rPr>
              <a:t>behavior…is to control the trigger!)</a:t>
            </a:r>
          </a:p>
        </p:txBody>
      </p:sp>
      <p:sp>
        <p:nvSpPr>
          <p:cNvPr id="91" name="Rounded Rectangle 30">
            <a:extLst>
              <a:ext uri="{FF2B5EF4-FFF2-40B4-BE49-F238E27FC236}">
                <a16:creationId xmlns:a16="http://schemas.microsoft.com/office/drawing/2014/main" id="{D7610C0A-01A2-4854-8239-3AFEE8428C7E}"/>
              </a:ext>
            </a:extLst>
          </p:cNvPr>
          <p:cNvSpPr/>
          <p:nvPr/>
        </p:nvSpPr>
        <p:spPr>
          <a:xfrm>
            <a:off x="1524000" y="2133600"/>
            <a:ext cx="2590800" cy="838200"/>
          </a:xfrm>
          <a:prstGeom prst="roundRect">
            <a:avLst/>
          </a:prstGeom>
          <a:solidFill>
            <a:sysClr val="window" lastClr="FFFFFF">
              <a:alpha val="89000"/>
            </a:sys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729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A62E-80CB-4F78-9DE9-0EBDB9C8FD65}"/>
              </a:ext>
            </a:extLst>
          </p:cNvPr>
          <p:cNvSpPr>
            <a:spLocks noGrp="1"/>
          </p:cNvSpPr>
          <p:nvPr>
            <p:ph type="title"/>
          </p:nvPr>
        </p:nvSpPr>
        <p:spPr/>
        <p:txBody>
          <a:bodyPr/>
          <a:lstStyle/>
          <a:p>
            <a:r>
              <a:rPr lang="en-US" dirty="0"/>
              <a:t>Create Your Implementation Plan</a:t>
            </a:r>
          </a:p>
        </p:txBody>
      </p:sp>
      <p:sp>
        <p:nvSpPr>
          <p:cNvPr id="4" name="Footer Placeholder 3">
            <a:extLst>
              <a:ext uri="{FF2B5EF4-FFF2-40B4-BE49-F238E27FC236}">
                <a16:creationId xmlns:a16="http://schemas.microsoft.com/office/drawing/2014/main" id="{5FA94F6A-E487-47AA-BE78-BE16B1FE4A4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A19F842-F544-419D-ACE3-901EE794D7FB}"/>
              </a:ext>
            </a:extLst>
          </p:cNvPr>
          <p:cNvSpPr>
            <a:spLocks noGrp="1"/>
          </p:cNvSpPr>
          <p:nvPr>
            <p:ph type="sldNum" sz="quarter" idx="12"/>
          </p:nvPr>
        </p:nvSpPr>
        <p:spPr/>
        <p:txBody>
          <a:bodyPr/>
          <a:lstStyle/>
          <a:p>
            <a:fld id="{909ED1F4-8724-4CB0-854F-41CA9E1557CC}" type="slidenum">
              <a:rPr lang="en-US" altLang="en-US" smtClean="0"/>
              <a:pPr/>
              <a:t>281</a:t>
            </a:fld>
            <a:endParaRPr lang="en-US" altLang="en-US"/>
          </a:p>
        </p:txBody>
      </p:sp>
      <p:sp>
        <p:nvSpPr>
          <p:cNvPr id="6" name="Content Placeholder 4">
            <a:extLst>
              <a:ext uri="{FF2B5EF4-FFF2-40B4-BE49-F238E27FC236}">
                <a16:creationId xmlns:a16="http://schemas.microsoft.com/office/drawing/2014/main" id="{CBD51DB4-46EB-48A0-A145-0F0FB102A352}"/>
              </a:ext>
            </a:extLst>
          </p:cNvPr>
          <p:cNvSpPr>
            <a:spLocks noGrp="1"/>
          </p:cNvSpPr>
          <p:nvPr>
            <p:ph idx="1"/>
          </p:nvPr>
        </p:nvSpPr>
        <p:spPr>
          <a:xfrm>
            <a:off x="533400" y="1219200"/>
            <a:ext cx="8229600" cy="4876800"/>
          </a:xfrm>
        </p:spPr>
        <p:txBody>
          <a:bodyPr/>
          <a:lstStyle/>
          <a:p>
            <a:r>
              <a:rPr lang="en-US" dirty="0"/>
              <a:t>The implementation plan is the specific steps to get from the current state to the future state</a:t>
            </a:r>
          </a:p>
          <a:p>
            <a:pPr lvl="1"/>
            <a:r>
              <a:rPr lang="en-US" sz="2000" dirty="0"/>
              <a:t>Should include problems being addressed, responsible person, and due date</a:t>
            </a:r>
          </a:p>
          <a:p>
            <a:r>
              <a:rPr lang="en-US" dirty="0"/>
              <a:t>Divide Action Items into PDSAs and A3s</a:t>
            </a:r>
          </a:p>
          <a:p>
            <a:r>
              <a:rPr lang="en-US" dirty="0"/>
              <a:t>At least one Action Item should be a Communication Plan for All affected</a:t>
            </a:r>
          </a:p>
          <a:p>
            <a:r>
              <a:rPr lang="en-US" dirty="0"/>
              <a:t>Is this Implementation plan sufficient to achieve goals in charter?</a:t>
            </a:r>
          </a:p>
          <a:p>
            <a:r>
              <a:rPr lang="en-US" dirty="0"/>
              <a:t>Address What’s In It For Me?</a:t>
            </a:r>
          </a:p>
          <a:p>
            <a:pPr lvl="1"/>
            <a:r>
              <a:rPr lang="en-US" sz="2000" dirty="0"/>
              <a:t>Increase Quality/Safety, Increase Access, Decrease Costs</a:t>
            </a:r>
          </a:p>
          <a:p>
            <a:pPr lvl="1"/>
            <a:r>
              <a:rPr lang="en-US" sz="2000" dirty="0"/>
              <a:t>Add up Potential Savings $$ using Lean Scorecard</a:t>
            </a:r>
          </a:p>
        </p:txBody>
      </p:sp>
    </p:spTree>
    <p:extLst>
      <p:ext uri="{BB962C8B-B14F-4D97-AF65-F5344CB8AC3E}">
        <p14:creationId xmlns:p14="http://schemas.microsoft.com/office/powerpoint/2010/main" val="26346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BB8F-247C-4EB0-93A8-E456D0E445A5}"/>
              </a:ext>
            </a:extLst>
          </p:cNvPr>
          <p:cNvSpPr>
            <a:spLocks noGrp="1"/>
          </p:cNvSpPr>
          <p:nvPr>
            <p:ph type="title"/>
          </p:nvPr>
        </p:nvSpPr>
        <p:spPr>
          <a:xfrm>
            <a:off x="609600" y="480219"/>
            <a:ext cx="7924800" cy="734806"/>
          </a:xfrm>
        </p:spPr>
        <p:txBody>
          <a:bodyPr/>
          <a:lstStyle/>
          <a:p>
            <a:r>
              <a:rPr lang="en-US" sz="2800" dirty="0"/>
              <a:t>Project Recommendations/ Implementation Plan Should:</a:t>
            </a:r>
          </a:p>
        </p:txBody>
      </p:sp>
      <p:sp>
        <p:nvSpPr>
          <p:cNvPr id="3" name="Content Placeholder 2">
            <a:extLst>
              <a:ext uri="{FF2B5EF4-FFF2-40B4-BE49-F238E27FC236}">
                <a16:creationId xmlns:a16="http://schemas.microsoft.com/office/drawing/2014/main" id="{D414C374-B0A8-46D2-8D64-09905EFE6E3F}"/>
              </a:ext>
            </a:extLst>
          </p:cNvPr>
          <p:cNvSpPr>
            <a:spLocks noGrp="1"/>
          </p:cNvSpPr>
          <p:nvPr>
            <p:ph idx="1"/>
          </p:nvPr>
        </p:nvSpPr>
        <p:spPr>
          <a:xfrm>
            <a:off x="609600" y="1413408"/>
            <a:ext cx="7924800" cy="4373562"/>
          </a:xfrm>
        </p:spPr>
        <p:txBody>
          <a:bodyPr/>
          <a:lstStyle/>
          <a:p>
            <a:r>
              <a:rPr lang="en-US" dirty="0"/>
              <a:t>Seek to address root causes</a:t>
            </a:r>
          </a:p>
          <a:p>
            <a:r>
              <a:rPr lang="en-US" dirty="0"/>
              <a:t>Be realistic</a:t>
            </a:r>
          </a:p>
          <a:p>
            <a:r>
              <a:rPr lang="en-US" dirty="0"/>
              <a:t>Take into account the workings and culture of the organization</a:t>
            </a:r>
          </a:p>
          <a:p>
            <a:r>
              <a:rPr lang="en-US" dirty="0"/>
              <a:t>Consider WHY?</a:t>
            </a:r>
          </a:p>
          <a:p>
            <a:r>
              <a:rPr lang="en-US" dirty="0"/>
              <a:t>Be innovative</a:t>
            </a:r>
          </a:p>
          <a:p>
            <a:r>
              <a:rPr lang="en-US" dirty="0"/>
              <a:t>Account for industry best practices </a:t>
            </a:r>
          </a:p>
          <a:p>
            <a:r>
              <a:rPr lang="en-US" dirty="0"/>
              <a:t>Include SMART goals</a:t>
            </a:r>
          </a:p>
          <a:p>
            <a:r>
              <a:rPr lang="en-US" dirty="0"/>
              <a:t>Balance “Musts” and “Wants” (Decision Analysis)</a:t>
            </a:r>
          </a:p>
          <a:p>
            <a:r>
              <a:rPr lang="en-US" dirty="0"/>
              <a:t>Be evaluated against impact and ease of implementation (Prioritization Matrix)</a:t>
            </a:r>
          </a:p>
          <a:p>
            <a:endParaRPr lang="en-US" dirty="0"/>
          </a:p>
        </p:txBody>
      </p:sp>
      <p:sp>
        <p:nvSpPr>
          <p:cNvPr id="4" name="Footer Placeholder 3">
            <a:extLst>
              <a:ext uri="{FF2B5EF4-FFF2-40B4-BE49-F238E27FC236}">
                <a16:creationId xmlns:a16="http://schemas.microsoft.com/office/drawing/2014/main" id="{DC69E877-6084-4484-8A9A-C55CC22A700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F0FF0D9E-B2ED-4939-9AE0-10FF1A18ECC5}"/>
              </a:ext>
            </a:extLst>
          </p:cNvPr>
          <p:cNvSpPr>
            <a:spLocks noGrp="1"/>
          </p:cNvSpPr>
          <p:nvPr>
            <p:ph type="sldNum" sz="quarter" idx="12"/>
          </p:nvPr>
        </p:nvSpPr>
        <p:spPr/>
        <p:txBody>
          <a:bodyPr/>
          <a:lstStyle/>
          <a:p>
            <a:fld id="{909ED1F4-8724-4CB0-854F-41CA9E1557CC}" type="slidenum">
              <a:rPr lang="en-US" altLang="en-US" smtClean="0"/>
              <a:pPr/>
              <a:t>282</a:t>
            </a:fld>
            <a:endParaRPr lang="en-US" altLang="en-US"/>
          </a:p>
        </p:txBody>
      </p:sp>
    </p:spTree>
    <p:extLst>
      <p:ext uri="{BB962C8B-B14F-4D97-AF65-F5344CB8AC3E}">
        <p14:creationId xmlns:p14="http://schemas.microsoft.com/office/powerpoint/2010/main" val="149110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15: </a:t>
            </a:r>
          </a:p>
          <a:p>
            <a:pPr eaLnBrk="1" hangingPunct="1">
              <a:buFont typeface="Wingdings" panose="05000000000000000000" pitchFamily="2" charset="2"/>
              <a:buNone/>
            </a:pPr>
            <a:r>
              <a:rPr lang="en-US" altLang="en-US" dirty="0">
                <a:solidFill>
                  <a:srgbClr val="1B7384"/>
                </a:solidFill>
              </a:rPr>
              <a:t>Sustaining Success</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109167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Revisiting PDSA: Do (Implement)</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284</a:t>
            </a:fld>
            <a:endParaRPr lang="en-US" altLang="en-US"/>
          </a:p>
        </p:txBody>
      </p:sp>
      <p:sp>
        <p:nvSpPr>
          <p:cNvPr id="6" name="Text Box 3">
            <a:extLst>
              <a:ext uri="{FF2B5EF4-FFF2-40B4-BE49-F238E27FC236}">
                <a16:creationId xmlns:a16="http://schemas.microsoft.com/office/drawing/2014/main" id="{AE5E380B-9689-4223-9311-4B752BAB8706}"/>
              </a:ext>
            </a:extLst>
          </p:cNvPr>
          <p:cNvSpPr txBox="1">
            <a:spLocks noChangeArrowheads="1"/>
          </p:cNvSpPr>
          <p:nvPr/>
        </p:nvSpPr>
        <p:spPr bwMode="auto">
          <a:xfrm rot="766218">
            <a:off x="6533015" y="1296591"/>
            <a:ext cx="2598737" cy="401638"/>
          </a:xfrm>
          <a:prstGeom prst="rect">
            <a:avLst/>
          </a:prstGeom>
          <a:noFill/>
          <a:ln w="38100">
            <a:solidFill>
              <a:schemeClr val="tx1"/>
            </a:solidFill>
            <a:miter lim="800000"/>
            <a:headEnd/>
            <a:tailEnd/>
          </a:ln>
        </p:spPr>
        <p:txBody>
          <a:bodyPr>
            <a:spAutoFit/>
          </a:bodyPr>
          <a:lstStyle/>
          <a:p>
            <a:pPr algn="ctr">
              <a:defRPr/>
            </a:pPr>
            <a:r>
              <a:rPr lang="en-US" sz="2000" b="1" i="1" dirty="0">
                <a:solidFill>
                  <a:srgbClr val="C00000"/>
                </a:solidFill>
                <a:latin typeface="Arial"/>
                <a:cs typeface="Arial" charset="0"/>
              </a:rPr>
              <a:t>EXECUTE</a:t>
            </a:r>
          </a:p>
        </p:txBody>
      </p:sp>
      <p:sp>
        <p:nvSpPr>
          <p:cNvPr id="7" name="Content Placeholder 1">
            <a:extLst>
              <a:ext uri="{FF2B5EF4-FFF2-40B4-BE49-F238E27FC236}">
                <a16:creationId xmlns:a16="http://schemas.microsoft.com/office/drawing/2014/main" id="{371EC085-486F-4333-BF9E-4F6FCBC2303F}"/>
              </a:ext>
            </a:extLst>
          </p:cNvPr>
          <p:cNvSpPr>
            <a:spLocks noGrp="1"/>
          </p:cNvSpPr>
          <p:nvPr>
            <p:ph idx="1"/>
          </p:nvPr>
        </p:nvSpPr>
        <p:spPr>
          <a:xfrm>
            <a:off x="586648" y="1447800"/>
            <a:ext cx="7924800" cy="4822593"/>
          </a:xfrm>
        </p:spPr>
        <p:txBody>
          <a:bodyPr>
            <a:normAutofit fontScale="70000" lnSpcReduction="20000"/>
          </a:bodyPr>
          <a:lstStyle/>
          <a:p>
            <a:pPr>
              <a:lnSpc>
                <a:spcPct val="150000"/>
              </a:lnSpc>
              <a:spcAft>
                <a:spcPts val="0"/>
              </a:spcAft>
              <a:buNone/>
            </a:pPr>
            <a:r>
              <a:rPr lang="en-US" sz="2900" dirty="0"/>
              <a:t>Implement countermeasures and execute future state</a:t>
            </a:r>
          </a:p>
          <a:p>
            <a:pPr lvl="1">
              <a:lnSpc>
                <a:spcPct val="150000"/>
              </a:lnSpc>
              <a:buSzPct val="90000"/>
            </a:pPr>
            <a:r>
              <a:rPr lang="en-US" sz="2900" dirty="0"/>
              <a:t>Which alternative solutions have you decided to trial?</a:t>
            </a:r>
          </a:p>
          <a:p>
            <a:pPr lvl="1">
              <a:lnSpc>
                <a:spcPct val="150000"/>
              </a:lnSpc>
              <a:buSzPct val="90000"/>
            </a:pPr>
            <a:r>
              <a:rPr lang="en-US" sz="2900" dirty="0"/>
              <a:t>What will be the main actions in the implementation process, and in what sequence?</a:t>
            </a:r>
          </a:p>
          <a:p>
            <a:pPr lvl="1">
              <a:lnSpc>
                <a:spcPct val="150000"/>
              </a:lnSpc>
              <a:buSzPct val="90000"/>
            </a:pPr>
            <a:r>
              <a:rPr lang="en-US" sz="2900" dirty="0"/>
              <a:t>What support and resources will be required?</a:t>
            </a:r>
          </a:p>
          <a:p>
            <a:pPr lvl="1">
              <a:lnSpc>
                <a:spcPct val="150000"/>
              </a:lnSpc>
              <a:buSzPct val="90000"/>
            </a:pPr>
            <a:r>
              <a:rPr lang="en-US" sz="2900" dirty="0"/>
              <a:t>Who will be responsible for what, when &amp; how much?</a:t>
            </a:r>
          </a:p>
          <a:p>
            <a:pPr lvl="1">
              <a:lnSpc>
                <a:spcPct val="150000"/>
              </a:lnSpc>
              <a:buSzPct val="90000"/>
            </a:pPr>
            <a:r>
              <a:rPr lang="en-US" sz="2900" dirty="0"/>
              <a:t>When will progress &amp; impact be reviewed &amp; by whom?</a:t>
            </a:r>
          </a:p>
          <a:p>
            <a:pPr lvl="1">
              <a:lnSpc>
                <a:spcPct val="150000"/>
              </a:lnSpc>
              <a:buSzPct val="90000"/>
            </a:pPr>
            <a:r>
              <a:rPr lang="en-US" sz="2900" dirty="0"/>
              <a:t>Use a Gantt chart to display actions, steps, outcomes, timelines &amp; roles</a:t>
            </a:r>
          </a:p>
          <a:p>
            <a:pPr lvl="1">
              <a:lnSpc>
                <a:spcPct val="150000"/>
              </a:lnSpc>
              <a:buSzPct val="90000"/>
            </a:pPr>
            <a:r>
              <a:rPr lang="en-US" sz="2900" b="1" dirty="0"/>
              <a:t>How will we know if we were successful?</a:t>
            </a:r>
          </a:p>
          <a:p>
            <a:endParaRPr lang="en-US" dirty="0"/>
          </a:p>
        </p:txBody>
      </p:sp>
    </p:spTree>
    <p:extLst>
      <p:ext uri="{BB962C8B-B14F-4D97-AF65-F5344CB8AC3E}">
        <p14:creationId xmlns:p14="http://schemas.microsoft.com/office/powerpoint/2010/main" val="14794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526085"/>
          </a:xfrm>
          <a:prstGeom prst="rect">
            <a:avLst/>
          </a:prstGeom>
        </p:spPr>
        <p:txBody>
          <a:bodyPr/>
          <a:lstStyle/>
          <a:p>
            <a:br>
              <a:rPr lang="en-US" dirty="0"/>
            </a:br>
            <a:r>
              <a:rPr lang="en-US" dirty="0"/>
              <a:t>PDSA Plan (Tests of Change)</a:t>
            </a:r>
          </a:p>
        </p:txBody>
      </p:sp>
      <p:graphicFrame>
        <p:nvGraphicFramePr>
          <p:cNvPr id="5" name="Table 4"/>
          <p:cNvGraphicFramePr>
            <a:graphicFrameLocks noGrp="1"/>
          </p:cNvGraphicFramePr>
          <p:nvPr/>
        </p:nvGraphicFramePr>
        <p:xfrm>
          <a:off x="228600" y="1066800"/>
          <a:ext cx="8382000" cy="475488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3058695">
                  <a:extLst>
                    <a:ext uri="{9D8B030D-6E8A-4147-A177-3AD203B41FA5}">
                      <a16:colId xmlns:a16="http://schemas.microsoft.com/office/drawing/2014/main" val="20001"/>
                    </a:ext>
                  </a:extLst>
                </a:gridCol>
                <a:gridCol w="2132263">
                  <a:extLst>
                    <a:ext uri="{9D8B030D-6E8A-4147-A177-3AD203B41FA5}">
                      <a16:colId xmlns:a16="http://schemas.microsoft.com/office/drawing/2014/main" val="20002"/>
                    </a:ext>
                  </a:extLst>
                </a:gridCol>
                <a:gridCol w="2352842">
                  <a:extLst>
                    <a:ext uri="{9D8B030D-6E8A-4147-A177-3AD203B41FA5}">
                      <a16:colId xmlns:a16="http://schemas.microsoft.com/office/drawing/2014/main" val="20003"/>
                    </a:ext>
                  </a:extLst>
                </a:gridCol>
              </a:tblGrid>
              <a:tr h="460489">
                <a:tc>
                  <a:txBody>
                    <a:bodyPr/>
                    <a:lstStyle/>
                    <a:p>
                      <a:pPr algn="ctr"/>
                      <a:r>
                        <a:rPr lang="en-US" sz="1400" dirty="0"/>
                        <a:t>Date</a:t>
                      </a:r>
                    </a:p>
                  </a:txBody>
                  <a:tcPr anchor="ctr">
                    <a:solidFill>
                      <a:srgbClr val="008AB0"/>
                    </a:solidFill>
                  </a:tcPr>
                </a:tc>
                <a:tc>
                  <a:txBody>
                    <a:bodyPr/>
                    <a:lstStyle/>
                    <a:p>
                      <a:pPr algn="ctr"/>
                      <a:r>
                        <a:rPr lang="en-US" sz="1400" dirty="0">
                          <a:solidFill>
                            <a:schemeClr val="bg1"/>
                          </a:solidFill>
                        </a:rPr>
                        <a:t>Description of Intervention</a:t>
                      </a:r>
                    </a:p>
                  </a:txBody>
                  <a:tcPr anchor="ctr">
                    <a:solidFill>
                      <a:srgbClr val="008AB0"/>
                    </a:solidFill>
                  </a:tcPr>
                </a:tc>
                <a:tc>
                  <a:txBody>
                    <a:bodyPr/>
                    <a:lstStyle/>
                    <a:p>
                      <a:pPr algn="ctr"/>
                      <a:r>
                        <a:rPr lang="en-US" sz="1400" dirty="0">
                          <a:solidFill>
                            <a:schemeClr val="bg1"/>
                          </a:solidFill>
                        </a:rPr>
                        <a:t>Results</a:t>
                      </a:r>
                    </a:p>
                  </a:txBody>
                  <a:tcPr anchor="ctr">
                    <a:solidFill>
                      <a:srgbClr val="008AB0"/>
                    </a:solidFill>
                  </a:tcPr>
                </a:tc>
                <a:tc>
                  <a:txBody>
                    <a:bodyPr/>
                    <a:lstStyle/>
                    <a:p>
                      <a:pPr algn="ctr"/>
                      <a:r>
                        <a:rPr lang="en-US" sz="1400" dirty="0">
                          <a:solidFill>
                            <a:schemeClr val="bg1"/>
                          </a:solidFill>
                        </a:rPr>
                        <a:t>Action Steps</a:t>
                      </a:r>
                    </a:p>
                  </a:txBody>
                  <a:tcPr anchor="ctr">
                    <a:solidFill>
                      <a:srgbClr val="008AB0"/>
                    </a:solidFill>
                  </a:tcPr>
                </a:tc>
                <a:extLst>
                  <a:ext uri="{0D108BD9-81ED-4DB2-BD59-A6C34878D82A}">
                    <a16:rowId xmlns:a16="http://schemas.microsoft.com/office/drawing/2014/main" val="10000"/>
                  </a:ext>
                </a:extLst>
              </a:tr>
              <a:tr h="1215911">
                <a:tc>
                  <a:txBody>
                    <a:bodyPr/>
                    <a:lstStyle/>
                    <a:p>
                      <a:pPr algn="ctr">
                        <a:buFontTx/>
                        <a:buNone/>
                      </a:pPr>
                      <a:r>
                        <a:rPr lang="en-US" sz="1200" dirty="0"/>
                        <a:t>5/1/2017-5/31/2017</a:t>
                      </a:r>
                    </a:p>
                  </a:txBody>
                  <a:tcPr anchor="ctr">
                    <a:solidFill>
                      <a:srgbClr val="DCDCDC"/>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1" dirty="0"/>
                        <a:t>Faculty</a:t>
                      </a:r>
                      <a:r>
                        <a:rPr lang="en-US" sz="1200" b="1" baseline="0" dirty="0"/>
                        <a:t> Meeting </a:t>
                      </a:r>
                      <a:r>
                        <a:rPr lang="en-US" sz="1200" b="1" dirty="0"/>
                        <a:t>Presentation:</a:t>
                      </a:r>
                      <a:r>
                        <a:rPr lang="en-US" sz="1200" b="1" baseline="0" dirty="0"/>
                        <a:t> </a:t>
                      </a:r>
                      <a:r>
                        <a:rPr lang="en-US" sz="1200" b="0" baseline="0" dirty="0"/>
                        <a:t>Promote utilization of available resource, sheath </a:t>
                      </a:r>
                      <a:r>
                        <a:rPr lang="en-US" sz="1200" b="0" baseline="0" dirty="0" err="1"/>
                        <a:t>cystoscope</a:t>
                      </a:r>
                      <a:r>
                        <a:rPr lang="en-US" sz="1200" b="0" baseline="0" dirty="0"/>
                        <a:t>. </a:t>
                      </a:r>
                      <a:r>
                        <a:rPr lang="en-US" sz="1200" b="0" i="0" u="none" baseline="0" dirty="0"/>
                        <a:t>Survey providers to determine comfort level using sheath scopes.</a:t>
                      </a:r>
                    </a:p>
                  </a:txBody>
                  <a:tcPr anchor="ctr">
                    <a:solidFill>
                      <a:srgbClr val="DCDCDC"/>
                    </a:solidFill>
                  </a:tcPr>
                </a:tc>
                <a:tc>
                  <a:txBody>
                    <a:bodyPr/>
                    <a:lstStyle/>
                    <a:p>
                      <a:pPr marL="171450" indent="-171450">
                        <a:buFont typeface="Arial"/>
                        <a:buChar char="•"/>
                      </a:pPr>
                      <a:r>
                        <a:rPr lang="en-US" sz="1200" baseline="0" dirty="0"/>
                        <a:t>9 out of 13 responses to survey assessing comfort </a:t>
                      </a:r>
                    </a:p>
                    <a:p>
                      <a:pPr marL="171450" indent="-171450">
                        <a:buFont typeface="Arial"/>
                        <a:buChar char="•"/>
                      </a:pPr>
                      <a:r>
                        <a:rPr lang="en-US" sz="1200" baseline="0" dirty="0"/>
                        <a:t>5 comfortable using sheath </a:t>
                      </a:r>
                      <a:r>
                        <a:rPr lang="en-US" sz="1200" baseline="0" dirty="0" err="1"/>
                        <a:t>cystoscope</a:t>
                      </a:r>
                      <a:endParaRPr lang="en-US" sz="1200" baseline="0" dirty="0"/>
                    </a:p>
                    <a:p>
                      <a:pPr marL="234950" indent="-234950">
                        <a:buFont typeface="Arial" pitchFamily="34" charset="0"/>
                        <a:buChar char="•"/>
                      </a:pPr>
                      <a:r>
                        <a:rPr lang="en-US" sz="1200" baseline="0" dirty="0"/>
                        <a:t>4  not comfortable using sheath </a:t>
                      </a:r>
                      <a:r>
                        <a:rPr lang="en-US" sz="1200" baseline="0" dirty="0" err="1"/>
                        <a:t>cystoscope</a:t>
                      </a:r>
                      <a:endParaRPr lang="en-US" sz="1200" dirty="0"/>
                    </a:p>
                    <a:p>
                      <a:pPr marL="0" indent="0">
                        <a:buFont typeface="Arial"/>
                        <a:buNone/>
                      </a:pPr>
                      <a:endParaRPr lang="en-US" sz="1200" i="1" dirty="0"/>
                    </a:p>
                  </a:txBody>
                  <a:tcPr anchor="ctr">
                    <a:solidFill>
                      <a:srgbClr val="DCDCDC"/>
                    </a:solidFill>
                  </a:tcPr>
                </a:tc>
                <a:tc>
                  <a:txBody>
                    <a:bodyPr/>
                    <a:lstStyle/>
                    <a:p>
                      <a:pPr marL="234950" marR="0" indent="-2349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For comfortable physicians, create Provider Specific Guidelines.</a:t>
                      </a:r>
                    </a:p>
                    <a:p>
                      <a:pPr marL="234950" marR="0" indent="-2349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Identify Sheath </a:t>
                      </a:r>
                      <a:r>
                        <a:rPr lang="en-US" sz="1200" b="0" baseline="0" dirty="0" err="1"/>
                        <a:t>Cystoscope</a:t>
                      </a:r>
                      <a:r>
                        <a:rPr lang="en-US" sz="1200" b="0" baseline="0" dirty="0"/>
                        <a:t> Provider Champion. </a:t>
                      </a:r>
                    </a:p>
                    <a:p>
                      <a:pPr marL="234950" marR="0" indent="-2349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Present to Residents. </a:t>
                      </a:r>
                      <a:endParaRPr lang="en-US" sz="1200" b="0" dirty="0"/>
                    </a:p>
                  </a:txBody>
                  <a:tcPr anchor="ctr">
                    <a:solidFill>
                      <a:srgbClr val="DCDCDC"/>
                    </a:solidFill>
                  </a:tcPr>
                </a:tc>
                <a:extLst>
                  <a:ext uri="{0D108BD9-81ED-4DB2-BD59-A6C34878D82A}">
                    <a16:rowId xmlns:a16="http://schemas.microsoft.com/office/drawing/2014/main" val="10001"/>
                  </a:ext>
                </a:extLst>
              </a:tr>
              <a:tr h="1368311">
                <a:tc>
                  <a:txBody>
                    <a:bodyPr/>
                    <a:lstStyle/>
                    <a:p>
                      <a:pPr algn="ctr">
                        <a:buFontTx/>
                        <a:buNone/>
                      </a:pPr>
                      <a:r>
                        <a:rPr lang="en-US" sz="1200" dirty="0"/>
                        <a:t>5/31/2017– present</a:t>
                      </a:r>
                    </a:p>
                  </a:txBody>
                  <a:tcPr anchor="ctr">
                    <a:solidFill>
                      <a:srgbClr val="DCDCDC"/>
                    </a:solidFill>
                  </a:tcPr>
                </a:tc>
                <a:tc>
                  <a:txBody>
                    <a:bodyPr/>
                    <a:lstStyle/>
                    <a:p>
                      <a:pPr marL="0" indent="0">
                        <a:buFont typeface="Arial" pitchFamily="34" charset="0"/>
                        <a:buNone/>
                      </a:pPr>
                      <a:r>
                        <a:rPr lang="en-US" sz="1200" b="1" dirty="0"/>
                        <a:t>UT Presentation &amp; </a:t>
                      </a:r>
                      <a:r>
                        <a:rPr lang="en-US" sz="1200" b="1" baseline="0" dirty="0"/>
                        <a:t> Survey</a:t>
                      </a:r>
                      <a:r>
                        <a:rPr lang="en-US" sz="1200" b="1" dirty="0"/>
                        <a:t>: </a:t>
                      </a:r>
                      <a:r>
                        <a:rPr lang="en-US" sz="1200" dirty="0"/>
                        <a:t>Sent</a:t>
                      </a:r>
                      <a:r>
                        <a:rPr lang="en-US" sz="1200" baseline="0" dirty="0"/>
                        <a:t> survey to Urology Technicians to assess comfort level with each part of sheath </a:t>
                      </a:r>
                      <a:r>
                        <a:rPr lang="en-US" sz="1200" baseline="0" dirty="0" err="1"/>
                        <a:t>cystoscope</a:t>
                      </a:r>
                      <a:r>
                        <a:rPr lang="en-US" sz="1200" baseline="0" dirty="0"/>
                        <a:t> set up and turn over.</a:t>
                      </a:r>
                      <a:endParaRPr lang="en-US" sz="1200" dirty="0"/>
                    </a:p>
                  </a:txBody>
                  <a:tcPr anchor="ctr">
                    <a:solidFill>
                      <a:srgbClr val="DCDCDC"/>
                    </a:solidFill>
                  </a:tcPr>
                </a:tc>
                <a:tc>
                  <a:txBody>
                    <a:bodyPr/>
                    <a:lstStyle/>
                    <a:p>
                      <a:pPr marL="234950" indent="-234950" algn="l">
                        <a:buFont typeface="Arial" pitchFamily="34" charset="0"/>
                        <a:buChar char="•"/>
                      </a:pPr>
                      <a:r>
                        <a:rPr lang="en-US" sz="1200" dirty="0"/>
                        <a:t>     10</a:t>
                      </a:r>
                      <a:r>
                        <a:rPr lang="en-US" sz="1200" baseline="0" dirty="0"/>
                        <a:t> out of </a:t>
                      </a:r>
                      <a:r>
                        <a:rPr lang="en-US" sz="1200" dirty="0"/>
                        <a:t>14</a:t>
                      </a:r>
                      <a:r>
                        <a:rPr lang="en-US" sz="1200" baseline="0" dirty="0"/>
                        <a:t> UTs responded saying they are comfortable performing sheath </a:t>
                      </a:r>
                      <a:r>
                        <a:rPr lang="en-US" sz="1200" baseline="0" dirty="0" err="1"/>
                        <a:t>cystoscope</a:t>
                      </a:r>
                      <a:r>
                        <a:rPr lang="en-US" sz="1200" baseline="0" dirty="0"/>
                        <a:t> and do not need further training. </a:t>
                      </a:r>
                      <a:endParaRPr lang="en-US" sz="1200" dirty="0"/>
                    </a:p>
                  </a:txBody>
                  <a:tcPr anchor="ctr">
                    <a:solidFill>
                      <a:srgbClr val="DCDCDC"/>
                    </a:solidFill>
                  </a:tcPr>
                </a:tc>
                <a:tc>
                  <a:txBody>
                    <a:bodyPr/>
                    <a:lstStyle/>
                    <a:p>
                      <a:pPr marL="234950" indent="-234950">
                        <a:buFont typeface="Arial" pitchFamily="34" charset="0"/>
                        <a:buChar char="•"/>
                      </a:pPr>
                      <a:r>
                        <a:rPr lang="en-US" sz="1200" baseline="0" dirty="0"/>
                        <a:t>Sterile Processing Tech certified in set up of sheath </a:t>
                      </a:r>
                      <a:r>
                        <a:rPr lang="en-US" sz="1200" baseline="0" dirty="0" err="1"/>
                        <a:t>cystoscope</a:t>
                      </a:r>
                      <a:r>
                        <a:rPr lang="en-US" sz="1200" baseline="0" dirty="0"/>
                        <a:t>. </a:t>
                      </a:r>
                    </a:p>
                    <a:p>
                      <a:pPr marL="234950" indent="-234950">
                        <a:buFont typeface="Arial" pitchFamily="34" charset="0"/>
                        <a:buChar char="•"/>
                      </a:pPr>
                      <a:r>
                        <a:rPr lang="en-US" sz="1200" baseline="0" dirty="0"/>
                        <a:t>More Urology Technicians will  become certified.</a:t>
                      </a:r>
                      <a:endParaRPr lang="en-US" sz="1200" dirty="0"/>
                    </a:p>
                  </a:txBody>
                  <a:tcPr anchor="ctr">
                    <a:solidFill>
                      <a:srgbClr val="DCDCDC"/>
                    </a:solidFill>
                  </a:tcPr>
                </a:tc>
                <a:extLst>
                  <a:ext uri="{0D108BD9-81ED-4DB2-BD59-A6C34878D82A}">
                    <a16:rowId xmlns:a16="http://schemas.microsoft.com/office/drawing/2014/main" val="10002"/>
                  </a:ext>
                </a:extLst>
              </a:tr>
              <a:tr h="15525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6/12/2017</a:t>
                      </a:r>
                      <a:r>
                        <a:rPr lang="en-US" sz="1200" baseline="0" dirty="0"/>
                        <a:t>- present</a:t>
                      </a:r>
                      <a:endParaRPr lang="en-US" sz="1200" dirty="0"/>
                    </a:p>
                  </a:txBody>
                  <a:tcPr anchor="ctr">
                    <a:solidFill>
                      <a:srgbClr val="DCDCDC"/>
                    </a:solidFill>
                  </a:tcPr>
                </a:tc>
                <a:tc>
                  <a:txBody>
                    <a:bodyPr/>
                    <a:lstStyle/>
                    <a:p>
                      <a:pPr marL="234950" indent="-234950" algn="l">
                        <a:buFont typeface="Arial" pitchFamily="34" charset="0"/>
                        <a:buNone/>
                        <a:tabLst>
                          <a:tab pos="234950" algn="l"/>
                        </a:tabLst>
                      </a:pPr>
                      <a:r>
                        <a:rPr lang="en-US" sz="1200" b="1" baseline="0" dirty="0"/>
                        <a:t>Patient Identification &amp; Communication:</a:t>
                      </a:r>
                      <a:endParaRPr lang="en-US" sz="1200" b="0" baseline="0" dirty="0"/>
                    </a:p>
                    <a:p>
                      <a:pPr marL="0" indent="0">
                        <a:buFont typeface="Arial" pitchFamily="34" charset="0"/>
                        <a:buNone/>
                        <a:tabLst>
                          <a:tab pos="234950" algn="l"/>
                        </a:tabLst>
                      </a:pPr>
                      <a:r>
                        <a:rPr lang="en-US" sz="1200" dirty="0"/>
                        <a:t>Add decision aide signage &amp; Provider</a:t>
                      </a:r>
                      <a:r>
                        <a:rPr lang="en-US" sz="1200" baseline="0" dirty="0"/>
                        <a:t> </a:t>
                      </a:r>
                      <a:r>
                        <a:rPr lang="en-US" sz="1200" dirty="0"/>
                        <a:t>Guidelines</a:t>
                      </a:r>
                      <a:r>
                        <a:rPr lang="en-US" sz="1200" baseline="0" dirty="0"/>
                        <a:t> </a:t>
                      </a:r>
                      <a:r>
                        <a:rPr lang="en-US" sz="1200" dirty="0"/>
                        <a:t>to UT work stations.</a:t>
                      </a:r>
                      <a:r>
                        <a:rPr lang="en-US" sz="1200" baseline="0" dirty="0"/>
                        <a:t> </a:t>
                      </a:r>
                      <a:r>
                        <a:rPr lang="en-US" sz="1200" dirty="0"/>
                        <a:t>Incorporate Sheath </a:t>
                      </a:r>
                      <a:r>
                        <a:rPr lang="en-US" sz="1200" dirty="0" err="1"/>
                        <a:t>Cystoscope</a:t>
                      </a:r>
                      <a:r>
                        <a:rPr lang="en-US" sz="1200" dirty="0"/>
                        <a:t> usage</a:t>
                      </a:r>
                      <a:r>
                        <a:rPr lang="en-US" sz="1200" baseline="0" dirty="0"/>
                        <a:t> into huddle .</a:t>
                      </a:r>
                      <a:endParaRPr lang="en-US" sz="1200" dirty="0"/>
                    </a:p>
                    <a:p>
                      <a:pPr marL="234950" indent="-234950" algn="l">
                        <a:buFont typeface="Arial" pitchFamily="34" charset="0"/>
                        <a:buNone/>
                        <a:tabLst>
                          <a:tab pos="234950" algn="l"/>
                        </a:tabLst>
                      </a:pPr>
                      <a:endParaRPr lang="en-US" sz="1200" b="0" baseline="0" dirty="0"/>
                    </a:p>
                    <a:p>
                      <a:pPr marL="234950" indent="-234950">
                        <a:buFont typeface="Arial" pitchFamily="34" charset="0"/>
                        <a:buNone/>
                        <a:tabLst>
                          <a:tab pos="234950" algn="l"/>
                        </a:tabLst>
                      </a:pPr>
                      <a:endParaRPr lang="en-US" sz="1200" b="0" baseline="0" dirty="0"/>
                    </a:p>
                  </a:txBody>
                  <a:tcPr anchor="ctr">
                    <a:solidFill>
                      <a:srgbClr val="DCDCDC"/>
                    </a:solidFill>
                  </a:tcPr>
                </a:tc>
                <a:tc>
                  <a:txBody>
                    <a:bodyPr/>
                    <a:lstStyle/>
                    <a:p>
                      <a:pPr marL="0" indent="0">
                        <a:buFont typeface="Arial" pitchFamily="34" charset="0"/>
                        <a:buNone/>
                        <a:tabLst>
                          <a:tab pos="234950" algn="l"/>
                        </a:tabLst>
                      </a:pPr>
                      <a:r>
                        <a:rPr lang="en-US" sz="1200" i="1" dirty="0"/>
                        <a:t>To</a:t>
                      </a:r>
                      <a:r>
                        <a:rPr lang="en-US" sz="1200" i="1" baseline="0" dirty="0"/>
                        <a:t> be determined </a:t>
                      </a:r>
                      <a:endParaRPr lang="en-US" sz="1200" i="1" dirty="0"/>
                    </a:p>
                  </a:txBody>
                  <a:tcPr anchor="ctr">
                    <a:solidFill>
                      <a:srgbClr val="DCDCDC"/>
                    </a:solidFill>
                  </a:tcPr>
                </a:tc>
                <a:tc>
                  <a:txBody>
                    <a:bodyPr/>
                    <a:lstStyle/>
                    <a:p>
                      <a:pPr marL="234950" indent="-234950">
                        <a:buFont typeface="Arial" pitchFamily="34" charset="0"/>
                        <a:buNone/>
                        <a:tabLst>
                          <a:tab pos="234950" algn="l"/>
                        </a:tabLst>
                      </a:pPr>
                      <a:r>
                        <a:rPr lang="en-US" sz="1200" i="1" dirty="0"/>
                        <a:t>To</a:t>
                      </a:r>
                      <a:r>
                        <a:rPr lang="en-US" sz="1200" i="1" baseline="0" dirty="0"/>
                        <a:t> be determined</a:t>
                      </a:r>
                      <a:endParaRPr lang="en-US" sz="1200" i="1" dirty="0"/>
                    </a:p>
                  </a:txBody>
                  <a:tcPr anchor="ctr">
                    <a:solidFill>
                      <a:srgbClr val="DCDCDC"/>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0"/>
          </p:nvPr>
        </p:nvSpPr>
        <p:spPr/>
        <p:txBody>
          <a:bodyPr/>
          <a:lstStyle/>
          <a:p>
            <a:pPr>
              <a:defRPr/>
            </a:pPr>
            <a:fld id="{17DDC8ED-699E-4605-AFD2-DCBE9C69C26C}" type="slidenum">
              <a:rPr lang="en-US" smtClean="0"/>
              <a:pPr>
                <a:defRPr/>
              </a:pPr>
              <a:t>285</a:t>
            </a:fld>
            <a:endParaRPr lang="en-US"/>
          </a:p>
        </p:txBody>
      </p:sp>
    </p:spTree>
    <p:extLst>
      <p:ext uri="{BB962C8B-B14F-4D97-AF65-F5344CB8AC3E}">
        <p14:creationId xmlns:p14="http://schemas.microsoft.com/office/powerpoint/2010/main" val="207071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E8DD-F9BF-450D-A1B4-87D580933645}"/>
              </a:ext>
            </a:extLst>
          </p:cNvPr>
          <p:cNvSpPr>
            <a:spLocks noGrp="1"/>
          </p:cNvSpPr>
          <p:nvPr>
            <p:ph type="title"/>
          </p:nvPr>
        </p:nvSpPr>
        <p:spPr/>
        <p:txBody>
          <a:bodyPr/>
          <a:lstStyle/>
          <a:p>
            <a:r>
              <a:rPr lang="en-US" dirty="0"/>
              <a:t>Project Management: Action Item List</a:t>
            </a:r>
          </a:p>
        </p:txBody>
      </p:sp>
      <p:sp>
        <p:nvSpPr>
          <p:cNvPr id="4" name="Footer Placeholder 3">
            <a:extLst>
              <a:ext uri="{FF2B5EF4-FFF2-40B4-BE49-F238E27FC236}">
                <a16:creationId xmlns:a16="http://schemas.microsoft.com/office/drawing/2014/main" id="{0414C2DA-BF8B-42FB-B5C6-59AF2A86A3A5}"/>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B2FC01E1-87FC-4ADE-8C4C-5AF2F04DD994}"/>
              </a:ext>
            </a:extLst>
          </p:cNvPr>
          <p:cNvSpPr>
            <a:spLocks noGrp="1"/>
          </p:cNvSpPr>
          <p:nvPr>
            <p:ph type="sldNum" sz="quarter" idx="12"/>
          </p:nvPr>
        </p:nvSpPr>
        <p:spPr/>
        <p:txBody>
          <a:bodyPr/>
          <a:lstStyle/>
          <a:p>
            <a:fld id="{909ED1F4-8724-4CB0-854F-41CA9E1557CC}" type="slidenum">
              <a:rPr lang="en-US" altLang="en-US" smtClean="0"/>
              <a:pPr/>
              <a:t>286</a:t>
            </a:fld>
            <a:endParaRPr lang="en-US" altLang="en-US"/>
          </a:p>
        </p:txBody>
      </p:sp>
      <p:graphicFrame>
        <p:nvGraphicFramePr>
          <p:cNvPr id="7" name="Content Placeholder 6">
            <a:extLst>
              <a:ext uri="{FF2B5EF4-FFF2-40B4-BE49-F238E27FC236}">
                <a16:creationId xmlns:a16="http://schemas.microsoft.com/office/drawing/2014/main" id="{F1AE7C9F-9040-4334-98FB-7C23EEB71450}"/>
              </a:ext>
            </a:extLst>
          </p:cNvPr>
          <p:cNvGraphicFramePr>
            <a:graphicFrameLocks/>
          </p:cNvGraphicFramePr>
          <p:nvPr/>
        </p:nvGraphicFramePr>
        <p:xfrm>
          <a:off x="457200" y="1219200"/>
          <a:ext cx="8229600" cy="4485640"/>
        </p:xfrm>
        <a:graphic>
          <a:graphicData uri="http://schemas.openxmlformats.org/drawingml/2006/table">
            <a:tbl>
              <a:tblPr firstRow="1" bandRow="1"/>
              <a:tblGrid>
                <a:gridCol w="12192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dirty="0"/>
                        <a:t>Counter-measure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dirty="0"/>
                        <a:t>Action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dirty="0"/>
                        <a:t>Who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dirty="0"/>
                        <a:t>By When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dirty="0"/>
                        <a:t>Status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0"/>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Draft standard</a:t>
                      </a:r>
                      <a:r>
                        <a:rPr lang="en-US" baseline="0" dirty="0"/>
                        <a:t> process</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baseline="0" dirty="0"/>
                        <a:t>Jonathan</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Feb.</a:t>
                      </a:r>
                      <a:r>
                        <a:rPr lang="en-US" baseline="0" dirty="0"/>
                        <a:t> 1</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In progress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1"/>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Document pilot plan – how long, patient</a:t>
                      </a:r>
                      <a:r>
                        <a:rPr lang="en-US" baseline="0" dirty="0"/>
                        <a:t> types, how to measure?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Lauren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Feb. 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In progress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02"/>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Pilot new standard process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Team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Feb. 1 – Feb. 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Not started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3"/>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Create</a:t>
                      </a:r>
                      <a:r>
                        <a:rPr lang="en-US" baseline="0" dirty="0"/>
                        <a:t> model patient room</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Lauren, Jenna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Feb. 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Not started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04"/>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Gather feedback on model room, finalize standard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Team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Feb. 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Not started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5"/>
                  </a:ext>
                </a:extLst>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Standardize all</a:t>
                      </a:r>
                      <a:r>
                        <a:rPr lang="en-US" baseline="0" dirty="0"/>
                        <a:t> patient rooms</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Lauren, Jenna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Feb. 19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dirty="0"/>
                        <a:t>Not started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7238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DC54-A9D7-4258-9480-55240CE7DC1B}"/>
              </a:ext>
            </a:extLst>
          </p:cNvPr>
          <p:cNvSpPr>
            <a:spLocks noGrp="1"/>
          </p:cNvSpPr>
          <p:nvPr>
            <p:ph type="title"/>
          </p:nvPr>
        </p:nvSpPr>
        <p:spPr/>
        <p:txBody>
          <a:bodyPr/>
          <a:lstStyle/>
          <a:p>
            <a:r>
              <a:rPr lang="en-US" dirty="0"/>
              <a:t>Don’t Forget About Gantt Charts!</a:t>
            </a:r>
          </a:p>
        </p:txBody>
      </p:sp>
      <p:sp>
        <p:nvSpPr>
          <p:cNvPr id="4" name="Footer Placeholder 3">
            <a:extLst>
              <a:ext uri="{FF2B5EF4-FFF2-40B4-BE49-F238E27FC236}">
                <a16:creationId xmlns:a16="http://schemas.microsoft.com/office/drawing/2014/main" id="{896088EC-76AE-466E-AB7C-75C582AFAE9D}"/>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0C9D100-50A2-4BE3-BE3C-BB94158FCDF5}"/>
              </a:ext>
            </a:extLst>
          </p:cNvPr>
          <p:cNvSpPr>
            <a:spLocks noGrp="1"/>
          </p:cNvSpPr>
          <p:nvPr>
            <p:ph type="sldNum" sz="quarter" idx="12"/>
          </p:nvPr>
        </p:nvSpPr>
        <p:spPr/>
        <p:txBody>
          <a:bodyPr/>
          <a:lstStyle/>
          <a:p>
            <a:fld id="{909ED1F4-8724-4CB0-854F-41CA9E1557CC}" type="slidenum">
              <a:rPr lang="en-US" altLang="en-US" smtClean="0"/>
              <a:pPr/>
              <a:t>287</a:t>
            </a:fld>
            <a:endParaRPr lang="en-US" altLang="en-US"/>
          </a:p>
        </p:txBody>
      </p:sp>
      <p:pic>
        <p:nvPicPr>
          <p:cNvPr id="6" name="Picture 9">
            <a:extLst>
              <a:ext uri="{FF2B5EF4-FFF2-40B4-BE49-F238E27FC236}">
                <a16:creationId xmlns:a16="http://schemas.microsoft.com/office/drawing/2014/main" id="{6A614BD0-433D-487E-8E70-39E55B6AAE33}"/>
              </a:ext>
            </a:extLst>
          </p:cNvPr>
          <p:cNvPicPr>
            <a:picLocks noChangeAspect="1" noChangeArrowheads="1"/>
          </p:cNvPicPr>
          <p:nvPr/>
        </p:nvPicPr>
        <p:blipFill>
          <a:blip r:embed="rId2" cstate="print"/>
          <a:srcRect/>
          <a:stretch>
            <a:fillRect/>
          </a:stretch>
        </p:blipFill>
        <p:spPr bwMode="auto">
          <a:xfrm>
            <a:off x="250769" y="1600200"/>
            <a:ext cx="8466193" cy="3657600"/>
          </a:xfrm>
          <a:prstGeom prst="rect">
            <a:avLst/>
          </a:prstGeom>
          <a:noFill/>
          <a:ln w="9525">
            <a:noFill/>
            <a:miter lim="800000"/>
            <a:headEnd/>
            <a:tailEnd/>
          </a:ln>
          <a:effectLst/>
        </p:spPr>
      </p:pic>
    </p:spTree>
    <p:extLst>
      <p:ext uri="{BB962C8B-B14F-4D97-AF65-F5344CB8AC3E}">
        <p14:creationId xmlns:p14="http://schemas.microsoft.com/office/powerpoint/2010/main" val="89357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961E-9894-4387-BA9A-AFD5B5C95E5A}"/>
              </a:ext>
            </a:extLst>
          </p:cNvPr>
          <p:cNvSpPr>
            <a:spLocks noGrp="1"/>
          </p:cNvSpPr>
          <p:nvPr>
            <p:ph type="title"/>
          </p:nvPr>
        </p:nvSpPr>
        <p:spPr/>
        <p:txBody>
          <a:bodyPr/>
          <a:lstStyle/>
          <a:p>
            <a:r>
              <a:rPr lang="en-US" dirty="0"/>
              <a:t>Results and Reflection: Study</a:t>
            </a:r>
          </a:p>
        </p:txBody>
      </p:sp>
      <p:sp>
        <p:nvSpPr>
          <p:cNvPr id="4" name="Footer Placeholder 3">
            <a:extLst>
              <a:ext uri="{FF2B5EF4-FFF2-40B4-BE49-F238E27FC236}">
                <a16:creationId xmlns:a16="http://schemas.microsoft.com/office/drawing/2014/main" id="{9F001AB9-1A86-4129-8C40-B9B0530B74E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D736AFF6-E84A-435E-ADAD-95CEA9BA4835}"/>
              </a:ext>
            </a:extLst>
          </p:cNvPr>
          <p:cNvSpPr>
            <a:spLocks noGrp="1"/>
          </p:cNvSpPr>
          <p:nvPr>
            <p:ph type="sldNum" sz="quarter" idx="12"/>
          </p:nvPr>
        </p:nvSpPr>
        <p:spPr/>
        <p:txBody>
          <a:bodyPr/>
          <a:lstStyle/>
          <a:p>
            <a:fld id="{909ED1F4-8724-4CB0-854F-41CA9E1557CC}" type="slidenum">
              <a:rPr lang="en-US" altLang="en-US" smtClean="0"/>
              <a:pPr/>
              <a:t>288</a:t>
            </a:fld>
            <a:endParaRPr lang="en-US" altLang="en-US"/>
          </a:p>
        </p:txBody>
      </p:sp>
      <p:sp>
        <p:nvSpPr>
          <p:cNvPr id="6" name="Content Placeholder 1">
            <a:extLst>
              <a:ext uri="{FF2B5EF4-FFF2-40B4-BE49-F238E27FC236}">
                <a16:creationId xmlns:a16="http://schemas.microsoft.com/office/drawing/2014/main" id="{E47EE53A-7F59-4C83-B067-8B968B02815B}"/>
              </a:ext>
            </a:extLst>
          </p:cNvPr>
          <p:cNvSpPr>
            <a:spLocks noGrp="1"/>
          </p:cNvSpPr>
          <p:nvPr>
            <p:ph idx="1"/>
          </p:nvPr>
        </p:nvSpPr>
        <p:spPr>
          <a:xfrm>
            <a:off x="609600" y="1341438"/>
            <a:ext cx="7924800" cy="4602162"/>
          </a:xfrm>
        </p:spPr>
        <p:txBody>
          <a:bodyPr>
            <a:normAutofit fontScale="85000" lnSpcReduction="10000"/>
          </a:bodyPr>
          <a:lstStyle/>
          <a:p>
            <a:pPr>
              <a:lnSpc>
                <a:spcPct val="150000"/>
              </a:lnSpc>
              <a:spcAft>
                <a:spcPts val="0"/>
              </a:spcAft>
              <a:buNone/>
            </a:pPr>
            <a:r>
              <a:rPr lang="en-US" dirty="0"/>
              <a:t>Study the results and ask what happened</a:t>
            </a:r>
          </a:p>
          <a:p>
            <a:pPr lvl="1">
              <a:lnSpc>
                <a:spcPct val="150000"/>
              </a:lnSpc>
              <a:buSzPct val="90000"/>
            </a:pPr>
            <a:r>
              <a:rPr lang="en-US" sz="2400" dirty="0"/>
              <a:t>What happened during the trials – study the positive and negative effects</a:t>
            </a:r>
          </a:p>
          <a:p>
            <a:pPr lvl="1">
              <a:lnSpc>
                <a:spcPct val="150000"/>
              </a:lnSpc>
              <a:buSzPct val="90000"/>
            </a:pPr>
            <a:r>
              <a:rPr lang="en-US" sz="2400" dirty="0"/>
              <a:t>What went well?</a:t>
            </a:r>
          </a:p>
          <a:p>
            <a:pPr lvl="1">
              <a:lnSpc>
                <a:spcPct val="150000"/>
              </a:lnSpc>
              <a:buSzPct val="90000"/>
            </a:pPr>
            <a:r>
              <a:rPr lang="en-US" sz="2400" dirty="0"/>
              <a:t>What didn’t go well?</a:t>
            </a:r>
          </a:p>
          <a:p>
            <a:pPr lvl="1">
              <a:lnSpc>
                <a:spcPct val="150000"/>
              </a:lnSpc>
              <a:buSzPct val="90000"/>
            </a:pPr>
            <a:r>
              <a:rPr lang="en-US" sz="2400" dirty="0"/>
              <a:t>What did you learn?</a:t>
            </a:r>
          </a:p>
          <a:p>
            <a:pPr lvl="1">
              <a:lnSpc>
                <a:spcPct val="150000"/>
              </a:lnSpc>
              <a:buSzPct val="90000"/>
            </a:pPr>
            <a:r>
              <a:rPr lang="en-US" sz="2400" dirty="0"/>
              <a:t>Any key insights or AHA moments to inform future success?</a:t>
            </a:r>
          </a:p>
          <a:p>
            <a:pPr lvl="1">
              <a:lnSpc>
                <a:spcPct val="150000"/>
              </a:lnSpc>
              <a:buSzPct val="90000"/>
            </a:pPr>
            <a:r>
              <a:rPr lang="en-US" sz="2400" dirty="0"/>
              <a:t>What do people say about the change?</a:t>
            </a:r>
          </a:p>
          <a:p>
            <a:pPr lvl="1">
              <a:lnSpc>
                <a:spcPct val="150000"/>
              </a:lnSpc>
              <a:buSzPct val="90000"/>
            </a:pPr>
            <a:r>
              <a:rPr lang="en-US" sz="2400" dirty="0"/>
              <a:t>What do customers say about the change?</a:t>
            </a:r>
          </a:p>
          <a:p>
            <a:pPr>
              <a:buNone/>
            </a:pPr>
            <a:endParaRPr lang="en-US" dirty="0"/>
          </a:p>
        </p:txBody>
      </p:sp>
      <p:sp>
        <p:nvSpPr>
          <p:cNvPr id="7" name="Text Box 3">
            <a:extLst>
              <a:ext uri="{FF2B5EF4-FFF2-40B4-BE49-F238E27FC236}">
                <a16:creationId xmlns:a16="http://schemas.microsoft.com/office/drawing/2014/main" id="{8711B19C-1940-4C8E-ABF6-BE22C3F613D7}"/>
              </a:ext>
            </a:extLst>
          </p:cNvPr>
          <p:cNvSpPr txBox="1">
            <a:spLocks noChangeArrowheads="1"/>
          </p:cNvSpPr>
          <p:nvPr/>
        </p:nvSpPr>
        <p:spPr bwMode="auto">
          <a:xfrm rot="766218">
            <a:off x="6413049" y="1382167"/>
            <a:ext cx="2598737" cy="401638"/>
          </a:xfrm>
          <a:prstGeom prst="rect">
            <a:avLst/>
          </a:prstGeom>
          <a:noFill/>
          <a:ln w="38100">
            <a:solidFill>
              <a:schemeClr val="tx1"/>
            </a:solidFill>
            <a:miter lim="800000"/>
            <a:headEnd/>
            <a:tailEnd/>
          </a:ln>
        </p:spPr>
        <p:txBody>
          <a:bodyPr>
            <a:spAutoFit/>
          </a:bodyPr>
          <a:lstStyle/>
          <a:p>
            <a:pPr algn="ctr">
              <a:defRPr/>
            </a:pPr>
            <a:r>
              <a:rPr lang="en-US" sz="2000" b="1" i="1" dirty="0">
                <a:solidFill>
                  <a:srgbClr val="C00000"/>
                </a:solidFill>
                <a:latin typeface="Arial"/>
                <a:cs typeface="Arial" charset="0"/>
              </a:rPr>
              <a:t>WHAT HAPPENED</a:t>
            </a:r>
          </a:p>
        </p:txBody>
      </p:sp>
    </p:spTree>
    <p:extLst>
      <p:ext uri="{BB962C8B-B14F-4D97-AF65-F5344CB8AC3E}">
        <p14:creationId xmlns:p14="http://schemas.microsoft.com/office/powerpoint/2010/main" val="269154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85386-C80B-4830-8D41-383ADCBFF856}"/>
              </a:ext>
            </a:extLst>
          </p:cNvPr>
          <p:cNvSpPr>
            <a:spLocks noGrp="1"/>
          </p:cNvSpPr>
          <p:nvPr>
            <p:ph type="title"/>
          </p:nvPr>
        </p:nvSpPr>
        <p:spPr/>
        <p:txBody>
          <a:bodyPr/>
          <a:lstStyle/>
          <a:p>
            <a:r>
              <a:rPr lang="en-US" dirty="0"/>
              <a:t>Follow-Up Actions</a:t>
            </a:r>
          </a:p>
        </p:txBody>
      </p:sp>
      <p:sp>
        <p:nvSpPr>
          <p:cNvPr id="4" name="Footer Placeholder 3">
            <a:extLst>
              <a:ext uri="{FF2B5EF4-FFF2-40B4-BE49-F238E27FC236}">
                <a16:creationId xmlns:a16="http://schemas.microsoft.com/office/drawing/2014/main" id="{D12B8B12-284A-4AD8-9C55-5543BA7A4681}"/>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481A9583-CC44-4A9D-90AC-1DFD557604DE}"/>
              </a:ext>
            </a:extLst>
          </p:cNvPr>
          <p:cNvSpPr>
            <a:spLocks noGrp="1"/>
          </p:cNvSpPr>
          <p:nvPr>
            <p:ph type="sldNum" sz="quarter" idx="12"/>
          </p:nvPr>
        </p:nvSpPr>
        <p:spPr/>
        <p:txBody>
          <a:bodyPr/>
          <a:lstStyle/>
          <a:p>
            <a:fld id="{909ED1F4-8724-4CB0-854F-41CA9E1557CC}" type="slidenum">
              <a:rPr lang="en-US" altLang="en-US" smtClean="0"/>
              <a:pPr/>
              <a:t>289</a:t>
            </a:fld>
            <a:endParaRPr lang="en-US" altLang="en-US"/>
          </a:p>
        </p:txBody>
      </p:sp>
      <p:sp>
        <p:nvSpPr>
          <p:cNvPr id="6" name="Content Placeholder 1">
            <a:extLst>
              <a:ext uri="{FF2B5EF4-FFF2-40B4-BE49-F238E27FC236}">
                <a16:creationId xmlns:a16="http://schemas.microsoft.com/office/drawing/2014/main" id="{94D13DB3-9EE8-4321-8680-01587992C7B6}"/>
              </a:ext>
            </a:extLst>
          </p:cNvPr>
          <p:cNvSpPr>
            <a:spLocks noGrp="1"/>
          </p:cNvSpPr>
          <p:nvPr>
            <p:ph idx="1"/>
          </p:nvPr>
        </p:nvSpPr>
        <p:spPr>
          <a:xfrm>
            <a:off x="609600" y="1219200"/>
            <a:ext cx="7924800" cy="4495800"/>
          </a:xfrm>
        </p:spPr>
        <p:txBody>
          <a:bodyPr>
            <a:noAutofit/>
          </a:bodyPr>
          <a:lstStyle/>
          <a:p>
            <a:pPr>
              <a:lnSpc>
                <a:spcPct val="150000"/>
              </a:lnSpc>
              <a:spcAft>
                <a:spcPts val="0"/>
              </a:spcAft>
              <a:buNone/>
            </a:pPr>
            <a:r>
              <a:rPr lang="en-US" sz="1800" dirty="0"/>
              <a:t>Use insights gained to make decisions on future PDSA cycles</a:t>
            </a:r>
          </a:p>
          <a:p>
            <a:pPr lvl="1">
              <a:lnSpc>
                <a:spcPct val="150000"/>
              </a:lnSpc>
              <a:buSzPct val="90000"/>
            </a:pPr>
            <a:r>
              <a:rPr lang="en-US" sz="1800" dirty="0"/>
              <a:t>Was the problem eliminated?</a:t>
            </a:r>
          </a:p>
          <a:p>
            <a:pPr lvl="1">
              <a:lnSpc>
                <a:spcPct val="150000"/>
              </a:lnSpc>
              <a:buSzPct val="90000"/>
            </a:pPr>
            <a:r>
              <a:rPr lang="en-US" sz="1800" dirty="0"/>
              <a:t>Was the countermeasure successful?</a:t>
            </a:r>
          </a:p>
          <a:p>
            <a:pPr lvl="1">
              <a:lnSpc>
                <a:spcPct val="150000"/>
              </a:lnSpc>
              <a:buSzPct val="90000"/>
            </a:pPr>
            <a:r>
              <a:rPr lang="en-US" sz="1800" dirty="0"/>
              <a:t>Do other people or processes need to be involved?</a:t>
            </a:r>
          </a:p>
          <a:p>
            <a:pPr lvl="1">
              <a:lnSpc>
                <a:spcPct val="150000"/>
              </a:lnSpc>
              <a:buSzPct val="90000"/>
            </a:pPr>
            <a:r>
              <a:rPr lang="en-US" sz="1800" dirty="0"/>
              <a:t>Accept, reject or modify aspects of the trials to achieve desired outcomes</a:t>
            </a:r>
          </a:p>
          <a:p>
            <a:pPr lvl="1">
              <a:lnSpc>
                <a:spcPct val="150000"/>
              </a:lnSpc>
              <a:buSzPct val="90000"/>
            </a:pPr>
            <a:r>
              <a:rPr lang="en-US" sz="1800" dirty="0"/>
              <a:t>What related issues or unintended consequences do you anticipate &amp; what are your contingencies?</a:t>
            </a:r>
          </a:p>
          <a:p>
            <a:pPr lvl="1">
              <a:lnSpc>
                <a:spcPct val="150000"/>
              </a:lnSpc>
              <a:buSzPct val="90000"/>
            </a:pPr>
            <a:r>
              <a:rPr lang="en-US" sz="1800" dirty="0"/>
              <a:t>What processes will you use to enable, assure  &amp; sustain success?</a:t>
            </a:r>
          </a:p>
          <a:p>
            <a:pPr lvl="1">
              <a:lnSpc>
                <a:spcPct val="150000"/>
              </a:lnSpc>
              <a:buSzPct val="90000"/>
            </a:pPr>
            <a:r>
              <a:rPr lang="en-US" sz="1800" dirty="0"/>
              <a:t>What will you do next?</a:t>
            </a:r>
          </a:p>
        </p:txBody>
      </p:sp>
      <p:sp>
        <p:nvSpPr>
          <p:cNvPr id="7" name="Text Box 3">
            <a:extLst>
              <a:ext uri="{FF2B5EF4-FFF2-40B4-BE49-F238E27FC236}">
                <a16:creationId xmlns:a16="http://schemas.microsoft.com/office/drawing/2014/main" id="{D769F315-5CA7-4F2C-AB5E-0D1BCC10023F}"/>
              </a:ext>
            </a:extLst>
          </p:cNvPr>
          <p:cNvSpPr txBox="1">
            <a:spLocks noChangeArrowheads="1"/>
          </p:cNvSpPr>
          <p:nvPr/>
        </p:nvSpPr>
        <p:spPr bwMode="auto">
          <a:xfrm rot="766218">
            <a:off x="6413048" y="942181"/>
            <a:ext cx="2598737" cy="401638"/>
          </a:xfrm>
          <a:prstGeom prst="rect">
            <a:avLst/>
          </a:prstGeom>
          <a:noFill/>
          <a:ln w="38100">
            <a:solidFill>
              <a:schemeClr val="tx1"/>
            </a:solidFill>
            <a:miter lim="800000"/>
            <a:headEnd/>
            <a:tailEnd/>
          </a:ln>
        </p:spPr>
        <p:txBody>
          <a:bodyPr>
            <a:spAutoFit/>
          </a:bodyPr>
          <a:lstStyle/>
          <a:p>
            <a:pPr algn="ctr">
              <a:defRPr/>
            </a:pPr>
            <a:r>
              <a:rPr lang="en-US" sz="2000" b="1" i="1" dirty="0">
                <a:solidFill>
                  <a:srgbClr val="C00000"/>
                </a:solidFill>
                <a:latin typeface="Arial"/>
                <a:cs typeface="Arial" charset="0"/>
              </a:rPr>
              <a:t>NOW WHAT?</a:t>
            </a:r>
          </a:p>
        </p:txBody>
      </p:sp>
    </p:spTree>
    <p:extLst>
      <p:ext uri="{BB962C8B-B14F-4D97-AF65-F5344CB8AC3E}">
        <p14:creationId xmlns:p14="http://schemas.microsoft.com/office/powerpoint/2010/main" val="219586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2, Lesson 1</a:t>
            </a:r>
          </a:p>
          <a:p>
            <a:pPr eaLnBrk="1" hangingPunct="1">
              <a:buFont typeface="Wingdings" panose="05000000000000000000" pitchFamily="2" charset="2"/>
              <a:buNone/>
            </a:pPr>
            <a:r>
              <a:rPr lang="en-US" altLang="en-US" dirty="0">
                <a:solidFill>
                  <a:srgbClr val="1B7384"/>
                </a:solidFill>
              </a:rPr>
              <a:t>Project Management Overview and The PM Triangle</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05504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0A45-693A-47A8-AA29-11392A800496}"/>
              </a:ext>
            </a:extLst>
          </p:cNvPr>
          <p:cNvSpPr>
            <a:spLocks noGrp="1"/>
          </p:cNvSpPr>
          <p:nvPr>
            <p:ph type="title"/>
          </p:nvPr>
        </p:nvSpPr>
        <p:spPr/>
        <p:txBody>
          <a:bodyPr/>
          <a:lstStyle/>
          <a:p>
            <a:r>
              <a:rPr lang="en-US" dirty="0"/>
              <a:t>Common Traps</a:t>
            </a:r>
          </a:p>
        </p:txBody>
      </p:sp>
      <p:sp>
        <p:nvSpPr>
          <p:cNvPr id="4" name="Footer Placeholder 3">
            <a:extLst>
              <a:ext uri="{FF2B5EF4-FFF2-40B4-BE49-F238E27FC236}">
                <a16:creationId xmlns:a16="http://schemas.microsoft.com/office/drawing/2014/main" id="{E3DF8935-1408-4D3F-B76B-EFF753C03862}"/>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5D5D9993-E424-472C-877E-C29FA0EA0D24}"/>
              </a:ext>
            </a:extLst>
          </p:cNvPr>
          <p:cNvSpPr>
            <a:spLocks noGrp="1"/>
          </p:cNvSpPr>
          <p:nvPr>
            <p:ph type="sldNum" sz="quarter" idx="12"/>
          </p:nvPr>
        </p:nvSpPr>
        <p:spPr/>
        <p:txBody>
          <a:bodyPr/>
          <a:lstStyle/>
          <a:p>
            <a:fld id="{909ED1F4-8724-4CB0-854F-41CA9E1557CC}" type="slidenum">
              <a:rPr lang="en-US" altLang="en-US" smtClean="0"/>
              <a:pPr/>
              <a:t>290</a:t>
            </a:fld>
            <a:endParaRPr lang="en-US" altLang="en-US"/>
          </a:p>
        </p:txBody>
      </p:sp>
      <p:sp>
        <p:nvSpPr>
          <p:cNvPr id="6" name="Content Placeholder 1">
            <a:extLst>
              <a:ext uri="{FF2B5EF4-FFF2-40B4-BE49-F238E27FC236}">
                <a16:creationId xmlns:a16="http://schemas.microsoft.com/office/drawing/2014/main" id="{8281CE9B-5F7F-4ABD-AC91-F6BF4A1E0744}"/>
              </a:ext>
            </a:extLst>
          </p:cNvPr>
          <p:cNvSpPr>
            <a:spLocks noGrp="1"/>
          </p:cNvSpPr>
          <p:nvPr>
            <p:ph idx="1"/>
          </p:nvPr>
        </p:nvSpPr>
        <p:spPr>
          <a:xfrm>
            <a:off x="609600" y="1242219"/>
            <a:ext cx="7924800" cy="4373562"/>
          </a:xfrm>
        </p:spPr>
        <p:txBody>
          <a:bodyPr/>
          <a:lstStyle/>
          <a:p>
            <a:pPr>
              <a:buSzPct val="70000"/>
              <a:defRPr/>
            </a:pPr>
            <a:r>
              <a:rPr lang="en-US" dirty="0"/>
              <a:t>Fixing things that should not be happening at all</a:t>
            </a:r>
          </a:p>
          <a:p>
            <a:pPr>
              <a:buSzPct val="70000"/>
              <a:defRPr/>
            </a:pPr>
            <a:r>
              <a:rPr lang="en-US" dirty="0"/>
              <a:t>Not understanding the larger process of which this is a part</a:t>
            </a:r>
          </a:p>
          <a:p>
            <a:pPr>
              <a:buSzPct val="70000"/>
              <a:defRPr/>
            </a:pPr>
            <a:r>
              <a:rPr lang="en-US" dirty="0"/>
              <a:t>Jumping to the countermeasure without having a deep understanding of the problem</a:t>
            </a:r>
          </a:p>
          <a:p>
            <a:pPr>
              <a:buSzPct val="70000"/>
              <a:defRPr/>
            </a:pPr>
            <a:r>
              <a:rPr lang="en-US" dirty="0"/>
              <a:t>Not clearly understanding the needs of the organization</a:t>
            </a:r>
          </a:p>
          <a:p>
            <a:pPr>
              <a:buSzPct val="70000"/>
              <a:defRPr/>
            </a:pPr>
            <a:r>
              <a:rPr lang="en-US" dirty="0"/>
              <a:t>Not tying your A3 to the larger goals of the organization</a:t>
            </a:r>
          </a:p>
          <a:p>
            <a:pPr>
              <a:buSzPct val="70000"/>
              <a:defRPr/>
            </a:pPr>
            <a:r>
              <a:rPr lang="en-US" dirty="0"/>
              <a:t>Focusing on symptoms, not root causes</a:t>
            </a:r>
          </a:p>
          <a:p>
            <a:pPr>
              <a:buSzPct val="70000"/>
              <a:defRPr/>
            </a:pPr>
            <a:r>
              <a:rPr lang="en-US" dirty="0"/>
              <a:t>Viewing people as the problem instead of the process being the problem</a:t>
            </a:r>
          </a:p>
          <a:p>
            <a:pPr>
              <a:buNone/>
            </a:pPr>
            <a:endParaRPr lang="en-US" dirty="0"/>
          </a:p>
        </p:txBody>
      </p:sp>
    </p:spTree>
    <p:extLst>
      <p:ext uri="{BB962C8B-B14F-4D97-AF65-F5344CB8AC3E}">
        <p14:creationId xmlns:p14="http://schemas.microsoft.com/office/powerpoint/2010/main" val="237207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9951190-E249-48AC-8FE9-47EC9AC0DD41}"/>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A50FE6F2-106F-49F1-B3D9-8616A0F98E58}"/>
              </a:ext>
            </a:extLst>
          </p:cNvPr>
          <p:cNvSpPr>
            <a:spLocks noGrp="1"/>
          </p:cNvSpPr>
          <p:nvPr>
            <p:ph type="sldNum" sz="quarter" idx="12"/>
          </p:nvPr>
        </p:nvSpPr>
        <p:spPr/>
        <p:txBody>
          <a:bodyPr/>
          <a:lstStyle/>
          <a:p>
            <a:fld id="{909ED1F4-8724-4CB0-854F-41CA9E1557CC}" type="slidenum">
              <a:rPr lang="en-US" altLang="en-US" smtClean="0"/>
              <a:pPr/>
              <a:t>291</a:t>
            </a:fld>
            <a:endParaRPr lang="en-US" altLang="en-US"/>
          </a:p>
        </p:txBody>
      </p:sp>
      <p:pic>
        <p:nvPicPr>
          <p:cNvPr id="9220" name="Picture 4" descr="https://66.media.tumblr.com/tumblr_m8kcoiZzDy1r5o8sz.gif">
            <a:extLst>
              <a:ext uri="{FF2B5EF4-FFF2-40B4-BE49-F238E27FC236}">
                <a16:creationId xmlns:a16="http://schemas.microsoft.com/office/drawing/2014/main" id="{2193FFB4-90FF-4299-8856-195FF103BFE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38480" y="1295400"/>
            <a:ext cx="6467039" cy="4038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0987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3D79-EE17-43A3-A802-E73AED9405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2C04F8-74DC-4595-89F1-C86A65892D9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5F33CE9-79DB-4FA1-BFDD-47DEF9EBD6B9}"/>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CD9F80A3-C87C-4836-B961-7F26189368BB}"/>
              </a:ext>
            </a:extLst>
          </p:cNvPr>
          <p:cNvSpPr>
            <a:spLocks noGrp="1"/>
          </p:cNvSpPr>
          <p:nvPr>
            <p:ph type="sldNum" sz="quarter" idx="12"/>
          </p:nvPr>
        </p:nvSpPr>
        <p:spPr/>
        <p:txBody>
          <a:bodyPr/>
          <a:lstStyle/>
          <a:p>
            <a:fld id="{909ED1F4-8724-4CB0-854F-41CA9E1557CC}" type="slidenum">
              <a:rPr lang="en-US" altLang="en-US" smtClean="0"/>
              <a:pPr/>
              <a:t>292</a:t>
            </a:fld>
            <a:endParaRPr lang="en-US" altLang="en-US"/>
          </a:p>
        </p:txBody>
      </p:sp>
      <p:pic>
        <p:nvPicPr>
          <p:cNvPr id="1026" name="Picture 2" descr="Image result for start a revolution">
            <a:extLst>
              <a:ext uri="{FF2B5EF4-FFF2-40B4-BE49-F238E27FC236}">
                <a16:creationId xmlns:a16="http://schemas.microsoft.com/office/drawing/2014/main" id="{E03A740E-62A6-492F-A232-1E6A325D3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57225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0" name="Connector: Curved 9">
            <a:extLst>
              <a:ext uri="{FF2B5EF4-FFF2-40B4-BE49-F238E27FC236}">
                <a16:creationId xmlns:a16="http://schemas.microsoft.com/office/drawing/2014/main" id="{D1FDC3DE-BB43-4351-9C17-A0E3E1278838}"/>
              </a:ext>
            </a:extLst>
          </p:cNvPr>
          <p:cNvCxnSpPr/>
          <p:nvPr/>
        </p:nvCxnSpPr>
        <p:spPr bwMode="auto">
          <a:xfrm rot="5400000" flipH="1" flipV="1">
            <a:off x="4121150" y="4718050"/>
            <a:ext cx="304800" cy="12700"/>
          </a:xfrm>
          <a:prstGeom prst="curvedConnector3">
            <a:avLst/>
          </a:prstGeom>
          <a:solidFill>
            <a:schemeClr val="accent1"/>
          </a:solidFill>
          <a:ln w="28575" cap="flat" cmpd="sng" algn="ctr">
            <a:solidFill>
              <a:schemeClr val="bg1"/>
            </a:solidFill>
            <a:prstDash val="solid"/>
            <a:round/>
            <a:headEnd type="none" w="med" len="med"/>
            <a:tailEnd type="triangle"/>
          </a:ln>
          <a:effectLst/>
        </p:spPr>
      </p:cxnSp>
      <p:sp>
        <p:nvSpPr>
          <p:cNvPr id="11" name="TextBox 10">
            <a:extLst>
              <a:ext uri="{FF2B5EF4-FFF2-40B4-BE49-F238E27FC236}">
                <a16:creationId xmlns:a16="http://schemas.microsoft.com/office/drawing/2014/main" id="{A0E0AD7F-83D6-4DFC-9BC1-A61430313DBA}"/>
              </a:ext>
            </a:extLst>
          </p:cNvPr>
          <p:cNvSpPr txBox="1"/>
          <p:nvPr/>
        </p:nvSpPr>
        <p:spPr>
          <a:xfrm>
            <a:off x="3733800" y="4724400"/>
            <a:ext cx="1244601" cy="584775"/>
          </a:xfrm>
          <a:prstGeom prst="rect">
            <a:avLst/>
          </a:prstGeom>
          <a:noFill/>
        </p:spPr>
        <p:txBody>
          <a:bodyPr wrap="square" rtlCol="0">
            <a:spAutoFit/>
          </a:bodyPr>
          <a:lstStyle/>
          <a:p>
            <a:r>
              <a:rPr lang="en-US" sz="3200" b="1" dirty="0">
                <a:solidFill>
                  <a:schemeClr val="bg1"/>
                </a:solidFill>
                <a:latin typeface="Bradley Hand ITC" panose="03070402050302030203" pitchFamily="66" charset="0"/>
              </a:rPr>
              <a:t>Lean</a:t>
            </a:r>
          </a:p>
        </p:txBody>
      </p:sp>
      <p:sp>
        <p:nvSpPr>
          <p:cNvPr id="13" name="TextBox 12">
            <a:extLst>
              <a:ext uri="{FF2B5EF4-FFF2-40B4-BE49-F238E27FC236}">
                <a16:creationId xmlns:a16="http://schemas.microsoft.com/office/drawing/2014/main" id="{7815314E-E61D-42EF-B4F8-557A1EE15F8D}"/>
              </a:ext>
            </a:extLst>
          </p:cNvPr>
          <p:cNvSpPr txBox="1"/>
          <p:nvPr/>
        </p:nvSpPr>
        <p:spPr>
          <a:xfrm>
            <a:off x="0" y="5334000"/>
            <a:ext cx="8839200" cy="1077218"/>
          </a:xfrm>
          <a:prstGeom prst="rect">
            <a:avLst/>
          </a:prstGeom>
          <a:noFill/>
        </p:spPr>
        <p:txBody>
          <a:bodyPr wrap="square" rtlCol="0">
            <a:spAutoFit/>
          </a:bodyPr>
          <a:lstStyle/>
          <a:p>
            <a:pPr algn="ctr"/>
            <a:r>
              <a:rPr lang="en-US" sz="3200" b="1" dirty="0">
                <a:solidFill>
                  <a:schemeClr val="bg1"/>
                </a:solidFill>
                <a:latin typeface="Bradley Hand ITC" panose="03070402050302030203" pitchFamily="66" charset="0"/>
              </a:rPr>
              <a:t>Womack’s and Jones’ Steps for Implementing Change and Institutionalizing the Revolution</a:t>
            </a:r>
          </a:p>
        </p:txBody>
      </p:sp>
    </p:spTree>
    <p:extLst>
      <p:ext uri="{BB962C8B-B14F-4D97-AF65-F5344CB8AC3E}">
        <p14:creationId xmlns:p14="http://schemas.microsoft.com/office/powerpoint/2010/main" val="209636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E68E9-BF07-4897-8F04-1472656CA8AF}"/>
              </a:ext>
            </a:extLst>
          </p:cNvPr>
          <p:cNvSpPr>
            <a:spLocks noGrp="1"/>
          </p:cNvSpPr>
          <p:nvPr>
            <p:ph type="title"/>
          </p:nvPr>
        </p:nvSpPr>
        <p:spPr>
          <a:xfrm>
            <a:off x="491490" y="365125"/>
            <a:ext cx="3840085" cy="1692794"/>
          </a:xfrm>
        </p:spPr>
        <p:txBody>
          <a:bodyPr>
            <a:normAutofit/>
          </a:bodyPr>
          <a:lstStyle/>
          <a:p>
            <a:r>
              <a:rPr lang="en-US" dirty="0"/>
              <a:t>Step 1: Find a Change Agent</a:t>
            </a:r>
          </a:p>
        </p:txBody>
      </p:sp>
      <p:sp>
        <p:nvSpPr>
          <p:cNvPr id="3" name="Content Placeholder 2">
            <a:extLst>
              <a:ext uri="{FF2B5EF4-FFF2-40B4-BE49-F238E27FC236}">
                <a16:creationId xmlns:a16="http://schemas.microsoft.com/office/drawing/2014/main" id="{6D5409C9-2F51-4181-9C03-FC48746951D1}"/>
              </a:ext>
            </a:extLst>
          </p:cNvPr>
          <p:cNvSpPr>
            <a:spLocks noGrp="1"/>
          </p:cNvSpPr>
          <p:nvPr>
            <p:ph idx="1"/>
          </p:nvPr>
        </p:nvSpPr>
        <p:spPr>
          <a:xfrm>
            <a:off x="491490" y="2575034"/>
            <a:ext cx="3840085" cy="3462228"/>
          </a:xfrm>
        </p:spPr>
        <p:txBody>
          <a:bodyPr>
            <a:normAutofit/>
          </a:bodyPr>
          <a:lstStyle/>
          <a:p>
            <a:pPr marL="0" indent="0">
              <a:buNone/>
            </a:pPr>
            <a:r>
              <a:rPr lang="en-US" dirty="0"/>
              <a:t>“No organization has ever undergone dramatic and comprehensive change without some somewhere, softly or in a loud voice, taking the lead”</a:t>
            </a:r>
          </a:p>
        </p:txBody>
      </p:sp>
      <p:sp>
        <p:nvSpPr>
          <p:cNvPr id="5" name="Slide Number Placeholder 4">
            <a:extLst>
              <a:ext uri="{FF2B5EF4-FFF2-40B4-BE49-F238E27FC236}">
                <a16:creationId xmlns:a16="http://schemas.microsoft.com/office/drawing/2014/main" id="{645F35A8-6FDD-4A88-BA2C-1FCE6E6166F2}"/>
              </a:ext>
            </a:extLst>
          </p:cNvPr>
          <p:cNvSpPr>
            <a:spLocks noGrp="1"/>
          </p:cNvSpPr>
          <p:nvPr>
            <p:ph type="sldNum" sz="quarter" idx="12"/>
          </p:nvPr>
        </p:nvSpPr>
        <p:spPr>
          <a:xfrm>
            <a:off x="5206365" y="6356350"/>
            <a:ext cx="874395" cy="365125"/>
          </a:xfrm>
        </p:spPr>
        <p:txBody>
          <a:bodyPr>
            <a:normAutofit/>
          </a:bodyPr>
          <a:lstStyle/>
          <a:p>
            <a:pPr>
              <a:spcAft>
                <a:spcPts val="600"/>
              </a:spcAft>
            </a:pPr>
            <a:fld id="{909ED1F4-8724-4CB0-854F-41CA9E1557CC}" type="slidenum">
              <a:rPr lang="en-US" altLang="en-US" smtClean="0"/>
              <a:pPr>
                <a:spcAft>
                  <a:spcPts val="600"/>
                </a:spcAft>
              </a:pPr>
              <a:t>293</a:t>
            </a:fld>
            <a:endParaRPr lang="en-US" altLang="en-US"/>
          </a:p>
        </p:txBody>
      </p:sp>
      <p:pic>
        <p:nvPicPr>
          <p:cNvPr id="2050" name="Picture 2" descr="Related image">
            <a:extLst>
              <a:ext uri="{FF2B5EF4-FFF2-40B4-BE49-F238E27FC236}">
                <a16:creationId xmlns:a16="http://schemas.microsoft.com/office/drawing/2014/main" id="{42ECC06D-B3B7-4D06-AA16-3ACCEF72F3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37" r="45132" b="-1"/>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294528E-04CA-407F-9290-D67B78A7E4F9}"/>
              </a:ext>
            </a:extLst>
          </p:cNvPr>
          <p:cNvSpPr>
            <a:spLocks noGrp="1"/>
          </p:cNvSpPr>
          <p:nvPr>
            <p:ph type="ftr" sz="quarter" idx="10"/>
          </p:nvPr>
        </p:nvSpPr>
        <p:spPr/>
        <p:txBody>
          <a:bodyPr/>
          <a:lstStyle/>
          <a:p>
            <a:r>
              <a:rPr lang="en-US" altLang="en-US"/>
              <a:t>PHX Institute</a:t>
            </a:r>
            <a:endParaRPr lang="en-US" altLang="en-US" dirty="0"/>
          </a:p>
        </p:txBody>
      </p:sp>
    </p:spTree>
    <p:extLst>
      <p:ext uri="{BB962C8B-B14F-4D97-AF65-F5344CB8AC3E}">
        <p14:creationId xmlns:p14="http://schemas.microsoft.com/office/powerpoint/2010/main" val="38721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B2F6-D77B-4D54-8B20-23845EAE5D10}"/>
              </a:ext>
            </a:extLst>
          </p:cNvPr>
          <p:cNvSpPr>
            <a:spLocks noGrp="1"/>
          </p:cNvSpPr>
          <p:nvPr>
            <p:ph type="title"/>
          </p:nvPr>
        </p:nvSpPr>
        <p:spPr/>
        <p:txBody>
          <a:bodyPr/>
          <a:lstStyle/>
          <a:p>
            <a:r>
              <a:rPr lang="en-US" dirty="0"/>
              <a:t>Step 2: Get the Knowledge</a:t>
            </a:r>
          </a:p>
        </p:txBody>
      </p:sp>
      <p:sp>
        <p:nvSpPr>
          <p:cNvPr id="3" name="Content Placeholder 2">
            <a:extLst>
              <a:ext uri="{FF2B5EF4-FFF2-40B4-BE49-F238E27FC236}">
                <a16:creationId xmlns:a16="http://schemas.microsoft.com/office/drawing/2014/main" id="{AAB4470A-8C5E-4836-9392-1F6C25322E43}"/>
              </a:ext>
            </a:extLst>
          </p:cNvPr>
          <p:cNvSpPr>
            <a:spLocks noGrp="1"/>
          </p:cNvSpPr>
          <p:nvPr>
            <p:ph idx="1"/>
          </p:nvPr>
        </p:nvSpPr>
        <p:spPr/>
        <p:txBody>
          <a:bodyPr/>
          <a:lstStyle/>
          <a:p>
            <a:r>
              <a:rPr lang="en-US" dirty="0"/>
              <a:t>The most valuable aspect of this work is not the improvement in performance in a specific process, but the raised consciousness of the managers involved in the change process and their enthusiasm for tackling other problems using this knowledge</a:t>
            </a:r>
          </a:p>
        </p:txBody>
      </p:sp>
      <p:sp>
        <p:nvSpPr>
          <p:cNvPr id="4" name="Footer Placeholder 3">
            <a:extLst>
              <a:ext uri="{FF2B5EF4-FFF2-40B4-BE49-F238E27FC236}">
                <a16:creationId xmlns:a16="http://schemas.microsoft.com/office/drawing/2014/main" id="{DF06E375-56B6-4A36-A09B-1FA9DF298E02}"/>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CBD24667-F81C-48E3-972B-25B0FA56FE08}"/>
              </a:ext>
            </a:extLst>
          </p:cNvPr>
          <p:cNvSpPr>
            <a:spLocks noGrp="1"/>
          </p:cNvSpPr>
          <p:nvPr>
            <p:ph type="sldNum" sz="quarter" idx="12"/>
          </p:nvPr>
        </p:nvSpPr>
        <p:spPr/>
        <p:txBody>
          <a:bodyPr/>
          <a:lstStyle/>
          <a:p>
            <a:fld id="{909ED1F4-8724-4CB0-854F-41CA9E1557CC}" type="slidenum">
              <a:rPr lang="en-US" altLang="en-US" smtClean="0"/>
              <a:pPr/>
              <a:t>294</a:t>
            </a:fld>
            <a:endParaRPr lang="en-US" altLang="en-US"/>
          </a:p>
        </p:txBody>
      </p:sp>
      <p:pic>
        <p:nvPicPr>
          <p:cNvPr id="3074" name="Picture 2" descr="Image result for get in the know">
            <a:extLst>
              <a:ext uri="{FF2B5EF4-FFF2-40B4-BE49-F238E27FC236}">
                <a16:creationId xmlns:a16="http://schemas.microsoft.com/office/drawing/2014/main" id="{DA1B0013-CFB4-404A-BEA2-E802D69D7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08" y="3810000"/>
            <a:ext cx="3143384" cy="20917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1139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59D3-F140-42A6-B9D8-2D9521BFE361}"/>
              </a:ext>
            </a:extLst>
          </p:cNvPr>
          <p:cNvSpPr>
            <a:spLocks noGrp="1"/>
          </p:cNvSpPr>
          <p:nvPr>
            <p:ph type="title"/>
          </p:nvPr>
        </p:nvSpPr>
        <p:spPr>
          <a:xfrm>
            <a:off x="609600" y="480218"/>
            <a:ext cx="7924800" cy="1196181"/>
          </a:xfrm>
        </p:spPr>
        <p:txBody>
          <a:bodyPr/>
          <a:lstStyle/>
          <a:p>
            <a:r>
              <a:rPr lang="en-US" dirty="0"/>
              <a:t>Step 3: Find a Lever by Seizing the Crisis</a:t>
            </a:r>
          </a:p>
        </p:txBody>
      </p:sp>
      <p:sp>
        <p:nvSpPr>
          <p:cNvPr id="3" name="Content Placeholder 2">
            <a:extLst>
              <a:ext uri="{FF2B5EF4-FFF2-40B4-BE49-F238E27FC236}">
                <a16:creationId xmlns:a16="http://schemas.microsoft.com/office/drawing/2014/main" id="{EC7D627D-0433-49E9-A644-8884FB2360DB}"/>
              </a:ext>
            </a:extLst>
          </p:cNvPr>
          <p:cNvSpPr>
            <a:spLocks noGrp="1"/>
          </p:cNvSpPr>
          <p:nvPr>
            <p:ph idx="1"/>
          </p:nvPr>
        </p:nvSpPr>
        <p:spPr>
          <a:xfrm>
            <a:off x="609600" y="1828800"/>
            <a:ext cx="4572000" cy="3886200"/>
          </a:xfrm>
        </p:spPr>
        <p:txBody>
          <a:bodyPr/>
          <a:lstStyle/>
          <a:p>
            <a:r>
              <a:rPr lang="en-US" sz="2200" dirty="0"/>
              <a:t>The current era of stagnation is not an excuse to avoid or abandon efforts to improve current operations</a:t>
            </a:r>
          </a:p>
          <a:p>
            <a:r>
              <a:rPr lang="en-US" sz="2200" dirty="0"/>
              <a:t>Make decisive recommendations and suggestion, take decisive actions</a:t>
            </a:r>
          </a:p>
          <a:p>
            <a:r>
              <a:rPr lang="en-US" sz="2200" dirty="0"/>
              <a:t>Use constraints of the system around you to justify the need to change (</a:t>
            </a:r>
            <a:r>
              <a:rPr lang="en-US" sz="2200" dirty="0" err="1"/>
              <a:t>ie</a:t>
            </a:r>
            <a:r>
              <a:rPr lang="en-US" sz="2200" dirty="0"/>
              <a:t> declining reimbursements)</a:t>
            </a:r>
          </a:p>
        </p:txBody>
      </p:sp>
      <p:sp>
        <p:nvSpPr>
          <p:cNvPr id="4" name="Footer Placeholder 3">
            <a:extLst>
              <a:ext uri="{FF2B5EF4-FFF2-40B4-BE49-F238E27FC236}">
                <a16:creationId xmlns:a16="http://schemas.microsoft.com/office/drawing/2014/main" id="{619DF6E8-A214-498A-9487-7F41466CBC76}"/>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4EFC1730-2C9B-4BDD-9F64-2F84ECB0389A}"/>
              </a:ext>
            </a:extLst>
          </p:cNvPr>
          <p:cNvSpPr>
            <a:spLocks noGrp="1"/>
          </p:cNvSpPr>
          <p:nvPr>
            <p:ph type="sldNum" sz="quarter" idx="12"/>
          </p:nvPr>
        </p:nvSpPr>
        <p:spPr/>
        <p:txBody>
          <a:bodyPr/>
          <a:lstStyle/>
          <a:p>
            <a:fld id="{909ED1F4-8724-4CB0-854F-41CA9E1557CC}" type="slidenum">
              <a:rPr lang="en-US" altLang="en-US" smtClean="0"/>
              <a:pPr/>
              <a:t>295</a:t>
            </a:fld>
            <a:endParaRPr lang="en-US" altLang="en-US"/>
          </a:p>
        </p:txBody>
      </p:sp>
      <p:pic>
        <p:nvPicPr>
          <p:cNvPr id="4098" name="Picture 2" descr="Image result for move the lever">
            <a:extLst>
              <a:ext uri="{FF2B5EF4-FFF2-40B4-BE49-F238E27FC236}">
                <a16:creationId xmlns:a16="http://schemas.microsoft.com/office/drawing/2014/main" id="{1B61901B-5BD6-43FA-B1AD-1C0A7731E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514600"/>
            <a:ext cx="3749546" cy="25069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6643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360B-28CA-4028-92C0-744EB943DBB9}"/>
              </a:ext>
            </a:extLst>
          </p:cNvPr>
          <p:cNvSpPr>
            <a:spLocks noGrp="1"/>
          </p:cNvSpPr>
          <p:nvPr>
            <p:ph type="title"/>
          </p:nvPr>
        </p:nvSpPr>
        <p:spPr/>
        <p:txBody>
          <a:bodyPr/>
          <a:lstStyle/>
          <a:p>
            <a:r>
              <a:rPr lang="en-US" dirty="0"/>
              <a:t>Steps We’ve Already Discussed</a:t>
            </a:r>
          </a:p>
        </p:txBody>
      </p:sp>
      <p:sp>
        <p:nvSpPr>
          <p:cNvPr id="3" name="Content Placeholder 2">
            <a:extLst>
              <a:ext uri="{FF2B5EF4-FFF2-40B4-BE49-F238E27FC236}">
                <a16:creationId xmlns:a16="http://schemas.microsoft.com/office/drawing/2014/main" id="{79D466BC-79A6-479C-95C8-B46AD358F89A}"/>
              </a:ext>
            </a:extLst>
          </p:cNvPr>
          <p:cNvSpPr>
            <a:spLocks noGrp="1"/>
          </p:cNvSpPr>
          <p:nvPr>
            <p:ph idx="1"/>
          </p:nvPr>
        </p:nvSpPr>
        <p:spPr>
          <a:xfrm>
            <a:off x="609600" y="1341438"/>
            <a:ext cx="7924800" cy="3886200"/>
          </a:xfrm>
        </p:spPr>
        <p:txBody>
          <a:bodyPr/>
          <a:lstStyle/>
          <a:p>
            <a:r>
              <a:rPr lang="en-US" sz="2800" dirty="0"/>
              <a:t>Step 4: Map your Value Streams</a:t>
            </a:r>
          </a:p>
          <a:p>
            <a:r>
              <a:rPr lang="en-US" sz="2800" dirty="0"/>
              <a:t>Step 5: Reorganize by product family or value stream</a:t>
            </a:r>
          </a:p>
        </p:txBody>
      </p:sp>
      <p:sp>
        <p:nvSpPr>
          <p:cNvPr id="4" name="Footer Placeholder 3">
            <a:extLst>
              <a:ext uri="{FF2B5EF4-FFF2-40B4-BE49-F238E27FC236}">
                <a16:creationId xmlns:a16="http://schemas.microsoft.com/office/drawing/2014/main" id="{718352CD-9255-485A-86E8-E20F4A72FA1F}"/>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DD171689-9857-44BA-BAD3-BB2B3A0795F0}"/>
              </a:ext>
            </a:extLst>
          </p:cNvPr>
          <p:cNvSpPr>
            <a:spLocks noGrp="1"/>
          </p:cNvSpPr>
          <p:nvPr>
            <p:ph type="sldNum" sz="quarter" idx="12"/>
          </p:nvPr>
        </p:nvSpPr>
        <p:spPr/>
        <p:txBody>
          <a:bodyPr/>
          <a:lstStyle/>
          <a:p>
            <a:fld id="{909ED1F4-8724-4CB0-854F-41CA9E1557CC}" type="slidenum">
              <a:rPr lang="en-US" altLang="en-US" smtClean="0"/>
              <a:pPr/>
              <a:t>296</a:t>
            </a:fld>
            <a:endParaRPr lang="en-US" altLang="en-US"/>
          </a:p>
        </p:txBody>
      </p:sp>
    </p:spTree>
    <p:extLst>
      <p:ext uri="{BB962C8B-B14F-4D97-AF65-F5344CB8AC3E}">
        <p14:creationId xmlns:p14="http://schemas.microsoft.com/office/powerpoint/2010/main" val="318291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25DB-44D3-4FA0-8C04-DE27369E3CB6}"/>
              </a:ext>
            </a:extLst>
          </p:cNvPr>
          <p:cNvSpPr>
            <a:spLocks noGrp="1"/>
          </p:cNvSpPr>
          <p:nvPr>
            <p:ph type="title"/>
          </p:nvPr>
        </p:nvSpPr>
        <p:spPr/>
        <p:txBody>
          <a:bodyPr/>
          <a:lstStyle/>
          <a:p>
            <a:r>
              <a:rPr lang="en-US" dirty="0"/>
              <a:t>Step 6: Create a Lean Promotion Function</a:t>
            </a:r>
          </a:p>
        </p:txBody>
      </p:sp>
      <p:sp>
        <p:nvSpPr>
          <p:cNvPr id="3" name="Content Placeholder 2">
            <a:extLst>
              <a:ext uri="{FF2B5EF4-FFF2-40B4-BE49-F238E27FC236}">
                <a16:creationId xmlns:a16="http://schemas.microsoft.com/office/drawing/2014/main" id="{AE73BD33-CDE4-42D1-8122-A53176430F0A}"/>
              </a:ext>
            </a:extLst>
          </p:cNvPr>
          <p:cNvSpPr>
            <a:spLocks noGrp="1"/>
          </p:cNvSpPr>
          <p:nvPr>
            <p:ph idx="1"/>
          </p:nvPr>
        </p:nvSpPr>
        <p:spPr/>
        <p:txBody>
          <a:bodyPr/>
          <a:lstStyle/>
          <a:p>
            <a:r>
              <a:rPr lang="en-US" dirty="0"/>
              <a:t>Make lean tools and culture transparent and available for all to see</a:t>
            </a:r>
          </a:p>
          <a:p>
            <a:r>
              <a:rPr lang="en-US" dirty="0"/>
              <a:t>Use process improvement to start a conversation</a:t>
            </a:r>
          </a:p>
        </p:txBody>
      </p:sp>
      <p:sp>
        <p:nvSpPr>
          <p:cNvPr id="4" name="Footer Placeholder 3">
            <a:extLst>
              <a:ext uri="{FF2B5EF4-FFF2-40B4-BE49-F238E27FC236}">
                <a16:creationId xmlns:a16="http://schemas.microsoft.com/office/drawing/2014/main" id="{557D930E-45B6-4E3D-96CB-CA5010FA0BBB}"/>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EA491475-09B7-4270-8C3D-DA9ED9BA813C}"/>
              </a:ext>
            </a:extLst>
          </p:cNvPr>
          <p:cNvSpPr>
            <a:spLocks noGrp="1"/>
          </p:cNvSpPr>
          <p:nvPr>
            <p:ph type="sldNum" sz="quarter" idx="12"/>
          </p:nvPr>
        </p:nvSpPr>
        <p:spPr/>
        <p:txBody>
          <a:bodyPr/>
          <a:lstStyle/>
          <a:p>
            <a:fld id="{909ED1F4-8724-4CB0-854F-41CA9E1557CC}" type="slidenum">
              <a:rPr lang="en-US" altLang="en-US" smtClean="0"/>
              <a:pPr/>
              <a:t>297</a:t>
            </a:fld>
            <a:endParaRPr lang="en-US" altLang="en-US"/>
          </a:p>
        </p:txBody>
      </p:sp>
      <p:pic>
        <p:nvPicPr>
          <p:cNvPr id="5122" name="Picture 2" descr="Image result for promote">
            <a:extLst>
              <a:ext uri="{FF2B5EF4-FFF2-40B4-BE49-F238E27FC236}">
                <a16:creationId xmlns:a16="http://schemas.microsoft.com/office/drawing/2014/main" id="{739A6455-4407-4C26-92A4-5EB8774F1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3276600"/>
            <a:ext cx="5314950" cy="25815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783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2F3B-541E-4902-BCC2-A517715693F1}"/>
              </a:ext>
            </a:extLst>
          </p:cNvPr>
          <p:cNvSpPr>
            <a:spLocks noGrp="1"/>
          </p:cNvSpPr>
          <p:nvPr>
            <p:ph type="title"/>
          </p:nvPr>
        </p:nvSpPr>
        <p:spPr/>
        <p:txBody>
          <a:bodyPr/>
          <a:lstStyle/>
          <a:p>
            <a:r>
              <a:rPr lang="en-US" dirty="0"/>
              <a:t>Step 7: Once you’ve fixed something, fix it again!</a:t>
            </a:r>
          </a:p>
        </p:txBody>
      </p:sp>
      <p:sp>
        <p:nvSpPr>
          <p:cNvPr id="3" name="Content Placeholder 2">
            <a:extLst>
              <a:ext uri="{FF2B5EF4-FFF2-40B4-BE49-F238E27FC236}">
                <a16:creationId xmlns:a16="http://schemas.microsoft.com/office/drawing/2014/main" id="{D6DE3453-894A-4246-B92C-64D6222DE415}"/>
              </a:ext>
            </a:extLst>
          </p:cNvPr>
          <p:cNvSpPr>
            <a:spLocks noGrp="1"/>
          </p:cNvSpPr>
          <p:nvPr>
            <p:ph idx="1"/>
          </p:nvPr>
        </p:nvSpPr>
        <p:spPr/>
        <p:txBody>
          <a:bodyPr/>
          <a:lstStyle/>
          <a:p>
            <a:r>
              <a:rPr lang="en-US" dirty="0"/>
              <a:t>Kaizen and PDSA support continuous improvement</a:t>
            </a:r>
          </a:p>
        </p:txBody>
      </p:sp>
      <p:sp>
        <p:nvSpPr>
          <p:cNvPr id="4" name="Footer Placeholder 3">
            <a:extLst>
              <a:ext uri="{FF2B5EF4-FFF2-40B4-BE49-F238E27FC236}">
                <a16:creationId xmlns:a16="http://schemas.microsoft.com/office/drawing/2014/main" id="{1C3CB354-7041-4E68-A7F3-01874C04E461}"/>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610C0402-3655-4D1A-9842-5E1AC1148D9C}"/>
              </a:ext>
            </a:extLst>
          </p:cNvPr>
          <p:cNvSpPr>
            <a:spLocks noGrp="1"/>
          </p:cNvSpPr>
          <p:nvPr>
            <p:ph type="sldNum" sz="quarter" idx="12"/>
          </p:nvPr>
        </p:nvSpPr>
        <p:spPr/>
        <p:txBody>
          <a:bodyPr/>
          <a:lstStyle/>
          <a:p>
            <a:fld id="{909ED1F4-8724-4CB0-854F-41CA9E1557CC}" type="slidenum">
              <a:rPr lang="en-US" altLang="en-US" smtClean="0"/>
              <a:pPr/>
              <a:t>298</a:t>
            </a:fld>
            <a:endParaRPr lang="en-US" altLang="en-US"/>
          </a:p>
        </p:txBody>
      </p:sp>
      <p:pic>
        <p:nvPicPr>
          <p:cNvPr id="6146" name="Picture 2" descr="Image result for pdsa">
            <a:extLst>
              <a:ext uri="{FF2B5EF4-FFF2-40B4-BE49-F238E27FC236}">
                <a16:creationId xmlns:a16="http://schemas.microsoft.com/office/drawing/2014/main" id="{23AB468B-EEDC-495F-8AAB-74138D087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089" y="2895600"/>
            <a:ext cx="6027821" cy="24837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0749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31A6-4A2A-4264-A3EF-923D8AE53E73}"/>
              </a:ext>
            </a:extLst>
          </p:cNvPr>
          <p:cNvSpPr>
            <a:spLocks noGrp="1"/>
          </p:cNvSpPr>
          <p:nvPr>
            <p:ph type="title"/>
          </p:nvPr>
        </p:nvSpPr>
        <p:spPr/>
        <p:txBody>
          <a:bodyPr/>
          <a:lstStyle/>
          <a:p>
            <a:r>
              <a:rPr lang="en-US" dirty="0"/>
              <a:t>Step 8: Utilize Policy Deployment</a:t>
            </a:r>
          </a:p>
        </p:txBody>
      </p:sp>
      <p:sp>
        <p:nvSpPr>
          <p:cNvPr id="3" name="Content Placeholder 2">
            <a:extLst>
              <a:ext uri="{FF2B5EF4-FFF2-40B4-BE49-F238E27FC236}">
                <a16:creationId xmlns:a16="http://schemas.microsoft.com/office/drawing/2014/main" id="{621F8AC3-186A-4A05-83F0-1EDE661F40CB}"/>
              </a:ext>
            </a:extLst>
          </p:cNvPr>
          <p:cNvSpPr>
            <a:spLocks noGrp="1"/>
          </p:cNvSpPr>
          <p:nvPr>
            <p:ph idx="1"/>
          </p:nvPr>
        </p:nvSpPr>
        <p:spPr/>
        <p:txBody>
          <a:bodyPr/>
          <a:lstStyle/>
          <a:p>
            <a:r>
              <a:rPr lang="en-US" dirty="0"/>
              <a:t>Build and deploy policies that help support what you’re trying to accomplish and to help build a foundation for implementation</a:t>
            </a:r>
          </a:p>
        </p:txBody>
      </p:sp>
      <p:sp>
        <p:nvSpPr>
          <p:cNvPr id="4" name="Footer Placeholder 3">
            <a:extLst>
              <a:ext uri="{FF2B5EF4-FFF2-40B4-BE49-F238E27FC236}">
                <a16:creationId xmlns:a16="http://schemas.microsoft.com/office/drawing/2014/main" id="{F8AB85E9-F6D8-4F77-A357-17A6BAB24C63}"/>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D1E0F89C-A41F-4061-A72A-E37C76FC9E85}"/>
              </a:ext>
            </a:extLst>
          </p:cNvPr>
          <p:cNvSpPr>
            <a:spLocks noGrp="1"/>
          </p:cNvSpPr>
          <p:nvPr>
            <p:ph type="sldNum" sz="quarter" idx="12"/>
          </p:nvPr>
        </p:nvSpPr>
        <p:spPr/>
        <p:txBody>
          <a:bodyPr/>
          <a:lstStyle/>
          <a:p>
            <a:fld id="{909ED1F4-8724-4CB0-854F-41CA9E1557CC}" type="slidenum">
              <a:rPr lang="en-US" altLang="en-US" smtClean="0"/>
              <a:pPr/>
              <a:t>299</a:t>
            </a:fld>
            <a:endParaRPr lang="en-US" altLang="en-US"/>
          </a:p>
        </p:txBody>
      </p:sp>
      <p:pic>
        <p:nvPicPr>
          <p:cNvPr id="7170" name="Picture 2" descr="Image result for policies">
            <a:extLst>
              <a:ext uri="{FF2B5EF4-FFF2-40B4-BE49-F238E27FC236}">
                <a16:creationId xmlns:a16="http://schemas.microsoft.com/office/drawing/2014/main" id="{155A882A-10E6-48FC-92AD-78EC952BB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771900"/>
            <a:ext cx="2743200" cy="19145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9915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C30-3017-4B48-9BF2-D93B9773272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F8106AB-EE57-496B-88F9-10C9EE51F87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494F18A-8C79-4C64-97C2-E61FB702BD94}"/>
              </a:ext>
            </a:extLst>
          </p:cNvPr>
          <p:cNvSpPr>
            <a:spLocks noGrp="1"/>
          </p:cNvSpPr>
          <p:nvPr>
            <p:ph type="ftr" sz="quarter" idx="10"/>
          </p:nvPr>
        </p:nvSpPr>
        <p:spPr/>
        <p:txBody>
          <a:bodyPr/>
          <a:lstStyle/>
          <a:p>
            <a:r>
              <a:rPr lang="en-US" altLang="en-US"/>
              <a:t>PHX Institute</a:t>
            </a:r>
            <a:endParaRPr lang="en-US" altLang="en-US" dirty="0"/>
          </a:p>
        </p:txBody>
      </p:sp>
      <p:sp>
        <p:nvSpPr>
          <p:cNvPr id="6" name="Slide Number Placeholder 5">
            <a:extLst>
              <a:ext uri="{FF2B5EF4-FFF2-40B4-BE49-F238E27FC236}">
                <a16:creationId xmlns:a16="http://schemas.microsoft.com/office/drawing/2014/main" id="{A73313B8-08BA-4087-8263-6B9F3C1F634A}"/>
              </a:ext>
            </a:extLst>
          </p:cNvPr>
          <p:cNvSpPr>
            <a:spLocks noGrp="1"/>
          </p:cNvSpPr>
          <p:nvPr>
            <p:ph type="sldNum" sz="quarter" idx="12"/>
          </p:nvPr>
        </p:nvSpPr>
        <p:spPr/>
        <p:txBody>
          <a:bodyPr/>
          <a:lstStyle/>
          <a:p>
            <a:fld id="{909ED1F4-8724-4CB0-854F-41CA9E1557CC}" type="slidenum">
              <a:rPr lang="en-US" altLang="en-US" smtClean="0"/>
              <a:pPr/>
              <a:t>3</a:t>
            </a:fld>
            <a:endParaRPr lang="en-US" altLang="en-US"/>
          </a:p>
        </p:txBody>
      </p:sp>
      <p:pic>
        <p:nvPicPr>
          <p:cNvPr id="20482" name="Picture 2" descr="Image result for Welcome">
            <a:extLst>
              <a:ext uri="{FF2B5EF4-FFF2-40B4-BE49-F238E27FC236}">
                <a16:creationId xmlns:a16="http://schemas.microsoft.com/office/drawing/2014/main" id="{74AF6AD1-BDCE-4669-9EDC-B749FD014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53" y="327990"/>
            <a:ext cx="8868613" cy="5768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7FF130-C5B0-4790-A232-552A1B69090C}"/>
              </a:ext>
            </a:extLst>
          </p:cNvPr>
          <p:cNvSpPr>
            <a:spLocks noGrp="1"/>
          </p:cNvSpPr>
          <p:nvPr>
            <p:ph type="title"/>
          </p:nvPr>
        </p:nvSpPr>
        <p:spPr/>
        <p:txBody>
          <a:bodyPr/>
          <a:lstStyle/>
          <a:p>
            <a:r>
              <a:rPr lang="en-US" dirty="0"/>
              <a:t>Project Management</a:t>
            </a:r>
          </a:p>
        </p:txBody>
      </p:sp>
      <p:pic>
        <p:nvPicPr>
          <p:cNvPr id="8" name="Online Media 7" title="Project Management Clip from Big Bang Theory">
            <a:hlinkClick r:id="" action="ppaction://media"/>
            <a:extLst>
              <a:ext uri="{FF2B5EF4-FFF2-40B4-BE49-F238E27FC236}">
                <a16:creationId xmlns:a16="http://schemas.microsoft.com/office/drawing/2014/main" id="{B97CF205-CCFC-49D6-8E32-BE2E1630080C}"/>
              </a:ext>
            </a:extLst>
          </p:cNvPr>
          <p:cNvPicPr>
            <a:picLocks noGrp="1" noRot="1" noChangeAspect="1"/>
          </p:cNvPicPr>
          <p:nvPr>
            <p:ph idx="1"/>
            <a:videoFile r:link="rId1"/>
          </p:nvPr>
        </p:nvPicPr>
        <p:blipFill>
          <a:blip r:embed="rId4"/>
          <a:stretch>
            <a:fillRect/>
          </a:stretch>
        </p:blipFill>
        <p:spPr>
          <a:xfrm>
            <a:off x="0" y="1200150"/>
            <a:ext cx="9144000" cy="5657850"/>
          </a:xfrm>
          <a:prstGeom prst="rect">
            <a:avLst/>
          </a:prstGeom>
        </p:spPr>
      </p:pic>
      <p:sp>
        <p:nvSpPr>
          <p:cNvPr id="4" name="Footer Placeholder 3">
            <a:extLst>
              <a:ext uri="{FF2B5EF4-FFF2-40B4-BE49-F238E27FC236}">
                <a16:creationId xmlns:a16="http://schemas.microsoft.com/office/drawing/2014/main" id="{7B981FD0-A275-410F-A081-EAF588CDADFB}"/>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F4D655A0-1AE5-4DA2-993B-8C87504364E1}"/>
              </a:ext>
            </a:extLst>
          </p:cNvPr>
          <p:cNvSpPr>
            <a:spLocks noGrp="1"/>
          </p:cNvSpPr>
          <p:nvPr>
            <p:ph type="sldNum" sz="quarter" idx="12"/>
          </p:nvPr>
        </p:nvSpPr>
        <p:spPr/>
        <p:txBody>
          <a:bodyPr/>
          <a:lstStyle/>
          <a:p>
            <a:fld id="{8F2CD3F4-D062-4BEC-A0F5-7B06FC5B2BE6}" type="slidenum">
              <a:rPr lang="en-US" altLang="en-US" smtClean="0"/>
              <a:pPr/>
              <a:t>30</a:t>
            </a:fld>
            <a:endParaRPr lang="en-US" altLang="en-US"/>
          </a:p>
        </p:txBody>
      </p:sp>
    </p:spTree>
    <p:extLst>
      <p:ext uri="{BB962C8B-B14F-4D97-AF65-F5344CB8AC3E}">
        <p14:creationId xmlns:p14="http://schemas.microsoft.com/office/powerpoint/2010/main" val="93110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8178-8DBA-4371-A5EC-182F5B57970B}"/>
              </a:ext>
            </a:extLst>
          </p:cNvPr>
          <p:cNvSpPr>
            <a:spLocks noGrp="1"/>
          </p:cNvSpPr>
          <p:nvPr>
            <p:ph type="title"/>
          </p:nvPr>
        </p:nvSpPr>
        <p:spPr/>
        <p:txBody>
          <a:bodyPr/>
          <a:lstStyle/>
          <a:p>
            <a:r>
              <a:rPr lang="en-US" dirty="0"/>
              <a:t>Step 9: Convince EVERYONE to Take these Steps </a:t>
            </a:r>
          </a:p>
        </p:txBody>
      </p:sp>
      <p:sp>
        <p:nvSpPr>
          <p:cNvPr id="3" name="Content Placeholder 2">
            <a:extLst>
              <a:ext uri="{FF2B5EF4-FFF2-40B4-BE49-F238E27FC236}">
                <a16:creationId xmlns:a16="http://schemas.microsoft.com/office/drawing/2014/main" id="{299962AF-4C8C-4F92-95D9-166DF12B9FB7}"/>
              </a:ext>
            </a:extLst>
          </p:cNvPr>
          <p:cNvSpPr>
            <a:spLocks noGrp="1"/>
          </p:cNvSpPr>
          <p:nvPr>
            <p:ph idx="1"/>
          </p:nvPr>
        </p:nvSpPr>
        <p:spPr/>
        <p:txBody>
          <a:bodyPr/>
          <a:lstStyle/>
          <a:p>
            <a:r>
              <a:rPr lang="en-US" dirty="0"/>
              <a:t>Colleagues, suppliers, customers, staff should all share in the value stream</a:t>
            </a:r>
          </a:p>
          <a:p>
            <a:r>
              <a:rPr lang="en-US" dirty="0"/>
              <a:t>Engagement from everyone supports continued improvement</a:t>
            </a:r>
          </a:p>
        </p:txBody>
      </p:sp>
      <p:sp>
        <p:nvSpPr>
          <p:cNvPr id="4" name="Footer Placeholder 3">
            <a:extLst>
              <a:ext uri="{FF2B5EF4-FFF2-40B4-BE49-F238E27FC236}">
                <a16:creationId xmlns:a16="http://schemas.microsoft.com/office/drawing/2014/main" id="{0DD09E1B-7B50-4996-9D5D-FFFE3E73D55A}"/>
              </a:ext>
            </a:extLst>
          </p:cNvPr>
          <p:cNvSpPr>
            <a:spLocks noGrp="1"/>
          </p:cNvSpPr>
          <p:nvPr>
            <p:ph type="ftr" sz="quarter" idx="10"/>
          </p:nvPr>
        </p:nvSpPr>
        <p:spPr/>
        <p:txBody>
          <a:body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64DBB036-A2A3-41BE-A41F-AC68EE478696}"/>
              </a:ext>
            </a:extLst>
          </p:cNvPr>
          <p:cNvSpPr>
            <a:spLocks noGrp="1"/>
          </p:cNvSpPr>
          <p:nvPr>
            <p:ph type="sldNum" sz="quarter" idx="12"/>
          </p:nvPr>
        </p:nvSpPr>
        <p:spPr/>
        <p:txBody>
          <a:bodyPr/>
          <a:lstStyle/>
          <a:p>
            <a:fld id="{909ED1F4-8724-4CB0-854F-41CA9E1557CC}" type="slidenum">
              <a:rPr lang="en-US" altLang="en-US" smtClean="0"/>
              <a:pPr/>
              <a:t>300</a:t>
            </a:fld>
            <a:endParaRPr lang="en-US" altLang="en-US"/>
          </a:p>
        </p:txBody>
      </p:sp>
      <p:pic>
        <p:nvPicPr>
          <p:cNvPr id="8194" name="Picture 2" descr="Image result for convince me">
            <a:extLst>
              <a:ext uri="{FF2B5EF4-FFF2-40B4-BE49-F238E27FC236}">
                <a16:creationId xmlns:a16="http://schemas.microsoft.com/office/drawing/2014/main" id="{C9B4F868-A79E-4237-B63B-FE81CF03C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3733800"/>
            <a:ext cx="1714500" cy="2286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1592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609600" y="480219"/>
            <a:ext cx="7924800" cy="685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Final Thoughts</a:t>
            </a:r>
            <a:endParaRPr/>
          </a:p>
        </p:txBody>
      </p:sp>
      <p:sp>
        <p:nvSpPr>
          <p:cNvPr id="230" name="Google Shape;230;p31"/>
          <p:cNvSpPr txBox="1">
            <a:spLocks noGrp="1"/>
          </p:cNvSpPr>
          <p:nvPr>
            <p:ph type="body" idx="1"/>
          </p:nvPr>
        </p:nvSpPr>
        <p:spPr>
          <a:xfrm>
            <a:off x="609600" y="1485900"/>
            <a:ext cx="7924800" cy="38862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Char char="▪"/>
            </a:pPr>
            <a:r>
              <a:rPr lang="en-US"/>
              <a:t>Don’t lose sight of the fact we are working with people!</a:t>
            </a:r>
            <a:endParaRPr/>
          </a:p>
          <a:p>
            <a:pPr marL="457200" lvl="0" indent="0" algn="l" rtl="0">
              <a:spcBef>
                <a:spcPts val="360"/>
              </a:spcBef>
              <a:spcAft>
                <a:spcPts val="0"/>
              </a:spcAft>
              <a:buNone/>
            </a:pPr>
            <a:endParaRPr/>
          </a:p>
          <a:p>
            <a:pPr marL="457200" lvl="0" indent="-342900" algn="l" rtl="0">
              <a:spcBef>
                <a:spcPts val="360"/>
              </a:spcBef>
              <a:spcAft>
                <a:spcPts val="0"/>
              </a:spcAft>
              <a:buSzPts val="1800"/>
              <a:buChar char="▪"/>
            </a:pPr>
            <a:r>
              <a:rPr lang="en-US" b="1"/>
              <a:t>Acknowledge</a:t>
            </a:r>
            <a:r>
              <a:rPr lang="en-US"/>
              <a:t> resistance - don’t let it stop or discourage you!</a:t>
            </a:r>
            <a:endParaRPr/>
          </a:p>
          <a:p>
            <a:pPr marL="457200" lvl="0" indent="0" algn="l" rtl="0">
              <a:spcBef>
                <a:spcPts val="360"/>
              </a:spcBef>
              <a:spcAft>
                <a:spcPts val="0"/>
              </a:spcAft>
              <a:buNone/>
            </a:pPr>
            <a:endParaRPr/>
          </a:p>
          <a:p>
            <a:pPr marL="457200" lvl="0" indent="-342900" algn="l" rtl="0">
              <a:spcBef>
                <a:spcPts val="360"/>
              </a:spcBef>
              <a:spcAft>
                <a:spcPts val="0"/>
              </a:spcAft>
              <a:buSzPts val="1800"/>
              <a:buChar char="▪"/>
            </a:pPr>
            <a:r>
              <a:rPr lang="en-US"/>
              <a:t>Create space for people (and yourself) to breathe - become self aware - gain emotional control then support them.</a:t>
            </a:r>
            <a:endParaRPr/>
          </a:p>
          <a:p>
            <a:pPr marL="45720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31" name="Google Shape;231;p31"/>
          <p:cNvSpPr txBox="1">
            <a:spLocks noGrp="1"/>
          </p:cNvSpPr>
          <p:nvPr>
            <p:ph type="sldNum" idx="12"/>
          </p:nvPr>
        </p:nvSpPr>
        <p:spPr>
          <a:xfrm>
            <a:off x="8289925" y="0"/>
            <a:ext cx="854100" cy="304800"/>
          </a:xfrm>
          <a:prstGeom prst="rect">
            <a:avLst/>
          </a:prstGeom>
        </p:spPr>
        <p:txBody>
          <a:bodyPr spcFirstLastPara="1" wrap="square" lIns="0" tIns="45700" rIns="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CCCCCC"/>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301</a:t>
            </a:fld>
            <a:endParaRPr kumimoji="0" sz="1200" b="0" i="0" u="none" strike="noStrike" kern="0" cap="none" spc="0" normalizeH="0" baseline="0" noProof="0">
              <a:ln>
                <a:noFill/>
              </a:ln>
              <a:solidFill>
                <a:srgbClr val="CCCCCC"/>
              </a:solidFill>
              <a:effectLst/>
              <a:uLnTx/>
              <a:uFillTx/>
              <a:latin typeface="Arial"/>
              <a:cs typeface="Arial"/>
              <a:sym typeface="Arial"/>
            </a:endParaRPr>
          </a:p>
        </p:txBody>
      </p:sp>
      <p:sp>
        <p:nvSpPr>
          <p:cNvPr id="2" name="Footer Placeholder 1">
            <a:extLst>
              <a:ext uri="{FF2B5EF4-FFF2-40B4-BE49-F238E27FC236}">
                <a16:creationId xmlns:a16="http://schemas.microsoft.com/office/drawing/2014/main" id="{C2538288-DF51-451B-AA99-E8FC97F74A0C}"/>
              </a:ext>
            </a:extLst>
          </p:cNvPr>
          <p:cNvSpPr>
            <a:spLocks noGrp="1"/>
          </p:cNvSpPr>
          <p:nvPr>
            <p:ph type="ftr" sz="quarter" idx="10"/>
          </p:nvPr>
        </p:nvSpPr>
        <p:spPr/>
        <p:txBody>
          <a:bodyPr/>
          <a:lstStyle/>
          <a:p>
            <a:r>
              <a:rPr lang="en-US" altLang="en-US"/>
              <a:t>PHX Institute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3A46AF9-C6A1-4E58-9597-5C10977C3683}"/>
              </a:ext>
            </a:extLst>
          </p:cNvPr>
          <p:cNvSpPr>
            <a:spLocks noGrp="1"/>
          </p:cNvSpPr>
          <p:nvPr>
            <p:ph type="ftr" sz="quarter" idx="10"/>
          </p:nvPr>
        </p:nvSpPr>
        <p:spPr bwMode="auto">
          <a:xfrm>
            <a:off x="625475" y="0"/>
            <a:ext cx="510540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1200" kern="1200">
                <a:solidFill>
                  <a:schemeClr val="bg1"/>
                </a:solidFill>
                <a:latin typeface="Arial" panose="020B0604020202020204" pitchFamily="34" charset="0"/>
                <a:ea typeface="Osaka"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5pPr>
            <a:lvl6pPr marL="2286000" algn="l" defTabSz="914400" rtl="0" eaLnBrk="1" latinLnBrk="0" hangingPunct="1">
              <a:defRPr sz="2400" kern="1200">
                <a:solidFill>
                  <a:schemeClr val="tx1"/>
                </a:solidFill>
                <a:latin typeface="Arial" panose="020B0604020202020204" pitchFamily="34" charset="0"/>
                <a:ea typeface="Osaka" charset="-128"/>
                <a:cs typeface="+mn-cs"/>
              </a:defRPr>
            </a:lvl6pPr>
            <a:lvl7pPr marL="2743200" algn="l" defTabSz="914400" rtl="0" eaLnBrk="1" latinLnBrk="0" hangingPunct="1">
              <a:defRPr sz="2400" kern="1200">
                <a:solidFill>
                  <a:schemeClr val="tx1"/>
                </a:solidFill>
                <a:latin typeface="Arial" panose="020B0604020202020204" pitchFamily="34" charset="0"/>
                <a:ea typeface="Osaka" charset="-128"/>
                <a:cs typeface="+mn-cs"/>
              </a:defRPr>
            </a:lvl7pPr>
            <a:lvl8pPr marL="3200400" algn="l" defTabSz="914400" rtl="0" eaLnBrk="1" latinLnBrk="0" hangingPunct="1">
              <a:defRPr sz="2400" kern="1200">
                <a:solidFill>
                  <a:schemeClr val="tx1"/>
                </a:solidFill>
                <a:latin typeface="Arial" panose="020B0604020202020204" pitchFamily="34" charset="0"/>
                <a:ea typeface="Osaka" charset="-128"/>
                <a:cs typeface="+mn-cs"/>
              </a:defRPr>
            </a:lvl8pPr>
            <a:lvl9pPr marL="3657600" algn="l" defTabSz="914400" rtl="0" eaLnBrk="1" latinLnBrk="0" hangingPunct="1">
              <a:defRPr sz="2400" kern="1200">
                <a:solidFill>
                  <a:schemeClr val="tx1"/>
                </a:solidFill>
                <a:latin typeface="Arial" panose="020B0604020202020204" pitchFamily="34" charset="0"/>
                <a:ea typeface="Osaka" charset="-128"/>
                <a:cs typeface="+mn-cs"/>
              </a:defRPr>
            </a:lvl9p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640C5B1F-5D6B-4FC8-9345-6606A2F111C1}"/>
              </a:ext>
            </a:extLst>
          </p:cNvPr>
          <p:cNvSpPr>
            <a:spLocks noGrp="1"/>
          </p:cNvSpPr>
          <p:nvPr>
            <p:ph type="sldNum" sz="quarter" idx="12"/>
          </p:nvPr>
        </p:nvSpPr>
        <p:spPr/>
        <p:txBody>
          <a:bodyPr/>
          <a:lstStyle/>
          <a:p>
            <a:fld id="{909ED1F4-8724-4CB0-854F-41CA9E1557CC}" type="slidenum">
              <a:rPr lang="en-US" altLang="en-US" smtClean="0"/>
              <a:pPr/>
              <a:t>302</a:t>
            </a:fld>
            <a:endParaRPr lang="en-US" altLang="en-US"/>
          </a:p>
        </p:txBody>
      </p:sp>
      <p:pic>
        <p:nvPicPr>
          <p:cNvPr id="1026" name="Picture 2" descr="Related image">
            <a:extLst>
              <a:ext uri="{FF2B5EF4-FFF2-40B4-BE49-F238E27FC236}">
                <a16:creationId xmlns:a16="http://schemas.microsoft.com/office/drawing/2014/main" id="{616D75DB-E00B-48E0-908B-741E83AB7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8C5F06F-32D5-47C3-9732-391DACEA86D6}"/>
              </a:ext>
            </a:extLst>
          </p:cNvPr>
          <p:cNvSpPr txBox="1"/>
          <p:nvPr/>
        </p:nvSpPr>
        <p:spPr>
          <a:xfrm>
            <a:off x="228600" y="457200"/>
            <a:ext cx="5502275" cy="830997"/>
          </a:xfrm>
          <a:prstGeom prst="rect">
            <a:avLst/>
          </a:prstGeom>
          <a:noFill/>
        </p:spPr>
        <p:txBody>
          <a:bodyPr wrap="square" rtlCol="0">
            <a:spAutoFit/>
          </a:bodyPr>
          <a:lstStyle/>
          <a:p>
            <a:r>
              <a:rPr lang="en-US" sz="4800" b="1" dirty="0">
                <a:solidFill>
                  <a:schemeClr val="bg1"/>
                </a:solidFill>
              </a:rPr>
              <a:t>Lean in Real Life:</a:t>
            </a:r>
          </a:p>
        </p:txBody>
      </p:sp>
    </p:spTree>
    <p:extLst>
      <p:ext uri="{BB962C8B-B14F-4D97-AF65-F5344CB8AC3E}">
        <p14:creationId xmlns:p14="http://schemas.microsoft.com/office/powerpoint/2010/main" val="54537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0397-EF3F-44BC-8FC2-BB6FF42B2DF9}"/>
              </a:ext>
            </a:extLst>
          </p:cNvPr>
          <p:cNvSpPr>
            <a:spLocks noGrp="1"/>
          </p:cNvSpPr>
          <p:nvPr>
            <p:ph type="title"/>
          </p:nvPr>
        </p:nvSpPr>
        <p:spPr/>
        <p:txBody>
          <a:bodyPr/>
          <a:lstStyle/>
          <a:p>
            <a:r>
              <a:rPr lang="en-US" dirty="0" err="1"/>
              <a:t>KonMari</a:t>
            </a:r>
            <a:r>
              <a:rPr lang="en-US" dirty="0"/>
              <a:t> Method</a:t>
            </a:r>
          </a:p>
        </p:txBody>
      </p:sp>
      <p:sp>
        <p:nvSpPr>
          <p:cNvPr id="3" name="Content Placeholder 2">
            <a:extLst>
              <a:ext uri="{FF2B5EF4-FFF2-40B4-BE49-F238E27FC236}">
                <a16:creationId xmlns:a16="http://schemas.microsoft.com/office/drawing/2014/main" id="{7EF4B350-A904-4EEE-9564-A1E3700C8D23}"/>
              </a:ext>
            </a:extLst>
          </p:cNvPr>
          <p:cNvSpPr>
            <a:spLocks noGrp="1"/>
          </p:cNvSpPr>
          <p:nvPr>
            <p:ph idx="1"/>
          </p:nvPr>
        </p:nvSpPr>
        <p:spPr/>
        <p:txBody>
          <a:bodyPr/>
          <a:lstStyle/>
          <a:p>
            <a:r>
              <a:rPr lang="en-US" dirty="0"/>
              <a:t>Commit yourself to tidying</a:t>
            </a:r>
          </a:p>
          <a:p>
            <a:r>
              <a:rPr lang="en-US" dirty="0"/>
              <a:t>Imagine your ideal lifestyle</a:t>
            </a:r>
          </a:p>
          <a:p>
            <a:r>
              <a:rPr lang="en-US" dirty="0"/>
              <a:t>Finish discarding first</a:t>
            </a:r>
          </a:p>
          <a:p>
            <a:r>
              <a:rPr lang="en-US" dirty="0"/>
              <a:t>Tidy by category, not location</a:t>
            </a:r>
          </a:p>
          <a:p>
            <a:r>
              <a:rPr lang="en-US" dirty="0"/>
              <a:t>Follow the right order</a:t>
            </a:r>
          </a:p>
          <a:p>
            <a:r>
              <a:rPr lang="en-US" dirty="0"/>
              <a:t>Ask yourself if it sparks joy</a:t>
            </a:r>
          </a:p>
        </p:txBody>
      </p:sp>
      <p:sp>
        <p:nvSpPr>
          <p:cNvPr id="4" name="Footer Placeholder 3">
            <a:extLst>
              <a:ext uri="{FF2B5EF4-FFF2-40B4-BE49-F238E27FC236}">
                <a16:creationId xmlns:a16="http://schemas.microsoft.com/office/drawing/2014/main" id="{0B54AEBC-8E4F-4E22-85F7-00AC4DFFE961}"/>
              </a:ext>
            </a:extLst>
          </p:cNvPr>
          <p:cNvSpPr>
            <a:spLocks noGrp="1"/>
          </p:cNvSpPr>
          <p:nvPr>
            <p:ph type="ftr" sz="quarter" idx="10"/>
          </p:nvPr>
        </p:nvSpPr>
        <p:spPr bwMode="auto">
          <a:xfrm>
            <a:off x="625475" y="0"/>
            <a:ext cx="510540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1200" kern="1200">
                <a:solidFill>
                  <a:schemeClr val="bg1"/>
                </a:solidFill>
                <a:latin typeface="Arial" panose="020B0604020202020204" pitchFamily="34" charset="0"/>
                <a:ea typeface="Osaka"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Osaka" charset="-128"/>
                <a:cs typeface="+mn-cs"/>
              </a:defRPr>
            </a:lvl5pPr>
            <a:lvl6pPr marL="2286000" algn="l" defTabSz="914400" rtl="0" eaLnBrk="1" latinLnBrk="0" hangingPunct="1">
              <a:defRPr sz="2400" kern="1200">
                <a:solidFill>
                  <a:schemeClr val="tx1"/>
                </a:solidFill>
                <a:latin typeface="Arial" panose="020B0604020202020204" pitchFamily="34" charset="0"/>
                <a:ea typeface="Osaka" charset="-128"/>
                <a:cs typeface="+mn-cs"/>
              </a:defRPr>
            </a:lvl6pPr>
            <a:lvl7pPr marL="2743200" algn="l" defTabSz="914400" rtl="0" eaLnBrk="1" latinLnBrk="0" hangingPunct="1">
              <a:defRPr sz="2400" kern="1200">
                <a:solidFill>
                  <a:schemeClr val="tx1"/>
                </a:solidFill>
                <a:latin typeface="Arial" panose="020B0604020202020204" pitchFamily="34" charset="0"/>
                <a:ea typeface="Osaka" charset="-128"/>
                <a:cs typeface="+mn-cs"/>
              </a:defRPr>
            </a:lvl7pPr>
            <a:lvl8pPr marL="3200400" algn="l" defTabSz="914400" rtl="0" eaLnBrk="1" latinLnBrk="0" hangingPunct="1">
              <a:defRPr sz="2400" kern="1200">
                <a:solidFill>
                  <a:schemeClr val="tx1"/>
                </a:solidFill>
                <a:latin typeface="Arial" panose="020B0604020202020204" pitchFamily="34" charset="0"/>
                <a:ea typeface="Osaka" charset="-128"/>
                <a:cs typeface="+mn-cs"/>
              </a:defRPr>
            </a:lvl8pPr>
            <a:lvl9pPr marL="3657600" algn="l" defTabSz="914400" rtl="0" eaLnBrk="1" latinLnBrk="0" hangingPunct="1">
              <a:defRPr sz="2400" kern="1200">
                <a:solidFill>
                  <a:schemeClr val="tx1"/>
                </a:solidFill>
                <a:latin typeface="Arial" panose="020B0604020202020204" pitchFamily="34" charset="0"/>
                <a:ea typeface="Osaka" charset="-128"/>
                <a:cs typeface="+mn-cs"/>
              </a:defRPr>
            </a:lvl9pPr>
          </a:lstStyle>
          <a:p>
            <a:r>
              <a:rPr lang="en-US" altLang="en-US"/>
              <a:t>PHX Institute</a:t>
            </a:r>
            <a:endParaRPr lang="en-US" altLang="en-US" dirty="0"/>
          </a:p>
        </p:txBody>
      </p:sp>
      <p:sp>
        <p:nvSpPr>
          <p:cNvPr id="5" name="Slide Number Placeholder 4">
            <a:extLst>
              <a:ext uri="{FF2B5EF4-FFF2-40B4-BE49-F238E27FC236}">
                <a16:creationId xmlns:a16="http://schemas.microsoft.com/office/drawing/2014/main" id="{CB8CDBD3-44E0-4D85-B79D-7747978CD27F}"/>
              </a:ext>
            </a:extLst>
          </p:cNvPr>
          <p:cNvSpPr>
            <a:spLocks noGrp="1"/>
          </p:cNvSpPr>
          <p:nvPr>
            <p:ph type="sldNum" sz="quarter" idx="12"/>
          </p:nvPr>
        </p:nvSpPr>
        <p:spPr/>
        <p:txBody>
          <a:bodyPr/>
          <a:lstStyle/>
          <a:p>
            <a:fld id="{909ED1F4-8724-4CB0-854F-41CA9E1557CC}" type="slidenum">
              <a:rPr lang="en-US" altLang="en-US" smtClean="0"/>
              <a:pPr/>
              <a:t>303</a:t>
            </a:fld>
            <a:endParaRPr lang="en-US" altLang="en-US"/>
          </a:p>
        </p:txBody>
      </p:sp>
    </p:spTree>
    <p:extLst>
      <p:ext uri="{BB962C8B-B14F-4D97-AF65-F5344CB8AC3E}">
        <p14:creationId xmlns:p14="http://schemas.microsoft.com/office/powerpoint/2010/main" val="60885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E155-542F-42B1-A146-48205B8E66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CADFF3-A66E-475C-92BA-376333F200F2}"/>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2F0E03E5-B635-4984-A58C-380BC18D8387}"/>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CA4B168-AF6F-4088-AB14-79905410226C}"/>
              </a:ext>
            </a:extLst>
          </p:cNvPr>
          <p:cNvSpPr>
            <a:spLocks noGrp="1"/>
          </p:cNvSpPr>
          <p:nvPr>
            <p:ph type="sldNum" sz="quarter" idx="12"/>
          </p:nvPr>
        </p:nvSpPr>
        <p:spPr/>
        <p:txBody>
          <a:bodyPr/>
          <a:lstStyle/>
          <a:p>
            <a:fld id="{909ED1F4-8724-4CB0-854F-41CA9E1557CC}" type="slidenum">
              <a:rPr lang="en-US" altLang="en-US" smtClean="0"/>
              <a:pPr/>
              <a:t>304</a:t>
            </a:fld>
            <a:endParaRPr lang="en-US" altLang="en-US"/>
          </a:p>
        </p:txBody>
      </p:sp>
      <p:pic>
        <p:nvPicPr>
          <p:cNvPr id="6" name="Picture 5">
            <a:extLst>
              <a:ext uri="{FF2B5EF4-FFF2-40B4-BE49-F238E27FC236}">
                <a16:creationId xmlns:a16="http://schemas.microsoft.com/office/drawing/2014/main" id="{E279211C-4D47-4086-907C-C5F23B48D50F}"/>
              </a:ext>
            </a:extLst>
          </p:cNvPr>
          <p:cNvPicPr>
            <a:picLocks noChangeAspect="1"/>
          </p:cNvPicPr>
          <p:nvPr/>
        </p:nvPicPr>
        <p:blipFill>
          <a:blip r:embed="rId2"/>
          <a:stretch>
            <a:fillRect/>
          </a:stretch>
        </p:blipFill>
        <p:spPr>
          <a:xfrm>
            <a:off x="0" y="304800"/>
            <a:ext cx="9144000" cy="5791200"/>
          </a:xfrm>
          <a:prstGeom prst="rect">
            <a:avLst/>
          </a:prstGeom>
        </p:spPr>
      </p:pic>
      <p:sp>
        <p:nvSpPr>
          <p:cNvPr id="7" name="TextBox 6">
            <a:extLst>
              <a:ext uri="{FF2B5EF4-FFF2-40B4-BE49-F238E27FC236}">
                <a16:creationId xmlns:a16="http://schemas.microsoft.com/office/drawing/2014/main" id="{1CED9EA1-34D6-4B01-8BCB-41E8EEA3DEBF}"/>
              </a:ext>
            </a:extLst>
          </p:cNvPr>
          <p:cNvSpPr txBox="1"/>
          <p:nvPr/>
        </p:nvSpPr>
        <p:spPr>
          <a:xfrm>
            <a:off x="76200" y="1676400"/>
            <a:ext cx="5502275" cy="830997"/>
          </a:xfrm>
          <a:prstGeom prst="rect">
            <a:avLst/>
          </a:prstGeom>
          <a:noFill/>
        </p:spPr>
        <p:txBody>
          <a:bodyPr wrap="square" rtlCol="0">
            <a:spAutoFit/>
          </a:bodyPr>
          <a:lstStyle/>
          <a:p>
            <a:r>
              <a:rPr lang="en-US" sz="4800" b="1" dirty="0">
                <a:solidFill>
                  <a:srgbClr val="FF0000"/>
                </a:solidFill>
              </a:rPr>
              <a:t>Lean in Real Life:</a:t>
            </a:r>
          </a:p>
        </p:txBody>
      </p:sp>
    </p:spTree>
    <p:extLst>
      <p:ext uri="{BB962C8B-B14F-4D97-AF65-F5344CB8AC3E}">
        <p14:creationId xmlns:p14="http://schemas.microsoft.com/office/powerpoint/2010/main" val="297280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a:xfrm>
            <a:off x="609600" y="709613"/>
            <a:ext cx="7772400" cy="1676400"/>
          </a:xfrm>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Asynchronous Learning</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226091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 to the Gemba: See and Learn</a:t>
            </a:r>
            <a:br>
              <a:rPr lang="en-US" dirty="0"/>
            </a:br>
            <a:r>
              <a:rPr lang="en-US" dirty="0"/>
              <a:t>Watch by Lesson 4</a:t>
            </a:r>
          </a:p>
        </p:txBody>
      </p:sp>
      <p:pic>
        <p:nvPicPr>
          <p:cNvPr id="6" name="A_DGAGzyPEg"/>
          <p:cNvPicPr>
            <a:picLocks noGrp="1" noRot="1" noChangeAspect="1"/>
          </p:cNvPicPr>
          <p:nvPr>
            <p:ph idx="1"/>
            <a:videoFile r:link="rId1"/>
          </p:nvPr>
        </p:nvPicPr>
        <p:blipFill>
          <a:blip r:embed="rId4"/>
          <a:stretch>
            <a:fillRect/>
          </a:stretch>
        </p:blipFill>
        <p:spPr>
          <a:xfrm>
            <a:off x="625475" y="1551980"/>
            <a:ext cx="7908925" cy="4448770"/>
          </a:xfrm>
          <a:prstGeom prst="rect">
            <a:avLst/>
          </a:prstGeom>
        </p:spPr>
      </p:pic>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306</a:t>
            </a:fld>
            <a:endParaRPr lang="en-US" altLang="en-US"/>
          </a:p>
        </p:txBody>
      </p:sp>
    </p:spTree>
    <p:extLst>
      <p:ext uri="{BB962C8B-B14F-4D97-AF65-F5344CB8AC3E}">
        <p14:creationId xmlns:p14="http://schemas.microsoft.com/office/powerpoint/2010/main" val="176879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Management</a:t>
            </a:r>
          </a:p>
        </p:txBody>
      </p:sp>
      <p:sp>
        <p:nvSpPr>
          <p:cNvPr id="3" name="Content Placeholder 2"/>
          <p:cNvSpPr>
            <a:spLocks noGrp="1"/>
          </p:cNvSpPr>
          <p:nvPr>
            <p:ph idx="1"/>
          </p:nvPr>
        </p:nvSpPr>
        <p:spPr>
          <a:xfrm>
            <a:off x="609600" y="1341438"/>
            <a:ext cx="7924800" cy="4373562"/>
          </a:xfrm>
        </p:spPr>
        <p:txBody>
          <a:bodyPr/>
          <a:lstStyle/>
          <a:p>
            <a:r>
              <a:rPr lang="en-US" dirty="0"/>
              <a:t>The process of establishing, prioritizing and carrying out tasks to complete specific objectives</a:t>
            </a:r>
          </a:p>
          <a:p>
            <a:r>
              <a:rPr lang="en-US" dirty="0"/>
              <a:t>Involves:</a:t>
            </a:r>
          </a:p>
          <a:p>
            <a:pPr lvl="1"/>
            <a:r>
              <a:rPr lang="en-US" dirty="0"/>
              <a:t>Identifying and prioritizing tasks</a:t>
            </a:r>
          </a:p>
          <a:p>
            <a:pPr lvl="1"/>
            <a:r>
              <a:rPr lang="en-US" dirty="0"/>
              <a:t>Identifying and assigning resources</a:t>
            </a:r>
          </a:p>
          <a:p>
            <a:pPr lvl="1"/>
            <a:r>
              <a:rPr lang="en-US" dirty="0"/>
              <a:t>In-process performance management of progress-to-outcomes</a:t>
            </a:r>
          </a:p>
          <a:p>
            <a:pPr lvl="1"/>
            <a:r>
              <a:rPr lang="en-US" dirty="0"/>
              <a:t>Taking actions to ensure success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31</a:t>
            </a:fld>
            <a:endParaRPr lang="en-US" altLang="en-US"/>
          </a:p>
        </p:txBody>
      </p:sp>
    </p:spTree>
    <p:extLst>
      <p:ext uri="{BB962C8B-B14F-4D97-AF65-F5344CB8AC3E}">
        <p14:creationId xmlns:p14="http://schemas.microsoft.com/office/powerpoint/2010/main" val="121838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Management Triangle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32</a:t>
            </a:fld>
            <a:endParaRPr lang="en-US" altLang="en-US"/>
          </a:p>
        </p:txBody>
      </p:sp>
      <p:grpSp>
        <p:nvGrpSpPr>
          <p:cNvPr id="17" name="Diagram 6"/>
          <p:cNvGrpSpPr>
            <a:grpSpLocks noChangeAspect="1"/>
          </p:cNvGrpSpPr>
          <p:nvPr/>
        </p:nvGrpSpPr>
        <p:grpSpPr bwMode="auto">
          <a:xfrm>
            <a:off x="1792287" y="3519487"/>
            <a:ext cx="5203825" cy="2271713"/>
            <a:chOff x="1171" y="1853"/>
            <a:chExt cx="3278" cy="1431"/>
          </a:xfrm>
        </p:grpSpPr>
        <p:sp>
          <p:nvSpPr>
            <p:cNvPr id="18" name="_s62469"/>
            <p:cNvSpPr>
              <a:spLocks noChangeArrowheads="1"/>
            </p:cNvSpPr>
            <p:nvPr/>
          </p:nvSpPr>
          <p:spPr bwMode="auto">
            <a:xfrm>
              <a:off x="2464" y="3014"/>
              <a:ext cx="817" cy="270"/>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alibri" pitchFamily="34" charset="0"/>
                </a:rPr>
                <a:t>Schedule</a:t>
              </a:r>
            </a:p>
          </p:txBody>
        </p:sp>
        <p:sp>
          <p:nvSpPr>
            <p:cNvPr id="19" name="_s62471"/>
            <p:cNvSpPr>
              <a:spLocks noChangeArrowheads="1"/>
            </p:cNvSpPr>
            <p:nvPr/>
          </p:nvSpPr>
          <p:spPr bwMode="auto">
            <a:xfrm>
              <a:off x="3632" y="1853"/>
              <a:ext cx="817" cy="270"/>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Calibri" pitchFamily="34" charset="0"/>
              </a:endParaRPr>
            </a:p>
          </p:txBody>
        </p:sp>
        <p:sp>
          <p:nvSpPr>
            <p:cNvPr id="20" name="_s62473"/>
            <p:cNvSpPr>
              <a:spLocks noChangeArrowheads="1"/>
            </p:cNvSpPr>
            <p:nvPr/>
          </p:nvSpPr>
          <p:spPr bwMode="auto">
            <a:xfrm>
              <a:off x="1171" y="1894"/>
              <a:ext cx="817" cy="270"/>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Calibri" pitchFamily="34" charset="0"/>
                </a:rPr>
                <a:t>Cost</a:t>
              </a:r>
            </a:p>
          </p:txBody>
        </p:sp>
      </p:grpSp>
      <p:sp>
        <p:nvSpPr>
          <p:cNvPr id="21" name="Isosceles Triangle 20"/>
          <p:cNvSpPr/>
          <p:nvPr/>
        </p:nvSpPr>
        <p:spPr>
          <a:xfrm>
            <a:off x="2704012" y="1789793"/>
            <a:ext cx="3487782" cy="3265714"/>
          </a:xfrm>
          <a:prstGeom prst="triangle">
            <a:avLst>
              <a:gd name="adj" fmla="val 50378"/>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5656770" y="3584574"/>
            <a:ext cx="1553730" cy="584775"/>
          </a:xfrm>
          <a:prstGeom prst="rect">
            <a:avLst/>
          </a:prstGeom>
          <a:noFill/>
        </p:spPr>
        <p:txBody>
          <a:bodyPr wrap="square" rtlCol="0">
            <a:spAutoFit/>
          </a:bodyPr>
          <a:lstStyle/>
          <a:p>
            <a:pPr algn="ctr"/>
            <a:r>
              <a:rPr lang="en-US" sz="3200" dirty="0">
                <a:latin typeface="Calibri" pitchFamily="34" charset="0"/>
              </a:rPr>
              <a:t>Scope</a:t>
            </a:r>
          </a:p>
        </p:txBody>
      </p:sp>
      <p:sp>
        <p:nvSpPr>
          <p:cNvPr id="29" name="TextBox 28"/>
          <p:cNvSpPr txBox="1"/>
          <p:nvPr/>
        </p:nvSpPr>
        <p:spPr>
          <a:xfrm>
            <a:off x="3771395" y="3584575"/>
            <a:ext cx="1444048" cy="584775"/>
          </a:xfrm>
          <a:prstGeom prst="rect">
            <a:avLst/>
          </a:prstGeom>
          <a:noFill/>
        </p:spPr>
        <p:txBody>
          <a:bodyPr wrap="square" rtlCol="0">
            <a:spAutoFit/>
          </a:bodyPr>
          <a:lstStyle/>
          <a:p>
            <a:pPr lvl="0" algn="ctr"/>
            <a:r>
              <a:rPr lang="en-US" sz="3200" dirty="0">
                <a:latin typeface="Calibri" pitchFamily="34" charset="0"/>
              </a:rPr>
              <a:t>Quality</a:t>
            </a:r>
          </a:p>
        </p:txBody>
      </p:sp>
    </p:spTree>
    <p:extLst>
      <p:ext uri="{BB962C8B-B14F-4D97-AF65-F5344CB8AC3E}">
        <p14:creationId xmlns:p14="http://schemas.microsoft.com/office/powerpoint/2010/main" val="144971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PM Overview: Environment</a:t>
            </a:r>
          </a:p>
        </p:txBody>
      </p:sp>
      <p:sp>
        <p:nvSpPr>
          <p:cNvPr id="3" name="Content Placeholder 2"/>
          <p:cNvSpPr>
            <a:spLocks noGrp="1"/>
          </p:cNvSpPr>
          <p:nvPr>
            <p:ph idx="1"/>
          </p:nvPr>
        </p:nvSpPr>
        <p:spPr>
          <a:xfrm>
            <a:off x="609600" y="1341438"/>
            <a:ext cx="7924800" cy="4373562"/>
          </a:xfrm>
        </p:spPr>
        <p:txBody>
          <a:bodyPr/>
          <a:lstStyle/>
          <a:p>
            <a:r>
              <a:rPr lang="en-US" dirty="0"/>
              <a:t>Priority</a:t>
            </a:r>
          </a:p>
          <a:p>
            <a:pPr lvl="1"/>
            <a:r>
              <a:rPr lang="en-US" dirty="0"/>
              <a:t>Is this aligned with your organizational vision?</a:t>
            </a:r>
          </a:p>
          <a:p>
            <a:r>
              <a:rPr lang="en-US" dirty="0"/>
              <a:t>Authority</a:t>
            </a:r>
          </a:p>
          <a:p>
            <a:pPr lvl="1"/>
            <a:r>
              <a:rPr lang="en-US" dirty="0"/>
              <a:t>Need to understand how much authority the PM has and then design a strategy for getting things done</a:t>
            </a:r>
          </a:p>
          <a:p>
            <a:r>
              <a:rPr lang="en-US" dirty="0"/>
              <a:t>Communication</a:t>
            </a:r>
          </a:p>
          <a:p>
            <a:pPr lvl="1"/>
            <a:r>
              <a:rPr lang="en-US" dirty="0"/>
              <a:t>Establish your “flag pole”, your “need to know” and your communication plan</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33</a:t>
            </a:fld>
            <a:endParaRPr lang="en-US" altLang="en-US"/>
          </a:p>
        </p:txBody>
      </p:sp>
    </p:spTree>
    <p:extLst>
      <p:ext uri="{BB962C8B-B14F-4D97-AF65-F5344CB8AC3E}">
        <p14:creationId xmlns:p14="http://schemas.microsoft.com/office/powerpoint/2010/main" val="40351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Enterprise Environmental Factors</a:t>
            </a:r>
          </a:p>
        </p:txBody>
      </p:sp>
      <p:sp>
        <p:nvSpPr>
          <p:cNvPr id="3" name="Content Placeholder 2"/>
          <p:cNvSpPr>
            <a:spLocks noGrp="1"/>
          </p:cNvSpPr>
          <p:nvPr>
            <p:ph idx="1"/>
          </p:nvPr>
        </p:nvSpPr>
        <p:spPr>
          <a:xfrm>
            <a:off x="609600" y="1341438"/>
            <a:ext cx="7924800" cy="4373562"/>
          </a:xfrm>
        </p:spPr>
        <p:txBody>
          <a:bodyPr/>
          <a:lstStyle/>
          <a:p>
            <a:r>
              <a:rPr lang="en-US" dirty="0"/>
              <a:t>People</a:t>
            </a:r>
          </a:p>
          <a:p>
            <a:r>
              <a:rPr lang="en-US" dirty="0"/>
              <a:t>Market</a:t>
            </a:r>
          </a:p>
          <a:p>
            <a:r>
              <a:rPr lang="en-US" dirty="0"/>
              <a:t>Databases</a:t>
            </a:r>
          </a:p>
          <a:p>
            <a:r>
              <a:rPr lang="en-US" dirty="0"/>
              <a:t>Risk Tolerance</a:t>
            </a:r>
          </a:p>
          <a:p>
            <a:r>
              <a:rPr lang="en-US" dirty="0"/>
              <a:t>Standards/Regulations</a:t>
            </a:r>
          </a:p>
          <a:p>
            <a:r>
              <a:rPr lang="en-US" dirty="0"/>
              <a:t>Culture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34</a:t>
            </a:fld>
            <a:endParaRPr lang="en-US" altLang="en-US"/>
          </a:p>
        </p:txBody>
      </p:sp>
    </p:spTree>
    <p:extLst>
      <p:ext uri="{BB962C8B-B14F-4D97-AF65-F5344CB8AC3E}">
        <p14:creationId xmlns:p14="http://schemas.microsoft.com/office/powerpoint/2010/main" val="9974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PM Overview: Challenges</a:t>
            </a:r>
          </a:p>
        </p:txBody>
      </p:sp>
      <p:sp>
        <p:nvSpPr>
          <p:cNvPr id="3" name="Content Placeholder 2"/>
          <p:cNvSpPr>
            <a:spLocks noGrp="1"/>
          </p:cNvSpPr>
          <p:nvPr>
            <p:ph idx="1"/>
          </p:nvPr>
        </p:nvSpPr>
        <p:spPr>
          <a:xfrm>
            <a:off x="609600" y="1341438"/>
            <a:ext cx="7924800" cy="4373562"/>
          </a:xfrm>
        </p:spPr>
        <p:txBody>
          <a:bodyPr/>
          <a:lstStyle/>
          <a:p>
            <a:pPr marL="0" indent="0">
              <a:buNone/>
            </a:pPr>
            <a:r>
              <a:rPr lang="en-US" dirty="0"/>
              <a:t>Communication is 90% of a PMs job</a:t>
            </a:r>
          </a:p>
          <a:p>
            <a:r>
              <a:rPr lang="en-US" dirty="0"/>
              <a:t>Daily Manage</a:t>
            </a:r>
          </a:p>
          <a:p>
            <a:pPr lvl="1"/>
            <a:r>
              <a:rPr lang="en-US" dirty="0"/>
              <a:t>Expectations</a:t>
            </a:r>
          </a:p>
          <a:p>
            <a:pPr lvl="1"/>
            <a:r>
              <a:rPr lang="en-US" dirty="0"/>
              <a:t>Scope</a:t>
            </a:r>
          </a:p>
          <a:p>
            <a:pPr lvl="1"/>
            <a:r>
              <a:rPr lang="en-US" dirty="0"/>
              <a:t>Gather Requirements</a:t>
            </a:r>
          </a:p>
          <a:p>
            <a:pPr lvl="1"/>
            <a:r>
              <a:rPr lang="en-US" dirty="0"/>
              <a:t>Constraints</a:t>
            </a:r>
          </a:p>
          <a:p>
            <a:pPr lvl="2"/>
            <a:r>
              <a:rPr lang="en-US" dirty="0"/>
              <a:t>Budget</a:t>
            </a:r>
          </a:p>
          <a:p>
            <a:pPr lvl="2"/>
            <a:r>
              <a:rPr lang="en-US" dirty="0"/>
              <a:t>Regulatory</a:t>
            </a:r>
          </a:p>
          <a:p>
            <a:pPr lvl="2"/>
            <a:r>
              <a:rPr lang="en-US" dirty="0"/>
              <a:t>Resource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35</a:t>
            </a:fld>
            <a:endParaRPr lang="en-US" altLang="en-US"/>
          </a:p>
        </p:txBody>
      </p:sp>
    </p:spTree>
    <p:extLst>
      <p:ext uri="{BB962C8B-B14F-4D97-AF65-F5344CB8AC3E}">
        <p14:creationId xmlns:p14="http://schemas.microsoft.com/office/powerpoint/2010/main" val="313491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PMP Overview: Project Lifecycle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36</a:t>
            </a:fld>
            <a:endParaRPr lang="en-US" altLang="en-US"/>
          </a:p>
        </p:txBody>
      </p:sp>
      <p:sp>
        <p:nvSpPr>
          <p:cNvPr id="6" name="AutoShape 5"/>
          <p:cNvSpPr>
            <a:spLocks noChangeArrowheads="1"/>
          </p:cNvSpPr>
          <p:nvPr/>
        </p:nvSpPr>
        <p:spPr bwMode="auto">
          <a:xfrm>
            <a:off x="381000" y="1447800"/>
            <a:ext cx="2514600" cy="2209800"/>
          </a:xfrm>
          <a:prstGeom prst="notchedRightArrow">
            <a:avLst>
              <a:gd name="adj1" fmla="val 50000"/>
              <a:gd name="adj2" fmla="val 28448"/>
            </a:avLst>
          </a:prstGeom>
          <a:solidFill>
            <a:srgbClr val="F3F894"/>
          </a:solidFill>
          <a:ln w="9525">
            <a:solidFill>
              <a:srgbClr val="FFFF99"/>
            </a:solidFill>
            <a:miter lim="800000"/>
            <a:headEnd/>
            <a:tailEnd/>
          </a:ln>
        </p:spPr>
        <p:txBody>
          <a:bodyPr wrap="none" anchor="ctr"/>
          <a:lstStyle/>
          <a:p>
            <a:pPr algn="ctr" eaLnBrk="0" hangingPunct="0"/>
            <a:r>
              <a:rPr lang="en-US" sz="2800" dirty="0"/>
              <a:t>Define/Initiate</a:t>
            </a:r>
          </a:p>
        </p:txBody>
      </p:sp>
      <p:sp>
        <p:nvSpPr>
          <p:cNvPr id="7" name="AutoShape 6"/>
          <p:cNvSpPr>
            <a:spLocks noChangeArrowheads="1"/>
          </p:cNvSpPr>
          <p:nvPr/>
        </p:nvSpPr>
        <p:spPr bwMode="auto">
          <a:xfrm>
            <a:off x="2895600" y="1447800"/>
            <a:ext cx="2514600" cy="2209800"/>
          </a:xfrm>
          <a:prstGeom prst="notchedRightArrow">
            <a:avLst>
              <a:gd name="adj1" fmla="val 50000"/>
              <a:gd name="adj2" fmla="val 28448"/>
            </a:avLst>
          </a:prstGeom>
          <a:solidFill>
            <a:srgbClr val="CCFFCC"/>
          </a:solidFill>
          <a:ln w="9525">
            <a:solidFill>
              <a:srgbClr val="CCFFCC"/>
            </a:solidFill>
            <a:miter lim="800000"/>
            <a:headEnd/>
            <a:tailEnd/>
          </a:ln>
        </p:spPr>
        <p:txBody>
          <a:bodyPr wrap="none" anchor="ctr"/>
          <a:lstStyle/>
          <a:p>
            <a:pPr algn="ctr" eaLnBrk="0" hangingPunct="0"/>
            <a:r>
              <a:rPr lang="en-US" sz="2800" dirty="0"/>
              <a:t>Plan</a:t>
            </a:r>
          </a:p>
        </p:txBody>
      </p:sp>
      <p:sp>
        <p:nvSpPr>
          <p:cNvPr id="8" name="AutoShape 7"/>
          <p:cNvSpPr>
            <a:spLocks noChangeArrowheads="1"/>
          </p:cNvSpPr>
          <p:nvPr/>
        </p:nvSpPr>
        <p:spPr bwMode="auto">
          <a:xfrm>
            <a:off x="5422900" y="1462087"/>
            <a:ext cx="2514600" cy="2209800"/>
          </a:xfrm>
          <a:prstGeom prst="notchedRightArrow">
            <a:avLst>
              <a:gd name="adj1" fmla="val 50000"/>
              <a:gd name="adj2" fmla="val 28448"/>
            </a:avLst>
          </a:prstGeom>
          <a:solidFill>
            <a:srgbClr val="CC99FF"/>
          </a:solidFill>
          <a:ln w="9525">
            <a:solidFill>
              <a:srgbClr val="CC99FF"/>
            </a:solidFill>
            <a:miter lim="800000"/>
            <a:headEnd/>
            <a:tailEnd/>
          </a:ln>
        </p:spPr>
        <p:txBody>
          <a:bodyPr wrap="none" anchor="ctr"/>
          <a:lstStyle/>
          <a:p>
            <a:pPr algn="ctr" eaLnBrk="0" hangingPunct="0"/>
            <a:r>
              <a:rPr lang="en-US" sz="2800" dirty="0"/>
              <a:t>Execute/Control</a:t>
            </a:r>
          </a:p>
        </p:txBody>
      </p:sp>
      <p:sp>
        <p:nvSpPr>
          <p:cNvPr id="9" name="AutoShape 8"/>
          <p:cNvSpPr>
            <a:spLocks noChangeArrowheads="1"/>
          </p:cNvSpPr>
          <p:nvPr/>
        </p:nvSpPr>
        <p:spPr bwMode="auto">
          <a:xfrm>
            <a:off x="762000" y="3738562"/>
            <a:ext cx="7010400" cy="2133600"/>
          </a:xfrm>
          <a:custGeom>
            <a:avLst/>
            <a:gdLst>
              <a:gd name="T0" fmla="*/ 5257799 w 21600"/>
              <a:gd name="T1" fmla="*/ 0 h 21600"/>
              <a:gd name="T2" fmla="*/ 0 w 21600"/>
              <a:gd name="T3" fmla="*/ 1066800 h 21600"/>
              <a:gd name="T4" fmla="*/ 5257799 w 21600"/>
              <a:gd name="T5" fmla="*/ 2133600 h 21600"/>
              <a:gd name="T6" fmla="*/ 7010400 w 21600"/>
              <a:gd name="T7" fmla="*/ 10668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rgbClr val="FFCC99"/>
            </a:solidFill>
            <a:miter lim="800000"/>
            <a:headEnd/>
            <a:tailEnd/>
          </a:ln>
        </p:spPr>
        <p:txBody>
          <a:bodyPr wrap="none" anchor="ctr"/>
          <a:lstStyle/>
          <a:p>
            <a:pPr algn="ctr" eaLnBrk="0" hangingPunct="0"/>
            <a:r>
              <a:rPr lang="en-US" sz="2400" dirty="0"/>
              <a:t>Continuous Assessment</a:t>
            </a:r>
          </a:p>
          <a:p>
            <a:pPr algn="ctr" eaLnBrk="0" hangingPunct="0"/>
            <a:r>
              <a:rPr lang="en-US" sz="2400" dirty="0"/>
              <a:t>(Risk mgmt, plan control, change mgmt)</a:t>
            </a:r>
          </a:p>
        </p:txBody>
      </p:sp>
      <p:sp>
        <p:nvSpPr>
          <p:cNvPr id="10" name="Text Box 9"/>
          <p:cNvSpPr txBox="1">
            <a:spLocks noChangeArrowheads="1"/>
          </p:cNvSpPr>
          <p:nvPr/>
        </p:nvSpPr>
        <p:spPr bwMode="auto">
          <a:xfrm>
            <a:off x="7315200" y="3814762"/>
            <a:ext cx="1905000" cy="822325"/>
          </a:xfrm>
          <a:prstGeom prst="rect">
            <a:avLst/>
          </a:prstGeom>
          <a:noFill/>
          <a:ln w="9525">
            <a:noFill/>
            <a:miter lim="800000"/>
            <a:headEnd/>
            <a:tailEnd/>
          </a:ln>
        </p:spPr>
        <p:txBody>
          <a:bodyPr>
            <a:spAutoFit/>
          </a:bodyPr>
          <a:lstStyle/>
          <a:p>
            <a:pPr eaLnBrk="0" hangingPunct="0">
              <a:spcBef>
                <a:spcPct val="50000"/>
              </a:spcBef>
            </a:pPr>
            <a:r>
              <a:rPr lang="en-US" sz="2400" b="1" dirty="0"/>
              <a:t>Close out &amp; Celebrate</a:t>
            </a:r>
          </a:p>
        </p:txBody>
      </p:sp>
    </p:spTree>
    <p:extLst>
      <p:ext uri="{BB962C8B-B14F-4D97-AF65-F5344CB8AC3E}">
        <p14:creationId xmlns:p14="http://schemas.microsoft.com/office/powerpoint/2010/main" val="155223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4362-1013-46AB-9F72-E917510EE815}"/>
              </a:ext>
            </a:extLst>
          </p:cNvPr>
          <p:cNvSpPr>
            <a:spLocks noGrp="1"/>
          </p:cNvSpPr>
          <p:nvPr>
            <p:ph type="title"/>
          </p:nvPr>
        </p:nvSpPr>
        <p:spPr/>
        <p:txBody>
          <a:bodyPr/>
          <a:lstStyle/>
          <a:p>
            <a:r>
              <a:rPr lang="en-US" dirty="0"/>
              <a:t>Important Project Management Steps</a:t>
            </a:r>
          </a:p>
        </p:txBody>
      </p:sp>
      <p:sp>
        <p:nvSpPr>
          <p:cNvPr id="3" name="Content Placeholder 2">
            <a:extLst>
              <a:ext uri="{FF2B5EF4-FFF2-40B4-BE49-F238E27FC236}">
                <a16:creationId xmlns:a16="http://schemas.microsoft.com/office/drawing/2014/main" id="{635D7ECF-ADED-45F7-9C2C-F41342F308AE}"/>
              </a:ext>
            </a:extLst>
          </p:cNvPr>
          <p:cNvSpPr>
            <a:spLocks noGrp="1"/>
          </p:cNvSpPr>
          <p:nvPr>
            <p:ph idx="1"/>
          </p:nvPr>
        </p:nvSpPr>
        <p:spPr>
          <a:xfrm>
            <a:off x="609600" y="1341438"/>
            <a:ext cx="6096000" cy="4373562"/>
          </a:xfrm>
        </p:spPr>
        <p:txBody>
          <a:bodyPr/>
          <a:lstStyle/>
          <a:p>
            <a:pPr marL="457200" indent="-457200">
              <a:buFont typeface="+mj-lt"/>
              <a:buAutoNum type="arabicPeriod"/>
            </a:pPr>
            <a:r>
              <a:rPr lang="en-US" dirty="0"/>
              <a:t>Describe the Project</a:t>
            </a:r>
          </a:p>
          <a:p>
            <a:pPr marL="457200" indent="-457200">
              <a:buFont typeface="+mj-lt"/>
              <a:buAutoNum type="arabicPeriod"/>
            </a:pPr>
            <a:r>
              <a:rPr lang="en-US" dirty="0"/>
              <a:t>Assemble the Project Team</a:t>
            </a:r>
          </a:p>
          <a:p>
            <a:pPr marL="457200" indent="-457200">
              <a:buFont typeface="+mj-lt"/>
              <a:buAutoNum type="arabicPeriod"/>
            </a:pPr>
            <a:r>
              <a:rPr lang="en-US" dirty="0"/>
              <a:t>Identify Resources and Stakeholders</a:t>
            </a:r>
          </a:p>
          <a:p>
            <a:pPr marL="457200" indent="-457200">
              <a:buFont typeface="+mj-lt"/>
              <a:buAutoNum type="arabicPeriod"/>
            </a:pPr>
            <a:r>
              <a:rPr lang="en-US" dirty="0"/>
              <a:t>Construct a Gantt Chart</a:t>
            </a:r>
          </a:p>
          <a:p>
            <a:pPr marL="457200" indent="-457200">
              <a:buFont typeface="+mj-lt"/>
              <a:buAutoNum type="arabicPeriod"/>
            </a:pPr>
            <a:r>
              <a:rPr lang="en-US" dirty="0"/>
              <a:t>Develop a Timeline</a:t>
            </a:r>
          </a:p>
          <a:p>
            <a:pPr marL="457200" indent="-457200">
              <a:buFont typeface="+mj-lt"/>
              <a:buAutoNum type="arabicPeriod"/>
            </a:pPr>
            <a:r>
              <a:rPr lang="en-US" dirty="0"/>
              <a:t>Shift Resources and Assign Responsibilities</a:t>
            </a:r>
          </a:p>
          <a:p>
            <a:pPr marL="457200" indent="-457200">
              <a:buFont typeface="+mj-lt"/>
              <a:buAutoNum type="arabicPeriod"/>
            </a:pPr>
            <a:r>
              <a:rPr lang="en-US" dirty="0"/>
              <a:t>Document and Monitor Process</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2AF82DD0-25ED-4B20-A7A4-652CB3E3AABE}"/>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F0478E17-C875-41AD-802C-729D08682972}"/>
              </a:ext>
            </a:extLst>
          </p:cNvPr>
          <p:cNvSpPr>
            <a:spLocks noGrp="1"/>
          </p:cNvSpPr>
          <p:nvPr>
            <p:ph type="sldNum" sz="quarter" idx="12"/>
          </p:nvPr>
        </p:nvSpPr>
        <p:spPr/>
        <p:txBody>
          <a:bodyPr/>
          <a:lstStyle/>
          <a:p>
            <a:fld id="{909ED1F4-8724-4CB0-854F-41CA9E1557CC}" type="slidenum">
              <a:rPr lang="en-US" altLang="en-US" smtClean="0"/>
              <a:pPr/>
              <a:t>37</a:t>
            </a:fld>
            <a:endParaRPr lang="en-US" altLang="en-US"/>
          </a:p>
        </p:txBody>
      </p:sp>
      <p:cxnSp>
        <p:nvCxnSpPr>
          <p:cNvPr id="7" name="Straight Connector 6">
            <a:extLst>
              <a:ext uri="{FF2B5EF4-FFF2-40B4-BE49-F238E27FC236}">
                <a16:creationId xmlns:a16="http://schemas.microsoft.com/office/drawing/2014/main" id="{BABD943E-73CF-4798-90C5-D9C2BE88AADA}"/>
              </a:ext>
            </a:extLst>
          </p:cNvPr>
          <p:cNvCxnSpPr>
            <a:cxnSpLocks/>
          </p:cNvCxnSpPr>
          <p:nvPr/>
        </p:nvCxnSpPr>
        <p:spPr bwMode="auto">
          <a:xfrm>
            <a:off x="533400" y="2209800"/>
            <a:ext cx="8153400" cy="0"/>
          </a:xfrm>
          <a:prstGeom prst="line">
            <a:avLst/>
          </a:prstGeom>
          <a:solidFill>
            <a:schemeClr val="accent1"/>
          </a:solidFill>
          <a:ln w="9525" cap="flat" cmpd="sng" algn="ctr">
            <a:solidFill>
              <a:srgbClr val="1B7384"/>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3E941181-FDCE-455E-960F-C7472DD702A1}"/>
              </a:ext>
            </a:extLst>
          </p:cNvPr>
          <p:cNvCxnSpPr>
            <a:cxnSpLocks/>
          </p:cNvCxnSpPr>
          <p:nvPr/>
        </p:nvCxnSpPr>
        <p:spPr bwMode="auto">
          <a:xfrm>
            <a:off x="533400" y="2667000"/>
            <a:ext cx="8153400" cy="0"/>
          </a:xfrm>
          <a:prstGeom prst="line">
            <a:avLst/>
          </a:prstGeom>
          <a:solidFill>
            <a:schemeClr val="accent1"/>
          </a:solidFill>
          <a:ln w="9525" cap="flat" cmpd="sng" algn="ctr">
            <a:solidFill>
              <a:srgbClr val="1B7384"/>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7F03E561-D395-473C-8E0C-841F8644009F}"/>
              </a:ext>
            </a:extLst>
          </p:cNvPr>
          <p:cNvCxnSpPr>
            <a:cxnSpLocks/>
          </p:cNvCxnSpPr>
          <p:nvPr/>
        </p:nvCxnSpPr>
        <p:spPr bwMode="auto">
          <a:xfrm>
            <a:off x="533400" y="3581400"/>
            <a:ext cx="8153400" cy="0"/>
          </a:xfrm>
          <a:prstGeom prst="line">
            <a:avLst/>
          </a:prstGeom>
          <a:solidFill>
            <a:schemeClr val="accent1"/>
          </a:solidFill>
          <a:ln w="9525" cap="flat" cmpd="sng" algn="ctr">
            <a:solidFill>
              <a:srgbClr val="1B7384"/>
            </a:solidFill>
            <a:prstDash val="solid"/>
            <a:round/>
            <a:headEnd type="none" w="med" len="med"/>
            <a:tailEnd type="none" w="med" len="med"/>
          </a:ln>
          <a:effectLst/>
        </p:spPr>
      </p:cxnSp>
    </p:spTree>
    <p:extLst>
      <p:ext uri="{BB962C8B-B14F-4D97-AF65-F5344CB8AC3E}">
        <p14:creationId xmlns:p14="http://schemas.microsoft.com/office/powerpoint/2010/main" val="322245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2, Lesson 2</a:t>
            </a:r>
          </a:p>
          <a:p>
            <a:pPr eaLnBrk="1" hangingPunct="1">
              <a:buFont typeface="Wingdings" panose="05000000000000000000" pitchFamily="2" charset="2"/>
              <a:buNone/>
            </a:pPr>
            <a:r>
              <a:rPr lang="en-US" altLang="en-US" dirty="0">
                <a:solidFill>
                  <a:srgbClr val="1B7384"/>
                </a:solidFill>
              </a:rPr>
              <a:t>Project Management Steps 1 and 2: </a:t>
            </a:r>
          </a:p>
          <a:p>
            <a:pPr eaLnBrk="1" hangingPunct="1">
              <a:buFont typeface="Wingdings" panose="05000000000000000000" pitchFamily="2" charset="2"/>
              <a:buNone/>
            </a:pPr>
            <a:r>
              <a:rPr lang="en-US" altLang="en-US" dirty="0">
                <a:solidFill>
                  <a:srgbClr val="1B7384"/>
                </a:solidFill>
              </a:rPr>
              <a:t>SIPOC Diagrams and Stages of Team Development</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81221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4362-1013-46AB-9F72-E917510EE815}"/>
              </a:ext>
            </a:extLst>
          </p:cNvPr>
          <p:cNvSpPr>
            <a:spLocks noGrp="1"/>
          </p:cNvSpPr>
          <p:nvPr>
            <p:ph type="title"/>
          </p:nvPr>
        </p:nvSpPr>
        <p:spPr/>
        <p:txBody>
          <a:bodyPr/>
          <a:lstStyle/>
          <a:p>
            <a:r>
              <a:rPr lang="en-US" dirty="0"/>
              <a:t>Important Project Management Steps</a:t>
            </a:r>
          </a:p>
        </p:txBody>
      </p:sp>
      <p:sp>
        <p:nvSpPr>
          <p:cNvPr id="3" name="Content Placeholder 2">
            <a:extLst>
              <a:ext uri="{FF2B5EF4-FFF2-40B4-BE49-F238E27FC236}">
                <a16:creationId xmlns:a16="http://schemas.microsoft.com/office/drawing/2014/main" id="{635D7ECF-ADED-45F7-9C2C-F41342F308AE}"/>
              </a:ext>
            </a:extLst>
          </p:cNvPr>
          <p:cNvSpPr>
            <a:spLocks noGrp="1"/>
          </p:cNvSpPr>
          <p:nvPr>
            <p:ph idx="1"/>
          </p:nvPr>
        </p:nvSpPr>
        <p:spPr>
          <a:xfrm>
            <a:off x="609600" y="1341438"/>
            <a:ext cx="6096000" cy="4373562"/>
          </a:xfrm>
        </p:spPr>
        <p:txBody>
          <a:bodyPr/>
          <a:lstStyle/>
          <a:p>
            <a:pPr marL="457200" indent="-457200">
              <a:buFont typeface="+mj-lt"/>
              <a:buAutoNum type="arabicPeriod"/>
            </a:pPr>
            <a:r>
              <a:rPr lang="en-US" dirty="0"/>
              <a:t>Describe the Project</a:t>
            </a:r>
          </a:p>
          <a:p>
            <a:pPr marL="457200" indent="-457200">
              <a:buFont typeface="+mj-lt"/>
              <a:buAutoNum type="arabicPeriod"/>
            </a:pPr>
            <a:r>
              <a:rPr lang="en-US" dirty="0"/>
              <a:t>Assemble the Project Team</a:t>
            </a:r>
          </a:p>
          <a:p>
            <a:pPr marL="457200" indent="-457200">
              <a:buFont typeface="+mj-lt"/>
              <a:buAutoNum type="arabicPeriod"/>
            </a:pPr>
            <a:r>
              <a:rPr lang="en-US" dirty="0"/>
              <a:t>Identify Resources and Stakeholders</a:t>
            </a:r>
          </a:p>
          <a:p>
            <a:pPr marL="457200" indent="-457200">
              <a:buFont typeface="+mj-lt"/>
              <a:buAutoNum type="arabicPeriod"/>
            </a:pPr>
            <a:r>
              <a:rPr lang="en-US" dirty="0"/>
              <a:t>Construct a Gantt Chart</a:t>
            </a:r>
          </a:p>
          <a:p>
            <a:pPr marL="457200" indent="-457200">
              <a:buFont typeface="+mj-lt"/>
              <a:buAutoNum type="arabicPeriod"/>
            </a:pPr>
            <a:r>
              <a:rPr lang="en-US" dirty="0"/>
              <a:t>Develop a Timeline</a:t>
            </a:r>
          </a:p>
          <a:p>
            <a:pPr marL="457200" indent="-457200">
              <a:buFont typeface="+mj-lt"/>
              <a:buAutoNum type="arabicPeriod"/>
            </a:pPr>
            <a:r>
              <a:rPr lang="en-US" dirty="0"/>
              <a:t>Shift Resources and Assign Responsibilities</a:t>
            </a:r>
          </a:p>
          <a:p>
            <a:pPr marL="457200" indent="-457200">
              <a:buFont typeface="+mj-lt"/>
              <a:buAutoNum type="arabicPeriod"/>
            </a:pPr>
            <a:r>
              <a:rPr lang="en-US" dirty="0"/>
              <a:t>Document and Monitor Process</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2AF82DD0-25ED-4B20-A7A4-652CB3E3AABE}"/>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F0478E17-C875-41AD-802C-729D08682972}"/>
              </a:ext>
            </a:extLst>
          </p:cNvPr>
          <p:cNvSpPr>
            <a:spLocks noGrp="1"/>
          </p:cNvSpPr>
          <p:nvPr>
            <p:ph type="sldNum" sz="quarter" idx="12"/>
          </p:nvPr>
        </p:nvSpPr>
        <p:spPr/>
        <p:txBody>
          <a:bodyPr/>
          <a:lstStyle/>
          <a:p>
            <a:fld id="{909ED1F4-8724-4CB0-854F-41CA9E1557CC}" type="slidenum">
              <a:rPr lang="en-US" altLang="en-US" smtClean="0"/>
              <a:pPr/>
              <a:t>39</a:t>
            </a:fld>
            <a:endParaRPr lang="en-US" altLang="en-US"/>
          </a:p>
        </p:txBody>
      </p:sp>
      <p:cxnSp>
        <p:nvCxnSpPr>
          <p:cNvPr id="7" name="Straight Connector 6">
            <a:extLst>
              <a:ext uri="{FF2B5EF4-FFF2-40B4-BE49-F238E27FC236}">
                <a16:creationId xmlns:a16="http://schemas.microsoft.com/office/drawing/2014/main" id="{BABD943E-73CF-4798-90C5-D9C2BE88AADA}"/>
              </a:ext>
            </a:extLst>
          </p:cNvPr>
          <p:cNvCxnSpPr>
            <a:cxnSpLocks/>
          </p:cNvCxnSpPr>
          <p:nvPr/>
        </p:nvCxnSpPr>
        <p:spPr bwMode="auto">
          <a:xfrm>
            <a:off x="533400" y="2209800"/>
            <a:ext cx="8153400" cy="0"/>
          </a:xfrm>
          <a:prstGeom prst="line">
            <a:avLst/>
          </a:prstGeom>
          <a:solidFill>
            <a:schemeClr val="accent1"/>
          </a:solidFill>
          <a:ln w="9525" cap="flat" cmpd="sng" algn="ctr">
            <a:solidFill>
              <a:srgbClr val="1B7384"/>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3E941181-FDCE-455E-960F-C7472DD702A1}"/>
              </a:ext>
            </a:extLst>
          </p:cNvPr>
          <p:cNvCxnSpPr>
            <a:cxnSpLocks/>
          </p:cNvCxnSpPr>
          <p:nvPr/>
        </p:nvCxnSpPr>
        <p:spPr bwMode="auto">
          <a:xfrm>
            <a:off x="533400" y="2667000"/>
            <a:ext cx="8153400" cy="0"/>
          </a:xfrm>
          <a:prstGeom prst="line">
            <a:avLst/>
          </a:prstGeom>
          <a:solidFill>
            <a:schemeClr val="accent1"/>
          </a:solidFill>
          <a:ln w="9525" cap="flat" cmpd="sng" algn="ctr">
            <a:solidFill>
              <a:srgbClr val="1B7384"/>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7F03E561-D395-473C-8E0C-841F8644009F}"/>
              </a:ext>
            </a:extLst>
          </p:cNvPr>
          <p:cNvCxnSpPr>
            <a:cxnSpLocks/>
          </p:cNvCxnSpPr>
          <p:nvPr/>
        </p:nvCxnSpPr>
        <p:spPr bwMode="auto">
          <a:xfrm>
            <a:off x="533400" y="3581400"/>
            <a:ext cx="8153400" cy="0"/>
          </a:xfrm>
          <a:prstGeom prst="line">
            <a:avLst/>
          </a:prstGeom>
          <a:solidFill>
            <a:schemeClr val="accent1"/>
          </a:solidFill>
          <a:ln w="9525" cap="flat" cmpd="sng" algn="ctr">
            <a:solidFill>
              <a:srgbClr val="1B7384"/>
            </a:solidFill>
            <a:prstDash val="solid"/>
            <a:round/>
            <a:headEnd type="none" w="med" len="med"/>
            <a:tailEnd type="none" w="med" len="med"/>
          </a:ln>
          <a:effectLst/>
        </p:spPr>
      </p:cxnSp>
      <p:sp>
        <p:nvSpPr>
          <p:cNvPr id="6" name="Rectangle 5">
            <a:extLst>
              <a:ext uri="{FF2B5EF4-FFF2-40B4-BE49-F238E27FC236}">
                <a16:creationId xmlns:a16="http://schemas.microsoft.com/office/drawing/2014/main" id="{3D216A80-A687-4832-97F3-54FF57B6CEA5}"/>
              </a:ext>
            </a:extLst>
          </p:cNvPr>
          <p:cNvSpPr/>
          <p:nvPr/>
        </p:nvSpPr>
        <p:spPr bwMode="auto">
          <a:xfrm>
            <a:off x="304800" y="1341438"/>
            <a:ext cx="8534400" cy="868334"/>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311198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7AA83-856B-4675-A01B-FB89D401A0C0}"/>
              </a:ext>
            </a:extLst>
          </p:cNvPr>
          <p:cNvSpPr>
            <a:spLocks noGrp="1"/>
          </p:cNvSpPr>
          <p:nvPr>
            <p:ph type="title"/>
          </p:nvPr>
        </p:nvSpPr>
        <p:spPr/>
        <p:txBody>
          <a:bodyPr/>
          <a:lstStyle/>
          <a:p>
            <a:r>
              <a:rPr lang="en-US" dirty="0"/>
              <a:t>Who are We?</a:t>
            </a:r>
          </a:p>
        </p:txBody>
      </p:sp>
      <p:sp>
        <p:nvSpPr>
          <p:cNvPr id="3" name="Content Placeholder 2">
            <a:extLst>
              <a:ext uri="{FF2B5EF4-FFF2-40B4-BE49-F238E27FC236}">
                <a16:creationId xmlns:a16="http://schemas.microsoft.com/office/drawing/2014/main" id="{0BAA9172-D90F-42E0-B959-23C891B77AEB}"/>
              </a:ext>
            </a:extLst>
          </p:cNvPr>
          <p:cNvSpPr>
            <a:spLocks noGrp="1"/>
          </p:cNvSpPr>
          <p:nvPr>
            <p:ph idx="1"/>
          </p:nvPr>
        </p:nvSpPr>
        <p:spPr>
          <a:xfrm>
            <a:off x="609600" y="988624"/>
            <a:ext cx="7924800" cy="4880751"/>
          </a:xfrm>
        </p:spPr>
        <p:txBody>
          <a:bodyPr/>
          <a:lstStyle/>
          <a:p>
            <a:pPr marL="0" indent="0">
              <a:buNone/>
            </a:pPr>
            <a:r>
              <a:rPr lang="en-US" u="sng" dirty="0"/>
              <a:t>Instructor</a:t>
            </a:r>
          </a:p>
          <a:p>
            <a:r>
              <a:rPr lang="en-US" dirty="0"/>
              <a:t>Jonathan Modest, MBA, MPH</a:t>
            </a:r>
          </a:p>
          <a:p>
            <a:pPr marL="457200" lvl="1" indent="0">
              <a:buNone/>
            </a:pPr>
            <a:r>
              <a:rPr lang="en-US" sz="2400" dirty="0"/>
              <a:t>Senior Administrative Manager, MGH Urology</a:t>
            </a:r>
          </a:p>
          <a:p>
            <a:pPr lvl="1"/>
            <a:r>
              <a:rPr lang="en-US" sz="2000" dirty="0"/>
              <a:t>Brandeis University, ’08</a:t>
            </a:r>
          </a:p>
          <a:p>
            <a:pPr lvl="1"/>
            <a:r>
              <a:rPr lang="en-US" sz="2000" dirty="0"/>
              <a:t>BUSPH ’13</a:t>
            </a:r>
          </a:p>
          <a:p>
            <a:pPr lvl="1"/>
            <a:r>
              <a:rPr lang="en-US" sz="2000" dirty="0"/>
              <a:t>Questrom ’16</a:t>
            </a:r>
          </a:p>
          <a:p>
            <a:pPr marL="57150" indent="0">
              <a:buNone/>
            </a:pPr>
            <a:r>
              <a:rPr lang="en-US" u="sng" dirty="0"/>
              <a:t>Teaching Assistant</a:t>
            </a:r>
          </a:p>
          <a:p>
            <a:pPr marL="400050"/>
            <a:r>
              <a:rPr lang="en-US" dirty="0"/>
              <a:t>Lauren Tamburello</a:t>
            </a:r>
          </a:p>
          <a:p>
            <a:pPr marL="57150" indent="0">
              <a:buNone/>
            </a:pPr>
            <a:r>
              <a:rPr lang="en-US" dirty="0"/>
              <a:t>     Program Manager, BIDMC Urology</a:t>
            </a:r>
          </a:p>
          <a:p>
            <a:pPr marL="800100" lvl="1"/>
            <a:r>
              <a:rPr lang="en-US" sz="2000" dirty="0"/>
              <a:t>Boston University, ’15</a:t>
            </a:r>
          </a:p>
          <a:p>
            <a:pPr marL="800100" lvl="1"/>
            <a:r>
              <a:rPr lang="en-US" sz="2000" dirty="0"/>
              <a:t>BUSPH, ‘17</a:t>
            </a:r>
            <a:endParaRPr lang="en-US" u="sng" dirty="0"/>
          </a:p>
        </p:txBody>
      </p:sp>
      <p:sp>
        <p:nvSpPr>
          <p:cNvPr id="4" name="Footer Placeholder 3">
            <a:extLst>
              <a:ext uri="{FF2B5EF4-FFF2-40B4-BE49-F238E27FC236}">
                <a16:creationId xmlns:a16="http://schemas.microsoft.com/office/drawing/2014/main" id="{E4AA8660-9CE0-4455-AC65-434DFE8620C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9BA0B4C-701E-43EB-A92B-F9A5F0BA0F80}"/>
              </a:ext>
            </a:extLst>
          </p:cNvPr>
          <p:cNvSpPr>
            <a:spLocks noGrp="1"/>
          </p:cNvSpPr>
          <p:nvPr>
            <p:ph type="sldNum" sz="quarter" idx="12"/>
          </p:nvPr>
        </p:nvSpPr>
        <p:spPr/>
        <p:txBody>
          <a:bodyPr/>
          <a:lstStyle/>
          <a:p>
            <a:fld id="{909ED1F4-8724-4CB0-854F-41CA9E1557CC}" type="slidenum">
              <a:rPr lang="en-US" altLang="en-US" smtClean="0"/>
              <a:pPr/>
              <a:t>4</a:t>
            </a:fld>
            <a:endParaRPr lang="en-US" altLang="en-US"/>
          </a:p>
        </p:txBody>
      </p:sp>
      <p:sp>
        <p:nvSpPr>
          <p:cNvPr id="6" name="Rectangle 5">
            <a:extLst>
              <a:ext uri="{FF2B5EF4-FFF2-40B4-BE49-F238E27FC236}">
                <a16:creationId xmlns:a16="http://schemas.microsoft.com/office/drawing/2014/main" id="{6CB9EAFF-C97A-449D-BDFC-C4D056ED6492}"/>
              </a:ext>
            </a:extLst>
          </p:cNvPr>
          <p:cNvSpPr/>
          <p:nvPr/>
        </p:nvSpPr>
        <p:spPr>
          <a:xfrm>
            <a:off x="4876800" y="4876800"/>
            <a:ext cx="4572000" cy="1200329"/>
          </a:xfrm>
          <a:prstGeom prst="rect">
            <a:avLst/>
          </a:prstGeom>
        </p:spPr>
        <p:txBody>
          <a:bodyPr>
            <a:spAutoFit/>
          </a:bodyPr>
          <a:lstStyle/>
          <a:p>
            <a:pPr marL="57150" indent="0">
              <a:buNone/>
            </a:pPr>
            <a:r>
              <a:rPr lang="en-US" u="sng" dirty="0"/>
              <a:t>Guest Speakers</a:t>
            </a:r>
          </a:p>
          <a:p>
            <a:pPr marL="400050"/>
            <a:r>
              <a:rPr lang="en-US" dirty="0"/>
              <a:t>Lindsey Pabst, MBA</a:t>
            </a:r>
          </a:p>
          <a:p>
            <a:pPr marL="400050"/>
            <a:r>
              <a:rPr lang="en-US" dirty="0"/>
              <a:t>Emily Correa, MPH, MS</a:t>
            </a:r>
          </a:p>
        </p:txBody>
      </p:sp>
    </p:spTree>
    <p:extLst>
      <p:ext uri="{BB962C8B-B14F-4D97-AF65-F5344CB8AC3E}">
        <p14:creationId xmlns:p14="http://schemas.microsoft.com/office/powerpoint/2010/main" val="182292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Describe the project</a:t>
            </a:r>
          </a:p>
        </p:txBody>
      </p:sp>
      <p:sp>
        <p:nvSpPr>
          <p:cNvPr id="3" name="Content Placeholder 2"/>
          <p:cNvSpPr>
            <a:spLocks noGrp="1"/>
          </p:cNvSpPr>
          <p:nvPr>
            <p:ph idx="1"/>
          </p:nvPr>
        </p:nvSpPr>
        <p:spPr>
          <a:xfrm>
            <a:off x="609600" y="1524000"/>
            <a:ext cx="7924800" cy="4191000"/>
          </a:xfrm>
        </p:spPr>
        <p:txBody>
          <a:bodyPr/>
          <a:lstStyle/>
          <a:p>
            <a:pPr marL="0" indent="0">
              <a:buNone/>
            </a:pPr>
            <a:r>
              <a:rPr lang="en-US" dirty="0"/>
              <a:t>…in terms of overall objectives, measurements and activities, tasks or events.  Also define what is not included in the scope of a project.  List the major pieces or steps and people involved</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40</a:t>
            </a:fld>
            <a:endParaRPr lang="en-US" altLang="en-US"/>
          </a:p>
        </p:txBody>
      </p:sp>
    </p:spTree>
    <p:extLst>
      <p:ext uri="{BB962C8B-B14F-4D97-AF65-F5344CB8AC3E}">
        <p14:creationId xmlns:p14="http://schemas.microsoft.com/office/powerpoint/2010/main" val="336540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S.I.P.O.C</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41</a:t>
            </a:fld>
            <a:endParaRPr lang="en-US" altLang="en-US"/>
          </a:p>
        </p:txBody>
      </p:sp>
      <p:pic>
        <p:nvPicPr>
          <p:cNvPr id="6" name="Picture 2"/>
          <p:cNvPicPr>
            <a:picLocks noChangeAspect="1" noChangeArrowheads="1"/>
          </p:cNvPicPr>
          <p:nvPr/>
        </p:nvPicPr>
        <p:blipFill>
          <a:blip r:embed="rId2" cstate="print"/>
          <a:srcRect/>
          <a:stretch>
            <a:fillRect/>
          </a:stretch>
        </p:blipFill>
        <p:spPr bwMode="auto">
          <a:xfrm>
            <a:off x="898525" y="1166019"/>
            <a:ext cx="7391400" cy="3276599"/>
          </a:xfrm>
          <a:prstGeom prst="rect">
            <a:avLst/>
          </a:prstGeom>
          <a:noFill/>
          <a:ln w="9525">
            <a:noFill/>
            <a:miter lim="800000"/>
            <a:headEnd/>
            <a:tailEnd/>
          </a:ln>
        </p:spPr>
      </p:pic>
      <p:sp>
        <p:nvSpPr>
          <p:cNvPr id="7" name="Content Placeholder 2"/>
          <p:cNvSpPr>
            <a:spLocks noGrp="1"/>
          </p:cNvSpPr>
          <p:nvPr>
            <p:ph idx="1"/>
          </p:nvPr>
        </p:nvSpPr>
        <p:spPr>
          <a:xfrm>
            <a:off x="609600" y="4267200"/>
            <a:ext cx="7924800" cy="1524000"/>
          </a:xfrm>
        </p:spPr>
        <p:txBody>
          <a:bodyPr/>
          <a:lstStyle/>
          <a:p>
            <a:pPr marL="0" indent="0">
              <a:buNone/>
            </a:pPr>
            <a:r>
              <a:rPr lang="en-US" dirty="0"/>
              <a:t>Purpose</a:t>
            </a:r>
          </a:p>
          <a:p>
            <a:r>
              <a:rPr lang="en-US" dirty="0"/>
              <a:t>To scope the project</a:t>
            </a:r>
          </a:p>
          <a:p>
            <a:r>
              <a:rPr lang="en-US" dirty="0"/>
              <a:t>Ensure proper SMEs for the project</a:t>
            </a:r>
          </a:p>
          <a:p>
            <a:r>
              <a:rPr lang="en-US" dirty="0"/>
              <a:t>To develop a preliminary understanding of the process and key metrics</a:t>
            </a:r>
          </a:p>
        </p:txBody>
      </p:sp>
    </p:spTree>
    <p:extLst>
      <p:ext uri="{BB962C8B-B14F-4D97-AF65-F5344CB8AC3E}">
        <p14:creationId xmlns:p14="http://schemas.microsoft.com/office/powerpoint/2010/main" val="385674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eam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8" y="304800"/>
            <a:ext cx="9205977" cy="655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2. Assemble the Project Team</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42</a:t>
            </a:fld>
            <a:endParaRPr lang="en-US" altLang="en-US"/>
          </a:p>
        </p:txBody>
      </p:sp>
    </p:spTree>
    <p:extLst>
      <p:ext uri="{BB962C8B-B14F-4D97-AF65-F5344CB8AC3E}">
        <p14:creationId xmlns:p14="http://schemas.microsoft.com/office/powerpoint/2010/main" val="267038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Stages of Team Development</a:t>
            </a:r>
          </a:p>
        </p:txBody>
      </p:sp>
      <p:sp>
        <p:nvSpPr>
          <p:cNvPr id="4" name="Footer Placeholder 3"/>
          <p:cNvSpPr>
            <a:spLocks noGrp="1"/>
          </p:cNvSpPr>
          <p:nvPr>
            <p:ph type="ftr" sz="quarter" idx="10"/>
          </p:nvPr>
        </p:nvSpPr>
        <p:spPr/>
        <p:txBody>
          <a:bodyPr/>
          <a:lstStyle/>
          <a:p>
            <a:r>
              <a:rPr lang="en-US" altLang="en-US">
                <a:latin typeface="+mn-lt"/>
              </a:rPr>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latin typeface="+mn-lt"/>
              </a:rPr>
              <a:pPr/>
              <a:t>43</a:t>
            </a:fld>
            <a:endParaRPr lang="en-US" altLang="en-US">
              <a:latin typeface="+mn-lt"/>
            </a:endParaRPr>
          </a:p>
        </p:txBody>
      </p:sp>
      <p:sp>
        <p:nvSpPr>
          <p:cNvPr id="6" name="Text Box 2"/>
          <p:cNvSpPr txBox="1">
            <a:spLocks noChangeArrowheads="1"/>
          </p:cNvSpPr>
          <p:nvPr/>
        </p:nvSpPr>
        <p:spPr bwMode="auto">
          <a:xfrm>
            <a:off x="1595438" y="4786604"/>
            <a:ext cx="1828800" cy="523875"/>
          </a:xfrm>
          <a:prstGeom prst="rect">
            <a:avLst/>
          </a:prstGeom>
          <a:solidFill>
            <a:srgbClr val="CC0000"/>
          </a:solidFill>
          <a:ln w="9525">
            <a:solidFill>
              <a:schemeClr val="tx1"/>
            </a:solidFill>
            <a:miter lim="800000"/>
            <a:headEnd/>
            <a:tailEnd/>
          </a:ln>
        </p:spPr>
        <p:txBody>
          <a:bodyPr lIns="91366" tIns="45684" rIns="91366" bIns="45684">
            <a:spAutoFit/>
          </a:bodyPr>
          <a:lstStyle/>
          <a:p>
            <a:pPr algn="ctr" fontAlgn="base">
              <a:spcBef>
                <a:spcPct val="0"/>
              </a:spcBef>
              <a:spcAft>
                <a:spcPct val="0"/>
              </a:spcAft>
            </a:pPr>
            <a:r>
              <a:rPr lang="en-GB" sz="2800" dirty="0">
                <a:solidFill>
                  <a:schemeClr val="bg1"/>
                </a:solidFill>
                <a:latin typeface="+mn-lt"/>
              </a:rPr>
              <a:t>Forming</a:t>
            </a:r>
          </a:p>
        </p:txBody>
      </p:sp>
      <p:sp>
        <p:nvSpPr>
          <p:cNvPr id="7" name="Text Box 3"/>
          <p:cNvSpPr txBox="1">
            <a:spLocks noChangeArrowheads="1"/>
          </p:cNvSpPr>
          <p:nvPr/>
        </p:nvSpPr>
        <p:spPr bwMode="auto">
          <a:xfrm>
            <a:off x="3238500" y="3572164"/>
            <a:ext cx="1905000" cy="523875"/>
          </a:xfrm>
          <a:prstGeom prst="rect">
            <a:avLst/>
          </a:prstGeom>
          <a:solidFill>
            <a:srgbClr val="CC0000"/>
          </a:solidFill>
          <a:ln w="9525">
            <a:solidFill>
              <a:schemeClr val="tx1"/>
            </a:solidFill>
            <a:miter lim="800000"/>
            <a:headEnd/>
            <a:tailEnd/>
          </a:ln>
        </p:spPr>
        <p:txBody>
          <a:bodyPr lIns="91366" tIns="45684" rIns="91366" bIns="45684">
            <a:spAutoFit/>
          </a:bodyPr>
          <a:lstStyle/>
          <a:p>
            <a:pPr algn="ctr" fontAlgn="base">
              <a:spcBef>
                <a:spcPct val="0"/>
              </a:spcBef>
              <a:spcAft>
                <a:spcPct val="0"/>
              </a:spcAft>
            </a:pPr>
            <a:r>
              <a:rPr lang="en-GB" sz="2800" dirty="0">
                <a:solidFill>
                  <a:schemeClr val="bg1"/>
                </a:solidFill>
                <a:latin typeface="+mn-lt"/>
              </a:rPr>
              <a:t>Storming</a:t>
            </a:r>
          </a:p>
        </p:txBody>
      </p:sp>
      <p:sp>
        <p:nvSpPr>
          <p:cNvPr id="8" name="Text Box 4"/>
          <p:cNvSpPr txBox="1">
            <a:spLocks noChangeArrowheads="1"/>
          </p:cNvSpPr>
          <p:nvPr/>
        </p:nvSpPr>
        <p:spPr bwMode="auto">
          <a:xfrm>
            <a:off x="4462463" y="2357729"/>
            <a:ext cx="2133600" cy="523875"/>
          </a:xfrm>
          <a:prstGeom prst="rect">
            <a:avLst/>
          </a:prstGeom>
          <a:solidFill>
            <a:srgbClr val="CC0000"/>
          </a:solidFill>
          <a:ln w="9525">
            <a:solidFill>
              <a:schemeClr val="tx1"/>
            </a:solidFill>
            <a:miter lim="800000"/>
            <a:headEnd/>
            <a:tailEnd/>
          </a:ln>
        </p:spPr>
        <p:txBody>
          <a:bodyPr lIns="91366" tIns="45684" rIns="91366" bIns="45684">
            <a:spAutoFit/>
          </a:bodyPr>
          <a:lstStyle/>
          <a:p>
            <a:pPr algn="ctr" fontAlgn="base">
              <a:spcBef>
                <a:spcPct val="0"/>
              </a:spcBef>
              <a:spcAft>
                <a:spcPct val="0"/>
              </a:spcAft>
            </a:pPr>
            <a:r>
              <a:rPr lang="en-GB" sz="2800" dirty="0" err="1">
                <a:solidFill>
                  <a:schemeClr val="bg1"/>
                </a:solidFill>
                <a:latin typeface="+mn-lt"/>
              </a:rPr>
              <a:t>Norming</a:t>
            </a:r>
            <a:endParaRPr lang="en-GB" sz="2800" dirty="0">
              <a:solidFill>
                <a:schemeClr val="bg1"/>
              </a:solidFill>
              <a:latin typeface="+mn-lt"/>
            </a:endParaRPr>
          </a:p>
        </p:txBody>
      </p:sp>
      <p:sp>
        <p:nvSpPr>
          <p:cNvPr id="9" name="Text Box 5"/>
          <p:cNvSpPr txBox="1">
            <a:spLocks noChangeArrowheads="1"/>
          </p:cNvSpPr>
          <p:nvPr/>
        </p:nvSpPr>
        <p:spPr bwMode="auto">
          <a:xfrm>
            <a:off x="6248400" y="1143289"/>
            <a:ext cx="2133600" cy="523875"/>
          </a:xfrm>
          <a:prstGeom prst="rect">
            <a:avLst/>
          </a:prstGeom>
          <a:solidFill>
            <a:srgbClr val="CC0000"/>
          </a:solidFill>
          <a:ln w="9525">
            <a:solidFill>
              <a:schemeClr val="tx1"/>
            </a:solidFill>
            <a:miter lim="800000"/>
            <a:headEnd/>
            <a:tailEnd/>
          </a:ln>
        </p:spPr>
        <p:txBody>
          <a:bodyPr lIns="91366" tIns="45684" rIns="91366" bIns="45684">
            <a:spAutoFit/>
          </a:bodyPr>
          <a:lstStyle/>
          <a:p>
            <a:pPr algn="ctr" fontAlgn="base">
              <a:spcBef>
                <a:spcPct val="0"/>
              </a:spcBef>
              <a:spcAft>
                <a:spcPct val="0"/>
              </a:spcAft>
            </a:pPr>
            <a:r>
              <a:rPr lang="en-GB" sz="2800" dirty="0">
                <a:solidFill>
                  <a:schemeClr val="bg1"/>
                </a:solidFill>
                <a:latin typeface="+mn-lt"/>
              </a:rPr>
              <a:t>Performing</a:t>
            </a:r>
          </a:p>
        </p:txBody>
      </p:sp>
      <p:sp>
        <p:nvSpPr>
          <p:cNvPr id="10" name="Line 7"/>
          <p:cNvSpPr>
            <a:spLocks noChangeShapeType="1"/>
          </p:cNvSpPr>
          <p:nvPr/>
        </p:nvSpPr>
        <p:spPr bwMode="auto">
          <a:xfrm flipV="1">
            <a:off x="1381125" y="1113129"/>
            <a:ext cx="0" cy="4530725"/>
          </a:xfrm>
          <a:prstGeom prst="line">
            <a:avLst/>
          </a:prstGeom>
          <a:noFill/>
          <a:ln w="9525">
            <a:solidFill>
              <a:schemeClr val="tx1"/>
            </a:solidFill>
            <a:round/>
            <a:headEnd/>
            <a:tailEnd type="triangle" w="med" len="med"/>
          </a:ln>
        </p:spPr>
        <p:txBody>
          <a:bodyPr lIns="91366" tIns="45684" rIns="91366" bIns="45684"/>
          <a:lstStyle/>
          <a:p>
            <a:pPr fontAlgn="base">
              <a:spcBef>
                <a:spcPct val="0"/>
              </a:spcBef>
              <a:spcAft>
                <a:spcPct val="0"/>
              </a:spcAft>
            </a:pPr>
            <a:endParaRPr lang="en-US" sz="1600">
              <a:solidFill>
                <a:srgbClr val="000000"/>
              </a:solidFill>
              <a:latin typeface="+mn-lt"/>
            </a:endParaRPr>
          </a:p>
        </p:txBody>
      </p:sp>
      <p:sp>
        <p:nvSpPr>
          <p:cNvPr id="11" name="Line 8"/>
          <p:cNvSpPr>
            <a:spLocks noChangeShapeType="1"/>
          </p:cNvSpPr>
          <p:nvPr/>
        </p:nvSpPr>
        <p:spPr bwMode="auto">
          <a:xfrm flipV="1">
            <a:off x="1309688" y="5591464"/>
            <a:ext cx="6248400" cy="0"/>
          </a:xfrm>
          <a:prstGeom prst="line">
            <a:avLst/>
          </a:prstGeom>
          <a:noFill/>
          <a:ln w="9525">
            <a:solidFill>
              <a:schemeClr val="tx1"/>
            </a:solidFill>
            <a:round/>
            <a:headEnd/>
            <a:tailEnd type="triangle" w="med" len="med"/>
          </a:ln>
        </p:spPr>
        <p:txBody>
          <a:bodyPr lIns="91366" tIns="45684" rIns="91366" bIns="45684"/>
          <a:lstStyle/>
          <a:p>
            <a:pPr fontAlgn="base">
              <a:spcBef>
                <a:spcPct val="0"/>
              </a:spcBef>
              <a:spcAft>
                <a:spcPct val="0"/>
              </a:spcAft>
            </a:pPr>
            <a:endParaRPr lang="en-US" sz="1600">
              <a:solidFill>
                <a:srgbClr val="000000"/>
              </a:solidFill>
              <a:latin typeface="+mn-lt"/>
            </a:endParaRPr>
          </a:p>
        </p:txBody>
      </p:sp>
      <p:sp>
        <p:nvSpPr>
          <p:cNvPr id="12" name="Text Box 13"/>
          <p:cNvSpPr txBox="1">
            <a:spLocks noChangeArrowheads="1"/>
          </p:cNvSpPr>
          <p:nvPr/>
        </p:nvSpPr>
        <p:spPr bwMode="auto">
          <a:xfrm>
            <a:off x="660074" y="1643352"/>
            <a:ext cx="738514" cy="3403600"/>
          </a:xfrm>
          <a:prstGeom prst="rect">
            <a:avLst/>
          </a:prstGeom>
          <a:noFill/>
          <a:ln w="9525">
            <a:noFill/>
            <a:miter lim="800000"/>
            <a:headEnd/>
            <a:tailEnd/>
          </a:ln>
        </p:spPr>
        <p:txBody>
          <a:bodyPr vert="eaVert" lIns="91366" tIns="45684" rIns="91366" bIns="45684">
            <a:spAutoFit/>
          </a:bodyPr>
          <a:lstStyle/>
          <a:p>
            <a:pPr algn="ctr" fontAlgn="base">
              <a:spcBef>
                <a:spcPct val="0"/>
              </a:spcBef>
              <a:spcAft>
                <a:spcPct val="0"/>
              </a:spcAft>
            </a:pPr>
            <a:r>
              <a:rPr lang="en-GB" sz="3600" b="1" dirty="0">
                <a:solidFill>
                  <a:srgbClr val="000000"/>
                </a:solidFill>
                <a:latin typeface="+mn-lt"/>
              </a:rPr>
              <a:t>Performance</a:t>
            </a:r>
          </a:p>
        </p:txBody>
      </p:sp>
      <p:sp>
        <p:nvSpPr>
          <p:cNvPr id="13" name="Text Box 15"/>
          <p:cNvSpPr txBox="1">
            <a:spLocks noChangeArrowheads="1"/>
          </p:cNvSpPr>
          <p:nvPr/>
        </p:nvSpPr>
        <p:spPr bwMode="auto">
          <a:xfrm>
            <a:off x="1309690" y="2786352"/>
            <a:ext cx="2643187" cy="830924"/>
          </a:xfrm>
          <a:prstGeom prst="rect">
            <a:avLst/>
          </a:prstGeom>
          <a:noFill/>
          <a:ln w="9525">
            <a:noFill/>
            <a:miter lim="800000"/>
            <a:headEnd/>
            <a:tailEnd/>
          </a:ln>
        </p:spPr>
        <p:txBody>
          <a:bodyPr lIns="91366" tIns="45684" rIns="91366" bIns="45684">
            <a:spAutoFit/>
          </a:bodyPr>
          <a:lstStyle/>
          <a:p>
            <a:pPr fontAlgn="base">
              <a:spcBef>
                <a:spcPct val="0"/>
              </a:spcBef>
              <a:spcAft>
                <a:spcPct val="0"/>
              </a:spcAft>
            </a:pPr>
            <a:endParaRPr lang="en-GB" sz="2400" dirty="0">
              <a:solidFill>
                <a:srgbClr val="000000"/>
              </a:solidFill>
              <a:latin typeface="+mn-lt"/>
            </a:endParaRPr>
          </a:p>
          <a:p>
            <a:pPr fontAlgn="base">
              <a:spcBef>
                <a:spcPct val="0"/>
              </a:spcBef>
              <a:spcAft>
                <a:spcPct val="0"/>
              </a:spcAft>
            </a:pPr>
            <a:endParaRPr lang="en-GB" sz="2400" dirty="0">
              <a:solidFill>
                <a:srgbClr val="000000"/>
              </a:solidFill>
              <a:latin typeface="+mn-lt"/>
            </a:endParaRPr>
          </a:p>
        </p:txBody>
      </p:sp>
      <p:cxnSp>
        <p:nvCxnSpPr>
          <p:cNvPr id="14" name="AutoShape 18"/>
          <p:cNvCxnSpPr>
            <a:cxnSpLocks noChangeShapeType="1"/>
          </p:cNvCxnSpPr>
          <p:nvPr/>
        </p:nvCxnSpPr>
        <p:spPr bwMode="auto">
          <a:xfrm flipV="1">
            <a:off x="2603500" y="4143666"/>
            <a:ext cx="992188" cy="614363"/>
          </a:xfrm>
          <a:prstGeom prst="straightConnector1">
            <a:avLst/>
          </a:prstGeom>
          <a:noFill/>
          <a:ln w="9525">
            <a:solidFill>
              <a:schemeClr val="tx1"/>
            </a:solidFill>
            <a:round/>
            <a:headEnd/>
            <a:tailEnd type="triangle" w="med" len="med"/>
          </a:ln>
        </p:spPr>
      </p:cxnSp>
      <p:cxnSp>
        <p:nvCxnSpPr>
          <p:cNvPr id="15" name="AutoShape 19"/>
          <p:cNvCxnSpPr>
            <a:cxnSpLocks noChangeShapeType="1"/>
          </p:cNvCxnSpPr>
          <p:nvPr/>
        </p:nvCxnSpPr>
        <p:spPr bwMode="auto">
          <a:xfrm flipV="1">
            <a:off x="4167188" y="2929227"/>
            <a:ext cx="1071562" cy="647700"/>
          </a:xfrm>
          <a:prstGeom prst="straightConnector1">
            <a:avLst/>
          </a:prstGeom>
          <a:noFill/>
          <a:ln w="9525">
            <a:solidFill>
              <a:schemeClr val="tx1"/>
            </a:solidFill>
            <a:round/>
            <a:headEnd/>
            <a:tailEnd type="triangle" w="med" len="med"/>
          </a:ln>
        </p:spPr>
      </p:cxnSp>
      <p:cxnSp>
        <p:nvCxnSpPr>
          <p:cNvPr id="16" name="AutoShape 20"/>
          <p:cNvCxnSpPr>
            <a:cxnSpLocks noChangeShapeType="1"/>
          </p:cNvCxnSpPr>
          <p:nvPr/>
        </p:nvCxnSpPr>
        <p:spPr bwMode="auto">
          <a:xfrm flipV="1">
            <a:off x="6167439" y="1705266"/>
            <a:ext cx="930275" cy="652463"/>
          </a:xfrm>
          <a:prstGeom prst="straightConnector1">
            <a:avLst/>
          </a:prstGeom>
          <a:noFill/>
          <a:ln w="9525">
            <a:solidFill>
              <a:schemeClr val="tx1"/>
            </a:solidFill>
            <a:round/>
            <a:headEnd/>
            <a:tailEnd type="triangle" w="med" len="med"/>
          </a:ln>
        </p:spPr>
      </p:cxnSp>
      <p:sp>
        <p:nvSpPr>
          <p:cNvPr id="17" name="Text Box 14"/>
          <p:cNvSpPr txBox="1">
            <a:spLocks noChangeArrowheads="1"/>
          </p:cNvSpPr>
          <p:nvPr/>
        </p:nvSpPr>
        <p:spPr bwMode="auto">
          <a:xfrm>
            <a:off x="3832227" y="5658139"/>
            <a:ext cx="1681163" cy="584200"/>
          </a:xfrm>
          <a:prstGeom prst="rect">
            <a:avLst/>
          </a:prstGeom>
          <a:noFill/>
          <a:ln w="9525">
            <a:noFill/>
            <a:miter lim="800000"/>
            <a:headEnd/>
            <a:tailEnd/>
          </a:ln>
        </p:spPr>
        <p:txBody>
          <a:bodyPr lIns="91366" tIns="45684" rIns="91366" bIns="45684">
            <a:spAutoFit/>
          </a:bodyPr>
          <a:lstStyle/>
          <a:p>
            <a:pPr algn="ctr" fontAlgn="base">
              <a:spcBef>
                <a:spcPct val="0"/>
              </a:spcBef>
              <a:spcAft>
                <a:spcPct val="0"/>
              </a:spcAft>
            </a:pPr>
            <a:r>
              <a:rPr lang="en-GB" sz="3200" b="1" dirty="0">
                <a:solidFill>
                  <a:srgbClr val="000000"/>
                </a:solidFill>
                <a:latin typeface="+mn-lt"/>
              </a:rPr>
              <a:t>Time</a:t>
            </a:r>
          </a:p>
        </p:txBody>
      </p:sp>
    </p:spTree>
    <p:extLst>
      <p:ext uri="{BB962C8B-B14F-4D97-AF65-F5344CB8AC3E}">
        <p14:creationId xmlns:p14="http://schemas.microsoft.com/office/powerpoint/2010/main" val="24323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2, Lesson 3</a:t>
            </a:r>
          </a:p>
          <a:p>
            <a:pPr eaLnBrk="1" hangingPunct="1">
              <a:buFont typeface="Wingdings" panose="05000000000000000000" pitchFamily="2" charset="2"/>
              <a:buNone/>
            </a:pPr>
            <a:r>
              <a:rPr lang="en-US" altLang="en-US" dirty="0">
                <a:solidFill>
                  <a:srgbClr val="1B7384"/>
                </a:solidFill>
              </a:rPr>
              <a:t>Project Management Step 3: Stakeholder Analysis </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7278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4362-1013-46AB-9F72-E917510EE815}"/>
              </a:ext>
            </a:extLst>
          </p:cNvPr>
          <p:cNvSpPr>
            <a:spLocks noGrp="1"/>
          </p:cNvSpPr>
          <p:nvPr>
            <p:ph type="title"/>
          </p:nvPr>
        </p:nvSpPr>
        <p:spPr/>
        <p:txBody>
          <a:bodyPr/>
          <a:lstStyle/>
          <a:p>
            <a:r>
              <a:rPr lang="en-US" dirty="0"/>
              <a:t>Important Project Management Steps</a:t>
            </a:r>
          </a:p>
        </p:txBody>
      </p:sp>
      <p:sp>
        <p:nvSpPr>
          <p:cNvPr id="3" name="Content Placeholder 2">
            <a:extLst>
              <a:ext uri="{FF2B5EF4-FFF2-40B4-BE49-F238E27FC236}">
                <a16:creationId xmlns:a16="http://schemas.microsoft.com/office/drawing/2014/main" id="{635D7ECF-ADED-45F7-9C2C-F41342F308AE}"/>
              </a:ext>
            </a:extLst>
          </p:cNvPr>
          <p:cNvSpPr>
            <a:spLocks noGrp="1"/>
          </p:cNvSpPr>
          <p:nvPr>
            <p:ph idx="1"/>
          </p:nvPr>
        </p:nvSpPr>
        <p:spPr>
          <a:xfrm>
            <a:off x="609600" y="1341438"/>
            <a:ext cx="6096000" cy="4373562"/>
          </a:xfrm>
        </p:spPr>
        <p:txBody>
          <a:bodyPr/>
          <a:lstStyle/>
          <a:p>
            <a:pPr marL="457200" indent="-457200">
              <a:buFont typeface="+mj-lt"/>
              <a:buAutoNum type="arabicPeriod"/>
            </a:pPr>
            <a:r>
              <a:rPr lang="en-US" dirty="0"/>
              <a:t>Describe the Project</a:t>
            </a:r>
          </a:p>
          <a:p>
            <a:pPr marL="457200" indent="-457200">
              <a:buFont typeface="+mj-lt"/>
              <a:buAutoNum type="arabicPeriod"/>
            </a:pPr>
            <a:r>
              <a:rPr lang="en-US" dirty="0"/>
              <a:t>Assemble the Project Team</a:t>
            </a:r>
          </a:p>
          <a:p>
            <a:pPr marL="457200" indent="-457200">
              <a:buFont typeface="+mj-lt"/>
              <a:buAutoNum type="arabicPeriod"/>
            </a:pPr>
            <a:r>
              <a:rPr lang="en-US" dirty="0"/>
              <a:t>Identify Resources and Stakeholders</a:t>
            </a:r>
          </a:p>
          <a:p>
            <a:pPr marL="457200" indent="-457200">
              <a:buFont typeface="+mj-lt"/>
              <a:buAutoNum type="arabicPeriod"/>
            </a:pPr>
            <a:r>
              <a:rPr lang="en-US" dirty="0"/>
              <a:t>Construct a Gantt Chart</a:t>
            </a:r>
          </a:p>
          <a:p>
            <a:pPr marL="457200" indent="-457200">
              <a:buFont typeface="+mj-lt"/>
              <a:buAutoNum type="arabicPeriod"/>
            </a:pPr>
            <a:r>
              <a:rPr lang="en-US" dirty="0"/>
              <a:t>Develop a Timeline</a:t>
            </a:r>
          </a:p>
          <a:p>
            <a:pPr marL="457200" indent="-457200">
              <a:buFont typeface="+mj-lt"/>
              <a:buAutoNum type="arabicPeriod"/>
            </a:pPr>
            <a:r>
              <a:rPr lang="en-US" dirty="0"/>
              <a:t>Shift Resources and Assign Responsibilities</a:t>
            </a:r>
          </a:p>
          <a:p>
            <a:pPr marL="457200" indent="-457200">
              <a:buFont typeface="+mj-lt"/>
              <a:buAutoNum type="arabicPeriod"/>
            </a:pPr>
            <a:r>
              <a:rPr lang="en-US" dirty="0"/>
              <a:t>Document and Monitor Process</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2AF82DD0-25ED-4B20-A7A4-652CB3E3AABE}"/>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F0478E17-C875-41AD-802C-729D08682972}"/>
              </a:ext>
            </a:extLst>
          </p:cNvPr>
          <p:cNvSpPr>
            <a:spLocks noGrp="1"/>
          </p:cNvSpPr>
          <p:nvPr>
            <p:ph type="sldNum" sz="quarter" idx="12"/>
          </p:nvPr>
        </p:nvSpPr>
        <p:spPr/>
        <p:txBody>
          <a:bodyPr/>
          <a:lstStyle/>
          <a:p>
            <a:fld id="{909ED1F4-8724-4CB0-854F-41CA9E1557CC}" type="slidenum">
              <a:rPr lang="en-US" altLang="en-US" smtClean="0"/>
              <a:pPr/>
              <a:t>45</a:t>
            </a:fld>
            <a:endParaRPr lang="en-US" altLang="en-US"/>
          </a:p>
        </p:txBody>
      </p:sp>
      <p:cxnSp>
        <p:nvCxnSpPr>
          <p:cNvPr id="7" name="Straight Connector 6">
            <a:extLst>
              <a:ext uri="{FF2B5EF4-FFF2-40B4-BE49-F238E27FC236}">
                <a16:creationId xmlns:a16="http://schemas.microsoft.com/office/drawing/2014/main" id="{BABD943E-73CF-4798-90C5-D9C2BE88AADA}"/>
              </a:ext>
            </a:extLst>
          </p:cNvPr>
          <p:cNvCxnSpPr>
            <a:cxnSpLocks/>
          </p:cNvCxnSpPr>
          <p:nvPr/>
        </p:nvCxnSpPr>
        <p:spPr bwMode="auto">
          <a:xfrm>
            <a:off x="533400" y="2209800"/>
            <a:ext cx="8153400" cy="0"/>
          </a:xfrm>
          <a:prstGeom prst="line">
            <a:avLst/>
          </a:prstGeom>
          <a:solidFill>
            <a:schemeClr val="accent1"/>
          </a:solidFill>
          <a:ln w="9525" cap="flat" cmpd="sng" algn="ctr">
            <a:solidFill>
              <a:srgbClr val="1B7384"/>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3E941181-FDCE-455E-960F-C7472DD702A1}"/>
              </a:ext>
            </a:extLst>
          </p:cNvPr>
          <p:cNvCxnSpPr>
            <a:cxnSpLocks/>
          </p:cNvCxnSpPr>
          <p:nvPr/>
        </p:nvCxnSpPr>
        <p:spPr bwMode="auto">
          <a:xfrm>
            <a:off x="533400" y="2667000"/>
            <a:ext cx="8153400" cy="0"/>
          </a:xfrm>
          <a:prstGeom prst="line">
            <a:avLst/>
          </a:prstGeom>
          <a:solidFill>
            <a:schemeClr val="accent1"/>
          </a:solidFill>
          <a:ln w="9525" cap="flat" cmpd="sng" algn="ctr">
            <a:solidFill>
              <a:srgbClr val="1B7384"/>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7F03E561-D395-473C-8E0C-841F8644009F}"/>
              </a:ext>
            </a:extLst>
          </p:cNvPr>
          <p:cNvCxnSpPr>
            <a:cxnSpLocks/>
          </p:cNvCxnSpPr>
          <p:nvPr/>
        </p:nvCxnSpPr>
        <p:spPr bwMode="auto">
          <a:xfrm>
            <a:off x="533400" y="3581400"/>
            <a:ext cx="8153400" cy="0"/>
          </a:xfrm>
          <a:prstGeom prst="line">
            <a:avLst/>
          </a:prstGeom>
          <a:solidFill>
            <a:schemeClr val="accent1"/>
          </a:solidFill>
          <a:ln w="9525" cap="flat" cmpd="sng" algn="ctr">
            <a:solidFill>
              <a:srgbClr val="1B7384"/>
            </a:solidFill>
            <a:prstDash val="solid"/>
            <a:round/>
            <a:headEnd type="none" w="med" len="med"/>
            <a:tailEnd type="none" w="med" len="med"/>
          </a:ln>
          <a:effectLst/>
        </p:spPr>
      </p:cxnSp>
      <p:sp>
        <p:nvSpPr>
          <p:cNvPr id="6" name="Rectangle 5">
            <a:extLst>
              <a:ext uri="{FF2B5EF4-FFF2-40B4-BE49-F238E27FC236}">
                <a16:creationId xmlns:a16="http://schemas.microsoft.com/office/drawing/2014/main" id="{3D216A80-A687-4832-97F3-54FF57B6CEA5}"/>
              </a:ext>
            </a:extLst>
          </p:cNvPr>
          <p:cNvSpPr/>
          <p:nvPr/>
        </p:nvSpPr>
        <p:spPr bwMode="auto">
          <a:xfrm>
            <a:off x="304800" y="2209800"/>
            <a:ext cx="8534400" cy="480234"/>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395578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3. Identify Resources and Stakeholders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46</a:t>
            </a:fld>
            <a:endParaRPr lang="en-US" altLang="en-US"/>
          </a:p>
        </p:txBody>
      </p:sp>
      <p:pic>
        <p:nvPicPr>
          <p:cNvPr id="2050" name="Picture 2" descr="Image result for re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475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6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a:t>
            </a:r>
          </a:p>
        </p:txBody>
      </p:sp>
      <p:sp>
        <p:nvSpPr>
          <p:cNvPr id="3" name="Content Placeholder 2"/>
          <p:cNvSpPr>
            <a:spLocks noGrp="1"/>
          </p:cNvSpPr>
          <p:nvPr>
            <p:ph idx="1"/>
          </p:nvPr>
        </p:nvSpPr>
        <p:spPr>
          <a:xfrm>
            <a:off x="609600" y="1341438"/>
            <a:ext cx="7924800" cy="4373562"/>
          </a:xfrm>
        </p:spPr>
        <p:txBody>
          <a:bodyPr/>
          <a:lstStyle/>
          <a:p>
            <a:pPr marL="0" indent="0">
              <a:buNone/>
            </a:pPr>
            <a:r>
              <a:rPr lang="en-US" dirty="0"/>
              <a:t>A general term to describe individuals, groups, or organizations that have an interest in the project and can mobilize resources to affect its outcome in some way</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47</a:t>
            </a:fld>
            <a:endParaRPr lang="en-US" altLang="en-US"/>
          </a:p>
        </p:txBody>
      </p:sp>
      <p:pic>
        <p:nvPicPr>
          <p:cNvPr id="5122" name="Picture 2" descr="Image result for stakeho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667000"/>
            <a:ext cx="394253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8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 Analysis/Mapping</a:t>
            </a:r>
          </a:p>
        </p:txBody>
      </p:sp>
      <p:pic>
        <p:nvPicPr>
          <p:cNvPr id="6" name="bOIT1GKVMd8"/>
          <p:cNvPicPr>
            <a:picLocks noGrp="1" noRot="1" noChangeAspect="1"/>
          </p:cNvPicPr>
          <p:nvPr>
            <p:ph idx="1"/>
            <a:videoFile r:link="rId1"/>
          </p:nvPr>
        </p:nvPicPr>
        <p:blipFill>
          <a:blip r:embed="rId4"/>
          <a:stretch>
            <a:fillRect/>
          </a:stretch>
        </p:blipFill>
        <p:spPr>
          <a:xfrm>
            <a:off x="880550" y="1600200"/>
            <a:ext cx="7442200" cy="4186238"/>
          </a:xfrm>
          <a:prstGeom prst="rect">
            <a:avLst/>
          </a:prstGeom>
        </p:spPr>
      </p:pic>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48</a:t>
            </a:fld>
            <a:endParaRPr lang="en-US" altLang="en-US"/>
          </a:p>
        </p:txBody>
      </p:sp>
    </p:spTree>
    <p:extLst>
      <p:ext uri="{BB962C8B-B14F-4D97-AF65-F5344CB8AC3E}">
        <p14:creationId xmlns:p14="http://schemas.microsoft.com/office/powerpoint/2010/main" val="289165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 Roles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49</a:t>
            </a:fld>
            <a:endParaRPr lang="en-US" altLang="en-US"/>
          </a:p>
        </p:txBody>
      </p:sp>
      <p:sp>
        <p:nvSpPr>
          <p:cNvPr id="8" name="Arrow: Right 7"/>
          <p:cNvSpPr/>
          <p:nvPr/>
        </p:nvSpPr>
        <p:spPr bwMode="auto">
          <a:xfrm rot="16200000">
            <a:off x="-58323" y="2971800"/>
            <a:ext cx="3657600" cy="914400"/>
          </a:xfrm>
          <a:prstGeom prst="rightArrow">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charset="0"/>
                <a:ea typeface="Osaka" charset="-128"/>
                <a:cs typeface="Osaka" charset="-128"/>
              </a:rPr>
              <a:t>Power</a:t>
            </a:r>
          </a:p>
        </p:txBody>
      </p:sp>
      <p:sp>
        <p:nvSpPr>
          <p:cNvPr id="10" name="Arrow: Right 9"/>
          <p:cNvSpPr/>
          <p:nvPr/>
        </p:nvSpPr>
        <p:spPr bwMode="auto">
          <a:xfrm>
            <a:off x="2279552" y="5410200"/>
            <a:ext cx="5395986" cy="914400"/>
          </a:xfrm>
          <a:prstGeom prst="rightArrow">
            <a:avLst/>
          </a:prstGeom>
          <a:solidFill>
            <a:srgbClr val="CC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charset="0"/>
                <a:cs typeface="Osaka" charset="-128"/>
              </a:rPr>
              <a:t>Interest</a:t>
            </a:r>
            <a:endParaRPr kumimoji="0" lang="en-US" sz="2400" b="0" i="0" u="none" strike="noStrike" cap="none" normalizeH="0" baseline="0" dirty="0">
              <a:ln>
                <a:noFill/>
              </a:ln>
              <a:solidFill>
                <a:schemeClr val="bg1"/>
              </a:solidFill>
              <a:effectLst/>
              <a:latin typeface="Arial" charset="0"/>
              <a:ea typeface="Osaka" charset="-128"/>
              <a:cs typeface="Osaka" charset="-128"/>
            </a:endParaRPr>
          </a:p>
        </p:txBody>
      </p:sp>
      <p:sp>
        <p:nvSpPr>
          <p:cNvPr id="9" name="Rectangle 8"/>
          <p:cNvSpPr/>
          <p:nvPr/>
        </p:nvSpPr>
        <p:spPr bwMode="auto">
          <a:xfrm>
            <a:off x="2279552" y="1600200"/>
            <a:ext cx="5416648" cy="3657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cxnSp>
        <p:nvCxnSpPr>
          <p:cNvPr id="12" name="Straight Connector 11"/>
          <p:cNvCxnSpPr>
            <a:stCxn id="9" idx="0"/>
            <a:endCxn id="9" idx="2"/>
          </p:cNvCxnSpPr>
          <p:nvPr/>
        </p:nvCxnSpPr>
        <p:spPr bwMode="auto">
          <a:xfrm>
            <a:off x="4987876" y="1600200"/>
            <a:ext cx="0" cy="3657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2279552" y="3429000"/>
            <a:ext cx="541664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 name="TextBox 15"/>
          <p:cNvSpPr txBox="1"/>
          <p:nvPr/>
        </p:nvSpPr>
        <p:spPr>
          <a:xfrm>
            <a:off x="2258890" y="1791325"/>
            <a:ext cx="2708324" cy="1446550"/>
          </a:xfrm>
          <a:prstGeom prst="rect">
            <a:avLst/>
          </a:prstGeom>
          <a:noFill/>
        </p:spPr>
        <p:txBody>
          <a:bodyPr wrap="square" rtlCol="0">
            <a:spAutoFit/>
          </a:bodyPr>
          <a:lstStyle/>
          <a:p>
            <a:pPr algn="ctr"/>
            <a:r>
              <a:rPr lang="en-US" sz="2200" dirty="0"/>
              <a:t>Special efforts to meet needs and ensure participation</a:t>
            </a:r>
            <a:br>
              <a:rPr lang="en-US" sz="2200" dirty="0"/>
            </a:br>
            <a:r>
              <a:rPr lang="en-US" sz="2200" dirty="0"/>
              <a:t>(Consult)</a:t>
            </a:r>
          </a:p>
        </p:txBody>
      </p:sp>
      <p:sp>
        <p:nvSpPr>
          <p:cNvPr id="18" name="TextBox 17"/>
          <p:cNvSpPr txBox="1"/>
          <p:nvPr/>
        </p:nvSpPr>
        <p:spPr>
          <a:xfrm>
            <a:off x="4967214" y="1830050"/>
            <a:ext cx="2708324" cy="1446550"/>
          </a:xfrm>
          <a:prstGeom prst="rect">
            <a:avLst/>
          </a:prstGeom>
          <a:noFill/>
        </p:spPr>
        <p:txBody>
          <a:bodyPr wrap="square" rtlCol="0">
            <a:spAutoFit/>
          </a:bodyPr>
          <a:lstStyle/>
          <a:p>
            <a:pPr algn="ctr"/>
            <a:r>
              <a:rPr lang="en-US" sz="2200" dirty="0"/>
              <a:t>Closely involved throughout the project</a:t>
            </a:r>
          </a:p>
          <a:p>
            <a:pPr algn="ctr"/>
            <a:r>
              <a:rPr lang="en-US" sz="2200" dirty="0"/>
              <a:t>(Partner) </a:t>
            </a:r>
          </a:p>
        </p:txBody>
      </p:sp>
      <p:sp>
        <p:nvSpPr>
          <p:cNvPr id="19" name="TextBox 18"/>
          <p:cNvSpPr txBox="1"/>
          <p:nvPr/>
        </p:nvSpPr>
        <p:spPr>
          <a:xfrm>
            <a:off x="4987876" y="3620125"/>
            <a:ext cx="2708324" cy="1446550"/>
          </a:xfrm>
          <a:prstGeom prst="rect">
            <a:avLst/>
          </a:prstGeom>
          <a:noFill/>
        </p:spPr>
        <p:txBody>
          <a:bodyPr wrap="square" rtlCol="0">
            <a:spAutoFit/>
          </a:bodyPr>
          <a:lstStyle/>
          <a:p>
            <a:pPr algn="ctr"/>
            <a:r>
              <a:rPr lang="en-US" sz="2200" dirty="0"/>
              <a:t>Not target of project, but may hinder it</a:t>
            </a:r>
          </a:p>
          <a:p>
            <a:pPr algn="ctr"/>
            <a:r>
              <a:rPr lang="en-US" sz="2200" dirty="0"/>
              <a:t>(Inform)</a:t>
            </a:r>
          </a:p>
        </p:txBody>
      </p:sp>
      <p:sp>
        <p:nvSpPr>
          <p:cNvPr id="20" name="TextBox 19"/>
          <p:cNvSpPr txBox="1"/>
          <p:nvPr/>
        </p:nvSpPr>
        <p:spPr>
          <a:xfrm>
            <a:off x="2321316" y="3429000"/>
            <a:ext cx="2708324" cy="1631216"/>
          </a:xfrm>
          <a:prstGeom prst="rect">
            <a:avLst/>
          </a:prstGeom>
          <a:noFill/>
        </p:spPr>
        <p:txBody>
          <a:bodyPr wrap="square" rtlCol="0">
            <a:spAutoFit/>
          </a:bodyPr>
          <a:lstStyle/>
          <a:p>
            <a:pPr algn="ctr"/>
            <a:r>
              <a:rPr lang="en-US" sz="2000" dirty="0"/>
              <a:t>Not closely involved; information sharing strategies aimed at general public</a:t>
            </a:r>
          </a:p>
          <a:p>
            <a:pPr algn="ctr"/>
            <a:r>
              <a:rPr lang="en-US" sz="2000" dirty="0"/>
              <a:t>(Monitor)</a:t>
            </a:r>
          </a:p>
        </p:txBody>
      </p:sp>
    </p:spTree>
    <p:extLst>
      <p:ext uri="{BB962C8B-B14F-4D97-AF65-F5344CB8AC3E}">
        <p14:creationId xmlns:p14="http://schemas.microsoft.com/office/powerpoint/2010/main" val="307788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55D83-0143-4EE8-8F6E-94AEA9938697}"/>
              </a:ext>
            </a:extLst>
          </p:cNvPr>
          <p:cNvSpPr>
            <a:spLocks noGrp="1"/>
          </p:cNvSpPr>
          <p:nvPr>
            <p:ph type="title"/>
          </p:nvPr>
        </p:nvSpPr>
        <p:spPr/>
        <p:txBody>
          <a:bodyPr/>
          <a:lstStyle/>
          <a:p>
            <a:r>
              <a:rPr lang="en-US" dirty="0"/>
              <a:t>Class Structure</a:t>
            </a:r>
          </a:p>
        </p:txBody>
      </p:sp>
      <p:sp>
        <p:nvSpPr>
          <p:cNvPr id="3" name="Content Placeholder 2">
            <a:extLst>
              <a:ext uri="{FF2B5EF4-FFF2-40B4-BE49-F238E27FC236}">
                <a16:creationId xmlns:a16="http://schemas.microsoft.com/office/drawing/2014/main" id="{6D3ED386-ED93-4305-8D6E-28AD59AA5603}"/>
              </a:ext>
            </a:extLst>
          </p:cNvPr>
          <p:cNvSpPr>
            <a:spLocks noGrp="1"/>
          </p:cNvSpPr>
          <p:nvPr>
            <p:ph idx="1"/>
          </p:nvPr>
        </p:nvSpPr>
        <p:spPr>
          <a:xfrm>
            <a:off x="609600" y="1341438"/>
            <a:ext cx="7924800" cy="4754562"/>
          </a:xfrm>
        </p:spPr>
        <p:txBody>
          <a:bodyPr/>
          <a:lstStyle/>
          <a:p>
            <a:r>
              <a:rPr lang="en-US" dirty="0"/>
              <a:t>Didactic</a:t>
            </a:r>
          </a:p>
          <a:p>
            <a:r>
              <a:rPr lang="en-US" dirty="0"/>
              <a:t>Guest speakers and industry insight</a:t>
            </a:r>
          </a:p>
          <a:p>
            <a:r>
              <a:rPr lang="en-US" dirty="0"/>
              <a:t>Class exercises and breakouts</a:t>
            </a:r>
          </a:p>
          <a:p>
            <a:r>
              <a:rPr lang="en-US" dirty="0"/>
              <a:t>Synthesis of assigned readings </a:t>
            </a:r>
          </a:p>
          <a:p>
            <a:r>
              <a:rPr lang="en-US" dirty="0"/>
              <a:t>Personal reflection</a:t>
            </a:r>
          </a:p>
          <a:p>
            <a:r>
              <a:rPr lang="en-US" dirty="0"/>
              <a:t>Case studies and discussion</a:t>
            </a:r>
          </a:p>
          <a:p>
            <a:r>
              <a:rPr lang="en-US" dirty="0"/>
              <a:t>Experiential Learning – Lean Management Projects</a:t>
            </a:r>
          </a:p>
          <a:p>
            <a:r>
              <a:rPr lang="en-US" dirty="0"/>
              <a:t>Useful skills in project management, quality improvement and beyond based on the experience of those who live and breath this work</a:t>
            </a:r>
          </a:p>
        </p:txBody>
      </p:sp>
      <p:sp>
        <p:nvSpPr>
          <p:cNvPr id="4" name="Footer Placeholder 3">
            <a:extLst>
              <a:ext uri="{FF2B5EF4-FFF2-40B4-BE49-F238E27FC236}">
                <a16:creationId xmlns:a16="http://schemas.microsoft.com/office/drawing/2014/main" id="{C4472E92-2249-45EA-8407-833B5F51C720}"/>
              </a:ext>
            </a:extLst>
          </p:cNvPr>
          <p:cNvSpPr>
            <a:spLocks noGrp="1"/>
          </p:cNvSpPr>
          <p:nvPr>
            <p:ph type="ftr" sz="quarter" idx="10"/>
          </p:nvPr>
        </p:nvSpPr>
        <p:spPr/>
        <p:txBody>
          <a:bodyPr/>
          <a:lstStyle/>
          <a:p>
            <a:r>
              <a:rPr lang="en-US" altLang="en-US"/>
              <a:t>PHX Institute</a:t>
            </a:r>
          </a:p>
        </p:txBody>
      </p:sp>
      <p:sp>
        <p:nvSpPr>
          <p:cNvPr id="6" name="Slide Number Placeholder 5">
            <a:extLst>
              <a:ext uri="{FF2B5EF4-FFF2-40B4-BE49-F238E27FC236}">
                <a16:creationId xmlns:a16="http://schemas.microsoft.com/office/drawing/2014/main" id="{32DD6EEE-7926-411B-819F-A40A300CE9D0}"/>
              </a:ext>
            </a:extLst>
          </p:cNvPr>
          <p:cNvSpPr>
            <a:spLocks noGrp="1"/>
          </p:cNvSpPr>
          <p:nvPr>
            <p:ph type="sldNum" sz="quarter" idx="12"/>
          </p:nvPr>
        </p:nvSpPr>
        <p:spPr/>
        <p:txBody>
          <a:bodyPr/>
          <a:lstStyle/>
          <a:p>
            <a:fld id="{909ED1F4-8724-4CB0-854F-41CA9E1557CC}" type="slidenum">
              <a:rPr lang="en-US" altLang="en-US" smtClean="0"/>
              <a:pPr/>
              <a:t>5</a:t>
            </a:fld>
            <a:endParaRPr lang="en-US" altLang="en-US"/>
          </a:p>
        </p:txBody>
      </p:sp>
    </p:spTree>
    <p:extLst>
      <p:ext uri="{BB962C8B-B14F-4D97-AF65-F5344CB8AC3E}">
        <p14:creationId xmlns:p14="http://schemas.microsoft.com/office/powerpoint/2010/main" val="164774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50</a:t>
            </a:fld>
            <a:endParaRPr lang="en-US" altLang="en-US"/>
          </a:p>
        </p:txBody>
      </p:sp>
      <p:pic>
        <p:nvPicPr>
          <p:cNvPr id="6" name="Picture 5"/>
          <p:cNvPicPr>
            <a:picLocks noChangeAspect="1"/>
          </p:cNvPicPr>
          <p:nvPr/>
        </p:nvPicPr>
        <p:blipFill>
          <a:blip r:embed="rId3"/>
          <a:stretch>
            <a:fillRect/>
          </a:stretch>
        </p:blipFill>
        <p:spPr>
          <a:xfrm>
            <a:off x="914400" y="381000"/>
            <a:ext cx="7239000" cy="5548139"/>
          </a:xfrm>
          <a:prstGeom prst="rect">
            <a:avLst/>
          </a:prstGeom>
        </p:spPr>
      </p:pic>
    </p:spTree>
    <p:extLst>
      <p:ext uri="{BB962C8B-B14F-4D97-AF65-F5344CB8AC3E}">
        <p14:creationId xmlns:p14="http://schemas.microsoft.com/office/powerpoint/2010/main" val="287900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201746-B87C-438F-BD9B-BA4056494448}"/>
              </a:ext>
            </a:extLst>
          </p:cNvPr>
          <p:cNvSpPr>
            <a:spLocks noGrp="1"/>
          </p:cNvSpPr>
          <p:nvPr>
            <p:ph type="ftr" sz="quarter" idx="10"/>
          </p:nvPr>
        </p:nvSpPr>
        <p:spPr/>
        <p:txBody>
          <a:bodyPr/>
          <a:lstStyle/>
          <a:p>
            <a:r>
              <a:rPr lang="en-US" altLang="en-US"/>
              <a:t>PHX Institute</a:t>
            </a:r>
          </a:p>
        </p:txBody>
      </p:sp>
      <p:sp>
        <p:nvSpPr>
          <p:cNvPr id="3" name="Slide Number Placeholder 2">
            <a:extLst>
              <a:ext uri="{FF2B5EF4-FFF2-40B4-BE49-F238E27FC236}">
                <a16:creationId xmlns:a16="http://schemas.microsoft.com/office/drawing/2014/main" id="{2B7C2025-956E-48D7-81BE-31192C6FDDF3}"/>
              </a:ext>
            </a:extLst>
          </p:cNvPr>
          <p:cNvSpPr>
            <a:spLocks noGrp="1"/>
          </p:cNvSpPr>
          <p:nvPr>
            <p:ph type="sldNum" sz="quarter" idx="12"/>
          </p:nvPr>
        </p:nvSpPr>
        <p:spPr/>
        <p:txBody>
          <a:bodyPr/>
          <a:lstStyle/>
          <a:p>
            <a:fld id="{981E76F7-A305-43E9-A41F-2830BFE79D0A}" type="slidenum">
              <a:rPr lang="en-US" altLang="en-US" smtClean="0"/>
              <a:pPr/>
              <a:t>51</a:t>
            </a:fld>
            <a:endParaRPr lang="en-US" altLang="en-US"/>
          </a:p>
        </p:txBody>
      </p:sp>
      <p:sp>
        <p:nvSpPr>
          <p:cNvPr id="4" name="TextBox 3">
            <a:extLst>
              <a:ext uri="{FF2B5EF4-FFF2-40B4-BE49-F238E27FC236}">
                <a16:creationId xmlns:a16="http://schemas.microsoft.com/office/drawing/2014/main" id="{75E0EBA5-1346-40F7-8A42-876E72FDE052}"/>
              </a:ext>
            </a:extLst>
          </p:cNvPr>
          <p:cNvSpPr txBox="1"/>
          <p:nvPr/>
        </p:nvSpPr>
        <p:spPr>
          <a:xfrm>
            <a:off x="685799" y="685800"/>
            <a:ext cx="7772400" cy="2308324"/>
          </a:xfrm>
          <a:prstGeom prst="rect">
            <a:avLst/>
          </a:prstGeom>
          <a:noFill/>
        </p:spPr>
        <p:txBody>
          <a:bodyPr wrap="square" rtlCol="0">
            <a:spAutoFit/>
          </a:bodyPr>
          <a:lstStyle/>
          <a:p>
            <a:pPr algn="ctr"/>
            <a:r>
              <a:rPr lang="en-US" sz="3600" b="1" u="sng" dirty="0"/>
              <a:t>Class question</a:t>
            </a:r>
            <a:r>
              <a:rPr lang="en-US" sz="3600" dirty="0"/>
              <a:t>: </a:t>
            </a:r>
          </a:p>
          <a:p>
            <a:pPr algn="ctr"/>
            <a:r>
              <a:rPr lang="en-US" sz="3600" dirty="0"/>
              <a:t>Who are some stakeholders in the Green Line Track Replacement Project?</a:t>
            </a:r>
          </a:p>
        </p:txBody>
      </p:sp>
      <p:pic>
        <p:nvPicPr>
          <p:cNvPr id="6" name="Picture 5">
            <a:extLst>
              <a:ext uri="{FF2B5EF4-FFF2-40B4-BE49-F238E27FC236}">
                <a16:creationId xmlns:a16="http://schemas.microsoft.com/office/drawing/2014/main" id="{C65BCD97-4DD1-47BD-84A5-FC621588D818}"/>
              </a:ext>
            </a:extLst>
          </p:cNvPr>
          <p:cNvPicPr>
            <a:picLocks noChangeAspect="1"/>
          </p:cNvPicPr>
          <p:nvPr/>
        </p:nvPicPr>
        <p:blipFill>
          <a:blip r:embed="rId3"/>
          <a:stretch>
            <a:fillRect/>
          </a:stretch>
        </p:blipFill>
        <p:spPr>
          <a:xfrm>
            <a:off x="1485900" y="3733800"/>
            <a:ext cx="6172200" cy="2057400"/>
          </a:xfrm>
          <a:prstGeom prst="rect">
            <a:avLst/>
          </a:prstGeom>
        </p:spPr>
      </p:pic>
    </p:spTree>
    <p:extLst>
      <p:ext uri="{BB962C8B-B14F-4D97-AF65-F5344CB8AC3E}">
        <p14:creationId xmlns:p14="http://schemas.microsoft.com/office/powerpoint/2010/main" val="294031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2, Lesson 4</a:t>
            </a:r>
          </a:p>
          <a:p>
            <a:pPr eaLnBrk="1" hangingPunct="1">
              <a:buFont typeface="Wingdings" panose="05000000000000000000" pitchFamily="2" charset="2"/>
              <a:buNone/>
            </a:pPr>
            <a:r>
              <a:rPr lang="en-US" altLang="en-US" dirty="0">
                <a:solidFill>
                  <a:srgbClr val="1B7384"/>
                </a:solidFill>
              </a:rPr>
              <a:t>Project Management Step 4 and 5: </a:t>
            </a:r>
          </a:p>
          <a:p>
            <a:pPr eaLnBrk="1" hangingPunct="1">
              <a:buFont typeface="Wingdings" panose="05000000000000000000" pitchFamily="2" charset="2"/>
              <a:buNone/>
            </a:pPr>
            <a:r>
              <a:rPr lang="en-US" altLang="en-US" dirty="0">
                <a:solidFill>
                  <a:srgbClr val="1B7384"/>
                </a:solidFill>
              </a:rPr>
              <a:t>Gantt Charts and Project Timelines</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11324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Construct a Gantt Chart</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53</a:t>
            </a:fld>
            <a:endParaRPr lang="en-US" altLang="en-US"/>
          </a:p>
        </p:txBody>
      </p:sp>
      <p:pic>
        <p:nvPicPr>
          <p:cNvPr id="6" name="Picture 5"/>
          <p:cNvPicPr>
            <a:picLocks noChangeAspect="1"/>
          </p:cNvPicPr>
          <p:nvPr/>
        </p:nvPicPr>
        <p:blipFill>
          <a:blip r:embed="rId2"/>
          <a:stretch>
            <a:fillRect/>
          </a:stretch>
        </p:blipFill>
        <p:spPr>
          <a:xfrm>
            <a:off x="80962" y="1328737"/>
            <a:ext cx="8982075" cy="4200525"/>
          </a:xfrm>
          <a:prstGeom prst="rect">
            <a:avLst/>
          </a:prstGeom>
        </p:spPr>
      </p:pic>
    </p:spTree>
    <p:extLst>
      <p:ext uri="{BB962C8B-B14F-4D97-AF65-F5344CB8AC3E}">
        <p14:creationId xmlns:p14="http://schemas.microsoft.com/office/powerpoint/2010/main" val="186336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Many Pumpkins…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54</a:t>
            </a:fld>
            <a:endParaRPr lang="en-US" altLang="en-US"/>
          </a:p>
        </p:txBody>
      </p:sp>
      <p:pic>
        <p:nvPicPr>
          <p:cNvPr id="3078" name="Picture 6" descr="https://78.media.tumblr.com/76e60c399c5f715a8fb719e1ae37c39d/tumblr_inline_mr1262j04z1qz4rg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5474" y="1524000"/>
            <a:ext cx="7892143"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63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Gantt Chart</a:t>
            </a:r>
          </a:p>
        </p:txBody>
      </p:sp>
      <p:sp>
        <p:nvSpPr>
          <p:cNvPr id="3" name="Content Placeholder 2"/>
          <p:cNvSpPr>
            <a:spLocks noGrp="1"/>
          </p:cNvSpPr>
          <p:nvPr>
            <p:ph idx="1"/>
          </p:nvPr>
        </p:nvSpPr>
        <p:spPr>
          <a:xfrm>
            <a:off x="609600" y="1524000"/>
            <a:ext cx="7924800" cy="4191000"/>
          </a:xfrm>
        </p:spPr>
        <p:txBody>
          <a:bodyPr/>
          <a:lstStyle/>
          <a:p>
            <a:pPr marL="0" indent="0">
              <a:buNone/>
            </a:pPr>
            <a:r>
              <a:rPr lang="en-US" dirty="0"/>
              <a:t>Outlines all of the tasks (and their order) involved in a project against a timeline.  This provides an overview of the project, all of the tasks and when they need to be completed</a:t>
            </a:r>
          </a:p>
          <a:p>
            <a:r>
              <a:rPr lang="en-US" dirty="0"/>
              <a:t>Identifies key dates/deliverables</a:t>
            </a:r>
          </a:p>
          <a:p>
            <a:r>
              <a:rPr lang="en-US" dirty="0"/>
              <a:t>Identifies dependent tasks and potential bottlenecks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55</a:t>
            </a:fld>
            <a:endParaRPr lang="en-US" altLang="en-US"/>
          </a:p>
        </p:txBody>
      </p:sp>
    </p:spTree>
    <p:extLst>
      <p:ext uri="{BB962C8B-B14F-4D97-AF65-F5344CB8AC3E}">
        <p14:creationId xmlns:p14="http://schemas.microsoft.com/office/powerpoint/2010/main" val="228095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Gantt Chart Steps</a:t>
            </a:r>
          </a:p>
        </p:txBody>
      </p:sp>
      <p:sp>
        <p:nvSpPr>
          <p:cNvPr id="3" name="Content Placeholder 2"/>
          <p:cNvSpPr>
            <a:spLocks noGrp="1"/>
          </p:cNvSpPr>
          <p:nvPr>
            <p:ph idx="1"/>
          </p:nvPr>
        </p:nvSpPr>
        <p:spPr>
          <a:xfrm>
            <a:off x="609600" y="1341438"/>
            <a:ext cx="7924800" cy="4373562"/>
          </a:xfrm>
        </p:spPr>
        <p:txBody>
          <a:bodyPr/>
          <a:lstStyle/>
          <a:p>
            <a:pPr marL="457200" indent="-457200">
              <a:buFont typeface="+mj-lt"/>
              <a:buAutoNum type="arabicPeriod"/>
            </a:pPr>
            <a:r>
              <a:rPr lang="en-US" dirty="0"/>
              <a:t>Identify essential tasks</a:t>
            </a:r>
          </a:p>
          <a:p>
            <a:pPr marL="857250" lvl="1" indent="-457200"/>
            <a:r>
              <a:rPr lang="en-US" sz="2400" dirty="0"/>
              <a:t>List all activities needed for the project</a:t>
            </a:r>
          </a:p>
          <a:p>
            <a:pPr marL="857250" lvl="1" indent="-457200"/>
            <a:r>
              <a:rPr lang="en-US" sz="2400" dirty="0"/>
              <a:t>Estimate start date and duration</a:t>
            </a:r>
          </a:p>
          <a:p>
            <a:pPr marL="457200" indent="-457200">
              <a:buFont typeface="+mj-lt"/>
              <a:buAutoNum type="arabicPeriod"/>
            </a:pPr>
            <a:r>
              <a:rPr lang="en-US" dirty="0"/>
              <a:t>Identify task relationships </a:t>
            </a:r>
          </a:p>
          <a:p>
            <a:pPr marL="857250" lvl="1" indent="-457200"/>
            <a:r>
              <a:rPr lang="en-US" sz="2400" dirty="0"/>
              <a:t>Some tasks will need to be completed before you start the next one</a:t>
            </a:r>
          </a:p>
          <a:p>
            <a:pPr marL="857250" lvl="1" indent="-457200"/>
            <a:r>
              <a:rPr lang="en-US" sz="2400" dirty="0"/>
              <a:t>Some tasks cannot end until the preceding one has ended</a:t>
            </a:r>
          </a:p>
          <a:p>
            <a:pPr marL="457200" indent="-457200">
              <a:buFont typeface="+mj-lt"/>
              <a:buAutoNum type="arabicPeriod"/>
            </a:pPr>
            <a:r>
              <a:rPr lang="en-US" dirty="0"/>
              <a:t>Input activities into software or a template</a:t>
            </a:r>
          </a:p>
          <a:p>
            <a:pPr marL="857250" lvl="1" indent="-457200"/>
            <a:r>
              <a:rPr lang="en-US" sz="2400" dirty="0"/>
              <a:t>Excel, Microsoft Project, </a:t>
            </a:r>
            <a:r>
              <a:rPr lang="en-US" sz="2400" dirty="0" err="1"/>
              <a:t>etc</a:t>
            </a:r>
            <a:endParaRPr lang="en-US" sz="2400" dirty="0"/>
          </a:p>
          <a:p>
            <a:pPr marL="457200" indent="-457200">
              <a:buFont typeface="+mj-lt"/>
              <a:buAutoNum type="arabicPeriod"/>
            </a:pPr>
            <a:r>
              <a:rPr lang="en-US" dirty="0"/>
              <a:t>Chart progress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56</a:t>
            </a:fld>
            <a:endParaRPr lang="en-US" altLang="en-US"/>
          </a:p>
        </p:txBody>
      </p:sp>
    </p:spTree>
    <p:extLst>
      <p:ext uri="{BB962C8B-B14F-4D97-AF65-F5344CB8AC3E}">
        <p14:creationId xmlns:p14="http://schemas.microsoft.com/office/powerpoint/2010/main" val="285755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Path</a:t>
            </a:r>
          </a:p>
        </p:txBody>
      </p:sp>
      <p:sp>
        <p:nvSpPr>
          <p:cNvPr id="3" name="Content Placeholder 2"/>
          <p:cNvSpPr>
            <a:spLocks noGrp="1"/>
          </p:cNvSpPr>
          <p:nvPr>
            <p:ph idx="1"/>
          </p:nvPr>
        </p:nvSpPr>
        <p:spPr>
          <a:xfrm>
            <a:off x="609600" y="1341438"/>
            <a:ext cx="7924800" cy="4373562"/>
          </a:xfrm>
        </p:spPr>
        <p:txBody>
          <a:bodyPr/>
          <a:lstStyle/>
          <a:p>
            <a:r>
              <a:rPr lang="en-US" dirty="0"/>
              <a:t>Sequence or stages determining the minimum amount of time needed for a project</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57</a:t>
            </a:fld>
            <a:endParaRPr lang="en-US" altLang="en-US"/>
          </a:p>
        </p:txBody>
      </p:sp>
      <p:pic>
        <p:nvPicPr>
          <p:cNvPr id="9" name="Picture 8"/>
          <p:cNvPicPr>
            <a:picLocks noChangeAspect="1"/>
          </p:cNvPicPr>
          <p:nvPr/>
        </p:nvPicPr>
        <p:blipFill>
          <a:blip r:embed="rId2"/>
          <a:stretch>
            <a:fillRect/>
          </a:stretch>
        </p:blipFill>
        <p:spPr>
          <a:xfrm>
            <a:off x="1608137" y="2363070"/>
            <a:ext cx="5927725" cy="3334345"/>
          </a:xfrm>
          <a:prstGeom prst="rect">
            <a:avLst/>
          </a:prstGeom>
        </p:spPr>
      </p:pic>
    </p:spTree>
    <p:extLst>
      <p:ext uri="{BB962C8B-B14F-4D97-AF65-F5344CB8AC3E}">
        <p14:creationId xmlns:p14="http://schemas.microsoft.com/office/powerpoint/2010/main" val="377119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Critical Path/Project Duration Live Exercise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58</a:t>
            </a:fld>
            <a:endParaRPr lang="en-US" altLang="en-US"/>
          </a:p>
        </p:txBody>
      </p:sp>
      <p:pic>
        <p:nvPicPr>
          <p:cNvPr id="3" name="Picture 2">
            <a:extLst>
              <a:ext uri="{FF2B5EF4-FFF2-40B4-BE49-F238E27FC236}">
                <a16:creationId xmlns:a16="http://schemas.microsoft.com/office/drawing/2014/main" id="{0F3F78B9-BD58-43C1-A4FF-E55BEE83884A}"/>
              </a:ext>
            </a:extLst>
          </p:cNvPr>
          <p:cNvPicPr>
            <a:picLocks noChangeAspect="1"/>
          </p:cNvPicPr>
          <p:nvPr/>
        </p:nvPicPr>
        <p:blipFill>
          <a:blip r:embed="rId2"/>
          <a:stretch>
            <a:fillRect/>
          </a:stretch>
        </p:blipFill>
        <p:spPr>
          <a:xfrm>
            <a:off x="25550" y="1600200"/>
            <a:ext cx="9092900" cy="3200400"/>
          </a:xfrm>
          <a:prstGeom prst="rect">
            <a:avLst/>
          </a:prstGeom>
        </p:spPr>
      </p:pic>
    </p:spTree>
    <p:extLst>
      <p:ext uri="{BB962C8B-B14F-4D97-AF65-F5344CB8AC3E}">
        <p14:creationId xmlns:p14="http://schemas.microsoft.com/office/powerpoint/2010/main" val="15598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FC5D-8C72-4471-846A-9D018785B105}"/>
              </a:ext>
            </a:extLst>
          </p:cNvPr>
          <p:cNvSpPr>
            <a:spLocks noGrp="1"/>
          </p:cNvSpPr>
          <p:nvPr>
            <p:ph type="title"/>
          </p:nvPr>
        </p:nvSpPr>
        <p:spPr/>
        <p:txBody>
          <a:bodyPr/>
          <a:lstStyle/>
          <a:p>
            <a:r>
              <a:rPr lang="en-US" dirty="0"/>
              <a:t>The Critical Path</a:t>
            </a:r>
          </a:p>
        </p:txBody>
      </p:sp>
      <p:sp>
        <p:nvSpPr>
          <p:cNvPr id="4" name="Footer Placeholder 3">
            <a:extLst>
              <a:ext uri="{FF2B5EF4-FFF2-40B4-BE49-F238E27FC236}">
                <a16:creationId xmlns:a16="http://schemas.microsoft.com/office/drawing/2014/main" id="{4A6048A0-56A2-465B-BF41-B4913E807A9C}"/>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5DB926D-06E7-40D4-A429-0A93CE5DA595}"/>
              </a:ext>
            </a:extLst>
          </p:cNvPr>
          <p:cNvSpPr>
            <a:spLocks noGrp="1"/>
          </p:cNvSpPr>
          <p:nvPr>
            <p:ph type="sldNum" sz="quarter" idx="12"/>
          </p:nvPr>
        </p:nvSpPr>
        <p:spPr/>
        <p:txBody>
          <a:bodyPr/>
          <a:lstStyle/>
          <a:p>
            <a:fld id="{909ED1F4-8724-4CB0-854F-41CA9E1557CC}" type="slidenum">
              <a:rPr lang="en-US" altLang="en-US" smtClean="0"/>
              <a:pPr/>
              <a:t>59</a:t>
            </a:fld>
            <a:endParaRPr lang="en-US" altLang="en-US"/>
          </a:p>
        </p:txBody>
      </p:sp>
      <p:pic>
        <p:nvPicPr>
          <p:cNvPr id="6" name="Picture 5">
            <a:extLst>
              <a:ext uri="{FF2B5EF4-FFF2-40B4-BE49-F238E27FC236}">
                <a16:creationId xmlns:a16="http://schemas.microsoft.com/office/drawing/2014/main" id="{A6DD34DA-A200-463B-99A0-5F81432B720B}"/>
              </a:ext>
            </a:extLst>
          </p:cNvPr>
          <p:cNvPicPr>
            <a:picLocks noChangeAspect="1"/>
          </p:cNvPicPr>
          <p:nvPr/>
        </p:nvPicPr>
        <p:blipFill>
          <a:blip r:embed="rId2"/>
          <a:stretch>
            <a:fillRect/>
          </a:stretch>
        </p:blipFill>
        <p:spPr>
          <a:xfrm>
            <a:off x="0" y="1912639"/>
            <a:ext cx="9144000" cy="3032722"/>
          </a:xfrm>
          <a:prstGeom prst="rect">
            <a:avLst/>
          </a:prstGeom>
        </p:spPr>
      </p:pic>
      <p:sp>
        <p:nvSpPr>
          <p:cNvPr id="7" name="Rectangle 6">
            <a:extLst>
              <a:ext uri="{FF2B5EF4-FFF2-40B4-BE49-F238E27FC236}">
                <a16:creationId xmlns:a16="http://schemas.microsoft.com/office/drawing/2014/main" id="{58E56982-D6BC-423D-95CE-581480CEDA76}"/>
              </a:ext>
            </a:extLst>
          </p:cNvPr>
          <p:cNvSpPr/>
          <p:nvPr/>
        </p:nvSpPr>
        <p:spPr bwMode="auto">
          <a:xfrm>
            <a:off x="4572000" y="2438400"/>
            <a:ext cx="44196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
        <p:nvSpPr>
          <p:cNvPr id="8" name="Rectangle 7">
            <a:extLst>
              <a:ext uri="{FF2B5EF4-FFF2-40B4-BE49-F238E27FC236}">
                <a16:creationId xmlns:a16="http://schemas.microsoft.com/office/drawing/2014/main" id="{332E9034-FA4C-4091-B638-679AF9DA7C84}"/>
              </a:ext>
            </a:extLst>
          </p:cNvPr>
          <p:cNvSpPr/>
          <p:nvPr/>
        </p:nvSpPr>
        <p:spPr bwMode="auto">
          <a:xfrm>
            <a:off x="4572000" y="2743200"/>
            <a:ext cx="44196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
        <p:nvSpPr>
          <p:cNvPr id="9" name="Rectangle 8">
            <a:extLst>
              <a:ext uri="{FF2B5EF4-FFF2-40B4-BE49-F238E27FC236}">
                <a16:creationId xmlns:a16="http://schemas.microsoft.com/office/drawing/2014/main" id="{E0E47CEA-AD6C-41A7-9B97-CA855275925B}"/>
              </a:ext>
            </a:extLst>
          </p:cNvPr>
          <p:cNvSpPr/>
          <p:nvPr/>
        </p:nvSpPr>
        <p:spPr bwMode="auto">
          <a:xfrm>
            <a:off x="4572000" y="2971800"/>
            <a:ext cx="4495800" cy="22096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
        <p:nvSpPr>
          <p:cNvPr id="10" name="Rectangle 9">
            <a:extLst>
              <a:ext uri="{FF2B5EF4-FFF2-40B4-BE49-F238E27FC236}">
                <a16:creationId xmlns:a16="http://schemas.microsoft.com/office/drawing/2014/main" id="{34046500-6A3F-4FC3-9DB7-3D90B29CD263}"/>
              </a:ext>
            </a:extLst>
          </p:cNvPr>
          <p:cNvSpPr/>
          <p:nvPr/>
        </p:nvSpPr>
        <p:spPr bwMode="auto">
          <a:xfrm>
            <a:off x="4572000" y="3276599"/>
            <a:ext cx="4495800" cy="17564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
        <p:nvSpPr>
          <p:cNvPr id="11" name="Rectangle 10">
            <a:extLst>
              <a:ext uri="{FF2B5EF4-FFF2-40B4-BE49-F238E27FC236}">
                <a16:creationId xmlns:a16="http://schemas.microsoft.com/office/drawing/2014/main" id="{570011E2-153C-4C4B-963E-91188D0B856B}"/>
              </a:ext>
            </a:extLst>
          </p:cNvPr>
          <p:cNvSpPr/>
          <p:nvPr/>
        </p:nvSpPr>
        <p:spPr bwMode="auto">
          <a:xfrm>
            <a:off x="4572000" y="3505200"/>
            <a:ext cx="4484318" cy="2351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
        <p:nvSpPr>
          <p:cNvPr id="12" name="Rectangle 11">
            <a:extLst>
              <a:ext uri="{FF2B5EF4-FFF2-40B4-BE49-F238E27FC236}">
                <a16:creationId xmlns:a16="http://schemas.microsoft.com/office/drawing/2014/main" id="{54488AB0-5744-40D6-9ADC-8EA32099CF5C}"/>
              </a:ext>
            </a:extLst>
          </p:cNvPr>
          <p:cNvSpPr/>
          <p:nvPr/>
        </p:nvSpPr>
        <p:spPr bwMode="auto">
          <a:xfrm>
            <a:off x="4572000" y="3771377"/>
            <a:ext cx="4495800" cy="22859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
        <p:nvSpPr>
          <p:cNvPr id="13" name="Rectangle 12">
            <a:extLst>
              <a:ext uri="{FF2B5EF4-FFF2-40B4-BE49-F238E27FC236}">
                <a16:creationId xmlns:a16="http://schemas.microsoft.com/office/drawing/2014/main" id="{CF9951CF-9FC8-4918-8D54-9C2ABA6607BE}"/>
              </a:ext>
            </a:extLst>
          </p:cNvPr>
          <p:cNvSpPr/>
          <p:nvPr/>
        </p:nvSpPr>
        <p:spPr bwMode="auto">
          <a:xfrm>
            <a:off x="4572000" y="4030961"/>
            <a:ext cx="4495800" cy="22859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
        <p:nvSpPr>
          <p:cNvPr id="14" name="Rectangle 13">
            <a:extLst>
              <a:ext uri="{FF2B5EF4-FFF2-40B4-BE49-F238E27FC236}">
                <a16:creationId xmlns:a16="http://schemas.microsoft.com/office/drawing/2014/main" id="{22286496-7267-4FC5-A71D-7D22AED5C5F5}"/>
              </a:ext>
            </a:extLst>
          </p:cNvPr>
          <p:cNvSpPr/>
          <p:nvPr/>
        </p:nvSpPr>
        <p:spPr bwMode="auto">
          <a:xfrm>
            <a:off x="4572001" y="4292354"/>
            <a:ext cx="4615840" cy="27964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
        <p:nvSpPr>
          <p:cNvPr id="15" name="Rectangle 14">
            <a:extLst>
              <a:ext uri="{FF2B5EF4-FFF2-40B4-BE49-F238E27FC236}">
                <a16:creationId xmlns:a16="http://schemas.microsoft.com/office/drawing/2014/main" id="{21904144-4DC1-46F8-866E-7C32F76C7C2A}"/>
              </a:ext>
            </a:extLst>
          </p:cNvPr>
          <p:cNvSpPr/>
          <p:nvPr/>
        </p:nvSpPr>
        <p:spPr bwMode="auto">
          <a:xfrm>
            <a:off x="4636718" y="4572000"/>
            <a:ext cx="44196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
        <p:nvSpPr>
          <p:cNvPr id="16" name="Rectangle 15">
            <a:extLst>
              <a:ext uri="{FF2B5EF4-FFF2-40B4-BE49-F238E27FC236}">
                <a16:creationId xmlns:a16="http://schemas.microsoft.com/office/drawing/2014/main" id="{733A4A9D-536B-4FD9-A0D5-9BB7985FCB35}"/>
              </a:ext>
            </a:extLst>
          </p:cNvPr>
          <p:cNvSpPr/>
          <p:nvPr/>
        </p:nvSpPr>
        <p:spPr bwMode="auto">
          <a:xfrm>
            <a:off x="6553200" y="3519788"/>
            <a:ext cx="1981200" cy="2351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
        <p:nvSpPr>
          <p:cNvPr id="17" name="Rectangle 16">
            <a:extLst>
              <a:ext uri="{FF2B5EF4-FFF2-40B4-BE49-F238E27FC236}">
                <a16:creationId xmlns:a16="http://schemas.microsoft.com/office/drawing/2014/main" id="{CC34991C-9E7D-4D5C-94D3-6A27E1AA78FB}"/>
              </a:ext>
            </a:extLst>
          </p:cNvPr>
          <p:cNvSpPr/>
          <p:nvPr/>
        </p:nvSpPr>
        <p:spPr bwMode="auto">
          <a:xfrm>
            <a:off x="8229601" y="4319113"/>
            <a:ext cx="838200" cy="25288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331188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B1B8DA-3309-4CDD-A959-D4826886C694}"/>
              </a:ext>
            </a:extLst>
          </p:cNvPr>
          <p:cNvSpPr>
            <a:spLocks noGrp="1"/>
          </p:cNvSpPr>
          <p:nvPr>
            <p:ph type="title"/>
          </p:nvPr>
        </p:nvSpPr>
        <p:spPr/>
        <p:txBody>
          <a:bodyPr/>
          <a:lstStyle/>
          <a:p>
            <a:r>
              <a:rPr lang="en-US" dirty="0"/>
              <a:t>Introduction to lean</a:t>
            </a:r>
          </a:p>
        </p:txBody>
      </p:sp>
      <p:sp>
        <p:nvSpPr>
          <p:cNvPr id="4" name="Footer Placeholder 3">
            <a:extLst>
              <a:ext uri="{FF2B5EF4-FFF2-40B4-BE49-F238E27FC236}">
                <a16:creationId xmlns:a16="http://schemas.microsoft.com/office/drawing/2014/main" id="{714F423F-0BD2-4C85-84D0-87BAECC325C6}"/>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2297B02-A61F-4A21-AD1C-BF8925156865}"/>
              </a:ext>
            </a:extLst>
          </p:cNvPr>
          <p:cNvSpPr>
            <a:spLocks noGrp="1"/>
          </p:cNvSpPr>
          <p:nvPr>
            <p:ph type="sldNum" sz="quarter" idx="12"/>
          </p:nvPr>
        </p:nvSpPr>
        <p:spPr/>
        <p:txBody>
          <a:bodyPr/>
          <a:lstStyle/>
          <a:p>
            <a:fld id="{909ED1F4-8724-4CB0-854F-41CA9E1557CC}" type="slidenum">
              <a:rPr lang="en-US" altLang="en-US" smtClean="0"/>
              <a:pPr/>
              <a:t>6</a:t>
            </a:fld>
            <a:endParaRPr lang="en-US" altLang="en-US"/>
          </a:p>
        </p:txBody>
      </p:sp>
      <p:pic>
        <p:nvPicPr>
          <p:cNvPr id="8" name="Picture 7">
            <a:extLst>
              <a:ext uri="{FF2B5EF4-FFF2-40B4-BE49-F238E27FC236}">
                <a16:creationId xmlns:a16="http://schemas.microsoft.com/office/drawing/2014/main" id="{FAF849ED-15FE-481E-8DBD-132AA48BB258}"/>
              </a:ext>
            </a:extLst>
          </p:cNvPr>
          <p:cNvPicPr>
            <a:picLocks noChangeAspect="1"/>
          </p:cNvPicPr>
          <p:nvPr/>
        </p:nvPicPr>
        <p:blipFill>
          <a:blip r:embed="rId2"/>
          <a:stretch>
            <a:fillRect/>
          </a:stretch>
        </p:blipFill>
        <p:spPr>
          <a:xfrm>
            <a:off x="2219204" y="681268"/>
            <a:ext cx="4705592" cy="3359323"/>
          </a:xfrm>
          <a:prstGeom prst="rect">
            <a:avLst/>
          </a:prstGeom>
        </p:spPr>
      </p:pic>
    </p:spTree>
    <p:extLst>
      <p:ext uri="{BB962C8B-B14F-4D97-AF65-F5344CB8AC3E}">
        <p14:creationId xmlns:p14="http://schemas.microsoft.com/office/powerpoint/2010/main" val="128502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Develop a Timeline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60</a:t>
            </a:fld>
            <a:endParaRPr lang="en-US" altLang="en-US"/>
          </a:p>
        </p:txBody>
      </p:sp>
      <p:pic>
        <p:nvPicPr>
          <p:cNvPr id="5122" name="Picture 2" descr="Image result for tim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4000" cy="228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79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2, Lesson 5</a:t>
            </a:r>
          </a:p>
          <a:p>
            <a:pPr eaLnBrk="1" hangingPunct="1">
              <a:buFont typeface="Wingdings" panose="05000000000000000000" pitchFamily="2" charset="2"/>
              <a:buNone/>
            </a:pPr>
            <a:r>
              <a:rPr lang="en-US" altLang="en-US" dirty="0">
                <a:solidFill>
                  <a:srgbClr val="1B7384"/>
                </a:solidFill>
              </a:rPr>
              <a:t>Project Management Step 6 and 7: RACI Charts</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105532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hift resources">
            <a:extLst>
              <a:ext uri="{FF2B5EF4-FFF2-40B4-BE49-F238E27FC236}">
                <a16:creationId xmlns:a16="http://schemas.microsoft.com/office/drawing/2014/main" id="{2A6468C8-FD12-4694-8CB3-13A85F762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480218"/>
            <a:ext cx="4343400" cy="1119981"/>
          </a:xfrm>
        </p:spPr>
        <p:txBody>
          <a:bodyPr/>
          <a:lstStyle/>
          <a:p>
            <a:r>
              <a:rPr lang="en-US" sz="2800" dirty="0"/>
              <a:t>6. Shift Resources and Assign Responsibilities</a:t>
            </a:r>
          </a:p>
        </p:txBody>
      </p:sp>
      <p:sp>
        <p:nvSpPr>
          <p:cNvPr id="3" name="Footer Placeholder 2">
            <a:extLst>
              <a:ext uri="{FF2B5EF4-FFF2-40B4-BE49-F238E27FC236}">
                <a16:creationId xmlns:a16="http://schemas.microsoft.com/office/drawing/2014/main" id="{C081BF24-5D8F-44B5-A84B-B446D7A00190}"/>
              </a:ext>
            </a:extLst>
          </p:cNvPr>
          <p:cNvSpPr>
            <a:spLocks noGrp="1"/>
          </p:cNvSpPr>
          <p:nvPr>
            <p:ph type="ftr" sz="quarter" idx="10"/>
          </p:nvPr>
        </p:nvSpPr>
        <p:spPr/>
        <p:txBody>
          <a:bodyPr/>
          <a:lstStyle/>
          <a:p>
            <a:r>
              <a:rPr lang="en-US" altLang="en-US"/>
              <a:t>PHX Institute</a:t>
            </a:r>
          </a:p>
        </p:txBody>
      </p:sp>
      <p:sp>
        <p:nvSpPr>
          <p:cNvPr id="4" name="Slide Number Placeholder 3">
            <a:extLst>
              <a:ext uri="{FF2B5EF4-FFF2-40B4-BE49-F238E27FC236}">
                <a16:creationId xmlns:a16="http://schemas.microsoft.com/office/drawing/2014/main" id="{53485FD2-3352-45B6-844D-44ECBFC927C5}"/>
              </a:ext>
            </a:extLst>
          </p:cNvPr>
          <p:cNvSpPr>
            <a:spLocks noGrp="1"/>
          </p:cNvSpPr>
          <p:nvPr>
            <p:ph type="sldNum" sz="quarter" idx="12"/>
          </p:nvPr>
        </p:nvSpPr>
        <p:spPr/>
        <p:txBody>
          <a:bodyPr/>
          <a:lstStyle/>
          <a:p>
            <a:fld id="{909ED1F4-8724-4CB0-854F-41CA9E1557CC}" type="slidenum">
              <a:rPr lang="en-US" altLang="en-US" smtClean="0"/>
              <a:pPr/>
              <a:t>62</a:t>
            </a:fld>
            <a:endParaRPr lang="en-US" altLang="en-US"/>
          </a:p>
        </p:txBody>
      </p:sp>
    </p:spTree>
    <p:extLst>
      <p:ext uri="{BB962C8B-B14F-4D97-AF65-F5344CB8AC3E}">
        <p14:creationId xmlns:p14="http://schemas.microsoft.com/office/powerpoint/2010/main" val="132079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Roles and Responsibilities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63</a:t>
            </a:fld>
            <a:endParaRPr lang="en-US" altLang="en-US"/>
          </a:p>
        </p:txBody>
      </p:sp>
      <p:pic>
        <p:nvPicPr>
          <p:cNvPr id="10" name="Picture 9"/>
          <p:cNvPicPr>
            <a:picLocks noChangeAspect="1"/>
          </p:cNvPicPr>
          <p:nvPr/>
        </p:nvPicPr>
        <p:blipFill>
          <a:blip r:embed="rId2"/>
          <a:stretch>
            <a:fillRect/>
          </a:stretch>
        </p:blipFill>
        <p:spPr>
          <a:xfrm>
            <a:off x="723900" y="1166019"/>
            <a:ext cx="7696200" cy="5030849"/>
          </a:xfrm>
          <a:prstGeom prst="rect">
            <a:avLst/>
          </a:prstGeom>
        </p:spPr>
      </p:pic>
    </p:spTree>
    <p:extLst>
      <p:ext uri="{BB962C8B-B14F-4D97-AF65-F5344CB8AC3E}">
        <p14:creationId xmlns:p14="http://schemas.microsoft.com/office/powerpoint/2010/main" val="32241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a RACI Process</a:t>
            </a:r>
          </a:p>
        </p:txBody>
      </p:sp>
      <p:sp>
        <p:nvSpPr>
          <p:cNvPr id="3" name="Content Placeholder 2"/>
          <p:cNvSpPr>
            <a:spLocks noGrp="1"/>
          </p:cNvSpPr>
          <p:nvPr>
            <p:ph idx="1"/>
          </p:nvPr>
        </p:nvSpPr>
        <p:spPr>
          <a:xfrm>
            <a:off x="609600" y="1341438"/>
            <a:ext cx="4495800" cy="4525962"/>
          </a:xfrm>
        </p:spPr>
        <p:txBody>
          <a:bodyPr/>
          <a:lstStyle/>
          <a:p>
            <a:r>
              <a:rPr lang="en-US" kern="1200" dirty="0"/>
              <a:t>Identify all of the processes/ activities involved and list them down the left hand side of the chart. </a:t>
            </a:r>
          </a:p>
          <a:p>
            <a:r>
              <a:rPr lang="en-US" kern="1200" dirty="0"/>
              <a:t>Identify all the roles and list them along the top of the chart.</a:t>
            </a:r>
          </a:p>
          <a:p>
            <a:r>
              <a:rPr lang="en-US" kern="1200" dirty="0"/>
              <a:t>Complete the cells of the chart: identify who has the R,A,C,I for each process.</a:t>
            </a:r>
          </a:p>
          <a:p>
            <a:r>
              <a:rPr lang="en-US" kern="1200" dirty="0"/>
              <a:t>Analyze gaps in chart</a:t>
            </a:r>
          </a:p>
          <a:p>
            <a:endParaRPr lang="en-US" dirty="0"/>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64</a:t>
            </a:fld>
            <a:endParaRPr lang="en-US" altLang="en-US"/>
          </a:p>
        </p:txBody>
      </p:sp>
      <p:grpSp>
        <p:nvGrpSpPr>
          <p:cNvPr id="6" name="Group 6"/>
          <p:cNvGrpSpPr>
            <a:grpSpLocks/>
          </p:cNvGrpSpPr>
          <p:nvPr/>
        </p:nvGrpSpPr>
        <p:grpSpPr bwMode="auto">
          <a:xfrm>
            <a:off x="5076092" y="1752600"/>
            <a:ext cx="3868738" cy="3317876"/>
            <a:chOff x="2319" y="1344"/>
            <a:chExt cx="2965" cy="2186"/>
          </a:xfrm>
        </p:grpSpPr>
        <p:sp useBgFill="1">
          <p:nvSpPr>
            <p:cNvPr id="7" name="Rectangle 7"/>
            <p:cNvSpPr>
              <a:spLocks noChangeArrowheads="1"/>
            </p:cNvSpPr>
            <p:nvPr/>
          </p:nvSpPr>
          <p:spPr bwMode="auto">
            <a:xfrm>
              <a:off x="3572" y="1344"/>
              <a:ext cx="1506" cy="195"/>
            </a:xfrm>
            <a:prstGeom prst="rect">
              <a:avLst/>
            </a:prstGeom>
            <a:ln w="9525">
              <a:noFill/>
              <a:miter lim="800000"/>
              <a:headEnd/>
              <a:tailEnd/>
            </a:ln>
          </p:spPr>
          <p:txBody>
            <a:bodyPr wrap="none" anchor="ctr"/>
            <a:lstStyle/>
            <a:p>
              <a:pPr fontAlgn="base">
                <a:spcBef>
                  <a:spcPct val="0"/>
                </a:spcBef>
                <a:spcAft>
                  <a:spcPct val="0"/>
                </a:spcAft>
              </a:pPr>
              <a:endParaRPr lang="en-US" sz="1600">
                <a:solidFill>
                  <a:srgbClr val="000000"/>
                </a:solidFill>
                <a:latin typeface="Calibri" pitchFamily="34" charset="0"/>
              </a:endParaRPr>
            </a:p>
          </p:txBody>
        </p:sp>
        <p:sp useBgFill="1">
          <p:nvSpPr>
            <p:cNvPr id="8" name="Rectangle 8"/>
            <p:cNvSpPr>
              <a:spLocks noChangeArrowheads="1"/>
            </p:cNvSpPr>
            <p:nvPr/>
          </p:nvSpPr>
          <p:spPr bwMode="auto">
            <a:xfrm>
              <a:off x="2404" y="1635"/>
              <a:ext cx="831" cy="179"/>
            </a:xfrm>
            <a:prstGeom prst="rect">
              <a:avLst/>
            </a:prstGeom>
            <a:ln w="9525">
              <a:noFill/>
              <a:miter lim="800000"/>
              <a:headEnd/>
              <a:tailEnd/>
            </a:ln>
          </p:spPr>
          <p:txBody>
            <a:bodyPr wrap="none" anchor="ctr"/>
            <a:lstStyle/>
            <a:p>
              <a:pPr fontAlgn="base">
                <a:spcBef>
                  <a:spcPct val="0"/>
                </a:spcBef>
                <a:spcAft>
                  <a:spcPct val="0"/>
                </a:spcAft>
              </a:pPr>
              <a:endParaRPr lang="en-US" sz="1600">
                <a:solidFill>
                  <a:srgbClr val="000000"/>
                </a:solidFill>
                <a:latin typeface="Calibri" pitchFamily="34" charset="0"/>
              </a:endParaRPr>
            </a:p>
          </p:txBody>
        </p:sp>
        <p:sp>
          <p:nvSpPr>
            <p:cNvPr id="9" name="AutoShape 9"/>
            <p:cNvSpPr>
              <a:spLocks noChangeAspect="1" noChangeArrowheads="1" noTextEdit="1"/>
            </p:cNvSpPr>
            <p:nvPr/>
          </p:nvSpPr>
          <p:spPr bwMode="auto">
            <a:xfrm>
              <a:off x="2319" y="1352"/>
              <a:ext cx="2965" cy="2178"/>
            </a:xfrm>
            <a:prstGeom prst="rect">
              <a:avLst/>
            </a:prstGeom>
            <a:noFill/>
            <a:ln w="9525">
              <a:noFill/>
              <a:miter lim="800000"/>
              <a:headEnd/>
              <a:tailEnd/>
            </a:ln>
          </p:spPr>
          <p:txBody>
            <a:bodyPr/>
            <a:lstStyle/>
            <a:p>
              <a:pPr fontAlgn="base">
                <a:spcBef>
                  <a:spcPct val="0"/>
                </a:spcBef>
                <a:spcAft>
                  <a:spcPct val="0"/>
                </a:spcAft>
              </a:pPr>
              <a:endParaRPr lang="en-US" sz="1600">
                <a:solidFill>
                  <a:srgbClr val="000000"/>
                </a:solidFill>
              </a:endParaRPr>
            </a:p>
          </p:txBody>
        </p:sp>
        <p:sp>
          <p:nvSpPr>
            <p:cNvPr id="10" name="Rectangle 10"/>
            <p:cNvSpPr>
              <a:spLocks noChangeArrowheads="1"/>
            </p:cNvSpPr>
            <p:nvPr/>
          </p:nvSpPr>
          <p:spPr bwMode="auto">
            <a:xfrm>
              <a:off x="4843" y="1568"/>
              <a:ext cx="381" cy="276"/>
            </a:xfrm>
            <a:prstGeom prst="rect">
              <a:avLst/>
            </a:prstGeom>
            <a:solidFill>
              <a:srgbClr val="E3C89D"/>
            </a:solidFill>
            <a:ln w="9525">
              <a:solidFill>
                <a:schemeClr val="tx1"/>
              </a:solidFill>
              <a:miter lim="800000"/>
              <a:headEnd/>
              <a:tailEnd/>
            </a:ln>
          </p:spPr>
          <p:txBody>
            <a:bodyPr/>
            <a:lstStyle/>
            <a:p>
              <a:pPr fontAlgn="base">
                <a:spcBef>
                  <a:spcPct val="0"/>
                </a:spcBef>
                <a:spcAft>
                  <a:spcPct val="0"/>
                </a:spcAft>
              </a:pPr>
              <a:endParaRPr lang="en-US" sz="1600">
                <a:solidFill>
                  <a:srgbClr val="000000"/>
                </a:solidFill>
                <a:latin typeface="Calibri" pitchFamily="34" charset="0"/>
              </a:endParaRPr>
            </a:p>
          </p:txBody>
        </p:sp>
        <p:sp>
          <p:nvSpPr>
            <p:cNvPr id="11" name="Rectangle 11"/>
            <p:cNvSpPr>
              <a:spLocks noChangeArrowheads="1"/>
            </p:cNvSpPr>
            <p:nvPr/>
          </p:nvSpPr>
          <p:spPr bwMode="auto">
            <a:xfrm>
              <a:off x="3736" y="1389"/>
              <a:ext cx="1061" cy="15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a:solidFill>
                    <a:srgbClr val="000000"/>
                  </a:solidFill>
                  <a:latin typeface="Verdana" pitchFamily="34" charset="0"/>
                </a:rPr>
                <a:t>Functional Roles</a:t>
              </a:r>
            </a:p>
          </p:txBody>
        </p:sp>
        <p:sp>
          <p:nvSpPr>
            <p:cNvPr id="12" name="Rectangle 12"/>
            <p:cNvSpPr>
              <a:spLocks noChangeArrowheads="1"/>
            </p:cNvSpPr>
            <p:nvPr/>
          </p:nvSpPr>
          <p:spPr bwMode="auto">
            <a:xfrm>
              <a:off x="2460" y="1650"/>
              <a:ext cx="588" cy="15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a:solidFill>
                    <a:srgbClr val="000000"/>
                  </a:solidFill>
                  <a:latin typeface="Verdana" pitchFamily="34" charset="0"/>
                </a:rPr>
                <a:t>Activities</a:t>
              </a:r>
            </a:p>
          </p:txBody>
        </p:sp>
        <p:grpSp>
          <p:nvGrpSpPr>
            <p:cNvPr id="13" name="Group 13"/>
            <p:cNvGrpSpPr>
              <a:grpSpLocks/>
            </p:cNvGrpSpPr>
            <p:nvPr/>
          </p:nvGrpSpPr>
          <p:grpSpPr bwMode="auto">
            <a:xfrm>
              <a:off x="2371" y="1568"/>
              <a:ext cx="2882" cy="1872"/>
              <a:chOff x="2371" y="1568"/>
              <a:chExt cx="2882" cy="1872"/>
            </a:xfrm>
          </p:grpSpPr>
          <p:sp>
            <p:nvSpPr>
              <p:cNvPr id="38" name="Rectangle 14"/>
              <p:cNvSpPr>
                <a:spLocks noChangeArrowheads="1"/>
              </p:cNvSpPr>
              <p:nvPr/>
            </p:nvSpPr>
            <p:spPr bwMode="auto">
              <a:xfrm>
                <a:off x="3230" y="1829"/>
                <a:ext cx="1994" cy="1611"/>
              </a:xfrm>
              <a:prstGeom prst="rect">
                <a:avLst/>
              </a:prstGeom>
              <a:solidFill>
                <a:srgbClr val="E3C89D"/>
              </a:solidFill>
              <a:ln w="9525">
                <a:solidFill>
                  <a:schemeClr val="tx1"/>
                </a:solidFill>
                <a:miter lim="800000"/>
                <a:headEnd/>
                <a:tailEnd/>
              </a:ln>
            </p:spPr>
            <p:txBody>
              <a:bodyPr/>
              <a:lstStyle/>
              <a:p>
                <a:pPr fontAlgn="base">
                  <a:spcBef>
                    <a:spcPct val="0"/>
                  </a:spcBef>
                  <a:spcAft>
                    <a:spcPct val="0"/>
                  </a:spcAft>
                </a:pPr>
                <a:endParaRPr lang="en-US" sz="1600">
                  <a:solidFill>
                    <a:srgbClr val="000000"/>
                  </a:solidFill>
                  <a:latin typeface="Calibri" pitchFamily="34" charset="0"/>
                </a:endParaRPr>
              </a:p>
            </p:txBody>
          </p:sp>
          <p:sp>
            <p:nvSpPr>
              <p:cNvPr id="39" name="Rectangle 15"/>
              <p:cNvSpPr>
                <a:spLocks noChangeArrowheads="1"/>
              </p:cNvSpPr>
              <p:nvPr/>
            </p:nvSpPr>
            <p:spPr bwMode="auto">
              <a:xfrm>
                <a:off x="2371" y="1829"/>
                <a:ext cx="867" cy="1604"/>
              </a:xfrm>
              <a:prstGeom prst="rect">
                <a:avLst/>
              </a:prstGeom>
              <a:solidFill>
                <a:srgbClr val="E3C89D"/>
              </a:solidFill>
              <a:ln w="9525">
                <a:solidFill>
                  <a:schemeClr val="tx1"/>
                </a:solidFill>
                <a:miter lim="800000"/>
                <a:headEnd/>
                <a:tailEnd/>
              </a:ln>
            </p:spPr>
            <p:txBody>
              <a:bodyPr/>
              <a:lstStyle/>
              <a:p>
                <a:pPr fontAlgn="base">
                  <a:spcBef>
                    <a:spcPct val="0"/>
                  </a:spcBef>
                  <a:spcAft>
                    <a:spcPct val="0"/>
                  </a:spcAft>
                </a:pPr>
                <a:endParaRPr lang="en-US" sz="1600">
                  <a:solidFill>
                    <a:srgbClr val="000000"/>
                  </a:solidFill>
                  <a:latin typeface="Calibri" pitchFamily="34" charset="0"/>
                </a:endParaRPr>
              </a:p>
            </p:txBody>
          </p:sp>
          <p:sp>
            <p:nvSpPr>
              <p:cNvPr id="40" name="Freeform 16"/>
              <p:cNvSpPr>
                <a:spLocks/>
              </p:cNvSpPr>
              <p:nvPr/>
            </p:nvSpPr>
            <p:spPr bwMode="auto">
              <a:xfrm>
                <a:off x="3223" y="1568"/>
                <a:ext cx="1949" cy="261"/>
              </a:xfrm>
              <a:custGeom>
                <a:avLst/>
                <a:gdLst>
                  <a:gd name="T0" fmla="*/ 0 w 1949"/>
                  <a:gd name="T1" fmla="*/ 261 h 261"/>
                  <a:gd name="T2" fmla="*/ 224 w 1949"/>
                  <a:gd name="T3" fmla="*/ 0 h 261"/>
                  <a:gd name="T4" fmla="*/ 1949 w 1949"/>
                  <a:gd name="T5" fmla="*/ 0 h 261"/>
                  <a:gd name="T6" fmla="*/ 1717 w 1949"/>
                  <a:gd name="T7" fmla="*/ 261 h 261"/>
                  <a:gd name="T8" fmla="*/ 0 w 1949"/>
                  <a:gd name="T9" fmla="*/ 261 h 261"/>
                  <a:gd name="T10" fmla="*/ 0 w 1949"/>
                  <a:gd name="T11" fmla="*/ 261 h 261"/>
                  <a:gd name="T12" fmla="*/ 0 60000 65536"/>
                  <a:gd name="T13" fmla="*/ 0 60000 65536"/>
                  <a:gd name="T14" fmla="*/ 0 60000 65536"/>
                  <a:gd name="T15" fmla="*/ 0 60000 65536"/>
                  <a:gd name="T16" fmla="*/ 0 60000 65536"/>
                  <a:gd name="T17" fmla="*/ 0 60000 65536"/>
                  <a:gd name="T18" fmla="*/ 0 w 1949"/>
                  <a:gd name="T19" fmla="*/ 0 h 261"/>
                  <a:gd name="T20" fmla="*/ 1949 w 194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949" h="261">
                    <a:moveTo>
                      <a:pt x="0" y="261"/>
                    </a:moveTo>
                    <a:lnTo>
                      <a:pt x="224" y="0"/>
                    </a:lnTo>
                    <a:lnTo>
                      <a:pt x="1949" y="0"/>
                    </a:lnTo>
                    <a:lnTo>
                      <a:pt x="1717" y="261"/>
                    </a:lnTo>
                    <a:lnTo>
                      <a:pt x="0" y="261"/>
                    </a:lnTo>
                    <a:close/>
                  </a:path>
                </a:pathLst>
              </a:custGeom>
              <a:solidFill>
                <a:srgbClr val="E3C89D"/>
              </a:solidFill>
              <a:ln w="9525">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1" name="Line 17"/>
              <p:cNvSpPr>
                <a:spLocks noChangeShapeType="1"/>
              </p:cNvSpPr>
              <p:nvPr/>
            </p:nvSpPr>
            <p:spPr bwMode="auto">
              <a:xfrm>
                <a:off x="2379" y="1829"/>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2" name="Line 18"/>
              <p:cNvSpPr>
                <a:spLocks noChangeShapeType="1"/>
              </p:cNvSpPr>
              <p:nvPr/>
            </p:nvSpPr>
            <p:spPr bwMode="auto">
              <a:xfrm>
                <a:off x="2379" y="3202"/>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3" name="Line 19"/>
              <p:cNvSpPr>
                <a:spLocks noChangeShapeType="1"/>
              </p:cNvSpPr>
              <p:nvPr/>
            </p:nvSpPr>
            <p:spPr bwMode="auto">
              <a:xfrm>
                <a:off x="2379" y="2971"/>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4" name="Line 20"/>
              <p:cNvSpPr>
                <a:spLocks noChangeShapeType="1"/>
              </p:cNvSpPr>
              <p:nvPr/>
            </p:nvSpPr>
            <p:spPr bwMode="auto">
              <a:xfrm>
                <a:off x="2379" y="2717"/>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5" name="Line 21"/>
              <p:cNvSpPr>
                <a:spLocks noChangeShapeType="1"/>
              </p:cNvSpPr>
              <p:nvPr/>
            </p:nvSpPr>
            <p:spPr bwMode="auto">
              <a:xfrm>
                <a:off x="2415" y="2508"/>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6" name="Line 22"/>
              <p:cNvSpPr>
                <a:spLocks noChangeShapeType="1"/>
              </p:cNvSpPr>
              <p:nvPr/>
            </p:nvSpPr>
            <p:spPr bwMode="auto">
              <a:xfrm>
                <a:off x="2379" y="2255"/>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7" name="Line 23"/>
              <p:cNvSpPr>
                <a:spLocks noChangeShapeType="1"/>
              </p:cNvSpPr>
              <p:nvPr/>
            </p:nvSpPr>
            <p:spPr bwMode="auto">
              <a:xfrm>
                <a:off x="2415" y="2053"/>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8" name="Freeform 24"/>
              <p:cNvSpPr>
                <a:spLocks/>
              </p:cNvSpPr>
              <p:nvPr/>
            </p:nvSpPr>
            <p:spPr bwMode="auto">
              <a:xfrm>
                <a:off x="3230" y="1568"/>
                <a:ext cx="224" cy="1865"/>
              </a:xfrm>
              <a:custGeom>
                <a:avLst/>
                <a:gdLst>
                  <a:gd name="T0" fmla="*/ 0 w 224"/>
                  <a:gd name="T1" fmla="*/ 1865 h 1865"/>
                  <a:gd name="T2" fmla="*/ 0 w 224"/>
                  <a:gd name="T3" fmla="*/ 261 h 1865"/>
                  <a:gd name="T4" fmla="*/ 224 w 224"/>
                  <a:gd name="T5" fmla="*/ 0 h 1865"/>
                  <a:gd name="T6" fmla="*/ 0 60000 65536"/>
                  <a:gd name="T7" fmla="*/ 0 60000 65536"/>
                  <a:gd name="T8" fmla="*/ 0 60000 65536"/>
                  <a:gd name="T9" fmla="*/ 0 w 224"/>
                  <a:gd name="T10" fmla="*/ 0 h 1865"/>
                  <a:gd name="T11" fmla="*/ 224 w 224"/>
                  <a:gd name="T12" fmla="*/ 1865 h 1865"/>
                </a:gdLst>
                <a:ahLst/>
                <a:cxnLst>
                  <a:cxn ang="T6">
                    <a:pos x="T0" y="T1"/>
                  </a:cxn>
                  <a:cxn ang="T7">
                    <a:pos x="T2" y="T3"/>
                  </a:cxn>
                  <a:cxn ang="T8">
                    <a:pos x="T4" y="T5"/>
                  </a:cxn>
                </a:cxnLst>
                <a:rect l="T9" t="T10" r="T11" b="T12"/>
                <a:pathLst>
                  <a:path w="224" h="1865">
                    <a:moveTo>
                      <a:pt x="0" y="1865"/>
                    </a:moveTo>
                    <a:lnTo>
                      <a:pt x="0" y="261"/>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9" name="Freeform 25"/>
              <p:cNvSpPr>
                <a:spLocks/>
              </p:cNvSpPr>
              <p:nvPr/>
            </p:nvSpPr>
            <p:spPr bwMode="auto">
              <a:xfrm>
                <a:off x="4118" y="1568"/>
                <a:ext cx="209" cy="1865"/>
              </a:xfrm>
              <a:custGeom>
                <a:avLst/>
                <a:gdLst>
                  <a:gd name="T0" fmla="*/ 0 w 209"/>
                  <a:gd name="T1" fmla="*/ 1865 h 1865"/>
                  <a:gd name="T2" fmla="*/ 0 w 209"/>
                  <a:gd name="T3" fmla="*/ 261 h 1865"/>
                  <a:gd name="T4" fmla="*/ 209 w 209"/>
                  <a:gd name="T5" fmla="*/ 0 h 1865"/>
                  <a:gd name="T6" fmla="*/ 0 60000 65536"/>
                  <a:gd name="T7" fmla="*/ 0 60000 65536"/>
                  <a:gd name="T8" fmla="*/ 0 60000 65536"/>
                  <a:gd name="T9" fmla="*/ 0 w 209"/>
                  <a:gd name="T10" fmla="*/ 0 h 1865"/>
                  <a:gd name="T11" fmla="*/ 209 w 209"/>
                  <a:gd name="T12" fmla="*/ 1865 h 1865"/>
                </a:gdLst>
                <a:ahLst/>
                <a:cxnLst>
                  <a:cxn ang="T6">
                    <a:pos x="T0" y="T1"/>
                  </a:cxn>
                  <a:cxn ang="T7">
                    <a:pos x="T2" y="T3"/>
                  </a:cxn>
                  <a:cxn ang="T8">
                    <a:pos x="T4" y="T5"/>
                  </a:cxn>
                </a:cxnLst>
                <a:rect l="T9" t="T10" r="T11" b="T12"/>
                <a:pathLst>
                  <a:path w="209" h="1865">
                    <a:moveTo>
                      <a:pt x="0" y="1865"/>
                    </a:moveTo>
                    <a:lnTo>
                      <a:pt x="0" y="261"/>
                    </a:lnTo>
                    <a:lnTo>
                      <a:pt x="209"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0" name="Freeform 26"/>
              <p:cNvSpPr>
                <a:spLocks/>
              </p:cNvSpPr>
              <p:nvPr/>
            </p:nvSpPr>
            <p:spPr bwMode="auto">
              <a:xfrm>
                <a:off x="4416" y="1568"/>
                <a:ext cx="224" cy="1865"/>
              </a:xfrm>
              <a:custGeom>
                <a:avLst/>
                <a:gdLst>
                  <a:gd name="T0" fmla="*/ 0 w 224"/>
                  <a:gd name="T1" fmla="*/ 1865 h 1865"/>
                  <a:gd name="T2" fmla="*/ 0 w 224"/>
                  <a:gd name="T3" fmla="*/ 261 h 1865"/>
                  <a:gd name="T4" fmla="*/ 224 w 224"/>
                  <a:gd name="T5" fmla="*/ 0 h 1865"/>
                  <a:gd name="T6" fmla="*/ 0 60000 65536"/>
                  <a:gd name="T7" fmla="*/ 0 60000 65536"/>
                  <a:gd name="T8" fmla="*/ 0 60000 65536"/>
                  <a:gd name="T9" fmla="*/ 0 w 224"/>
                  <a:gd name="T10" fmla="*/ 0 h 1865"/>
                  <a:gd name="T11" fmla="*/ 224 w 224"/>
                  <a:gd name="T12" fmla="*/ 1865 h 1865"/>
                </a:gdLst>
                <a:ahLst/>
                <a:cxnLst>
                  <a:cxn ang="T6">
                    <a:pos x="T0" y="T1"/>
                  </a:cxn>
                  <a:cxn ang="T7">
                    <a:pos x="T2" y="T3"/>
                  </a:cxn>
                  <a:cxn ang="T8">
                    <a:pos x="T4" y="T5"/>
                  </a:cxn>
                </a:cxnLst>
                <a:rect l="T9" t="T10" r="T11" b="T12"/>
                <a:pathLst>
                  <a:path w="224" h="1865">
                    <a:moveTo>
                      <a:pt x="0" y="1865"/>
                    </a:moveTo>
                    <a:lnTo>
                      <a:pt x="0" y="261"/>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1" name="Freeform 27"/>
              <p:cNvSpPr>
                <a:spLocks/>
              </p:cNvSpPr>
              <p:nvPr/>
            </p:nvSpPr>
            <p:spPr bwMode="auto">
              <a:xfrm>
                <a:off x="4672" y="1568"/>
                <a:ext cx="224" cy="1865"/>
              </a:xfrm>
              <a:custGeom>
                <a:avLst/>
                <a:gdLst>
                  <a:gd name="T0" fmla="*/ 0 w 224"/>
                  <a:gd name="T1" fmla="*/ 1865 h 1865"/>
                  <a:gd name="T2" fmla="*/ 0 w 224"/>
                  <a:gd name="T3" fmla="*/ 261 h 1865"/>
                  <a:gd name="T4" fmla="*/ 224 w 224"/>
                  <a:gd name="T5" fmla="*/ 0 h 1865"/>
                  <a:gd name="T6" fmla="*/ 0 60000 65536"/>
                  <a:gd name="T7" fmla="*/ 0 60000 65536"/>
                  <a:gd name="T8" fmla="*/ 0 60000 65536"/>
                  <a:gd name="T9" fmla="*/ 0 w 224"/>
                  <a:gd name="T10" fmla="*/ 0 h 1865"/>
                  <a:gd name="T11" fmla="*/ 224 w 224"/>
                  <a:gd name="T12" fmla="*/ 1865 h 1865"/>
                </a:gdLst>
                <a:ahLst/>
                <a:cxnLst>
                  <a:cxn ang="T6">
                    <a:pos x="T0" y="T1"/>
                  </a:cxn>
                  <a:cxn ang="T7">
                    <a:pos x="T2" y="T3"/>
                  </a:cxn>
                  <a:cxn ang="T8">
                    <a:pos x="T4" y="T5"/>
                  </a:cxn>
                </a:cxnLst>
                <a:rect l="T9" t="T10" r="T11" b="T12"/>
                <a:pathLst>
                  <a:path w="224" h="1865">
                    <a:moveTo>
                      <a:pt x="0" y="1865"/>
                    </a:moveTo>
                    <a:lnTo>
                      <a:pt x="0" y="261"/>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2" name="Freeform 28"/>
              <p:cNvSpPr>
                <a:spLocks/>
              </p:cNvSpPr>
              <p:nvPr/>
            </p:nvSpPr>
            <p:spPr bwMode="auto">
              <a:xfrm>
                <a:off x="3820" y="1576"/>
                <a:ext cx="209" cy="1857"/>
              </a:xfrm>
              <a:custGeom>
                <a:avLst/>
                <a:gdLst>
                  <a:gd name="T0" fmla="*/ 0 w 209"/>
                  <a:gd name="T1" fmla="*/ 1857 h 1857"/>
                  <a:gd name="T2" fmla="*/ 0 w 209"/>
                  <a:gd name="T3" fmla="*/ 253 h 1857"/>
                  <a:gd name="T4" fmla="*/ 209 w 209"/>
                  <a:gd name="T5" fmla="*/ 0 h 1857"/>
                  <a:gd name="T6" fmla="*/ 0 60000 65536"/>
                  <a:gd name="T7" fmla="*/ 0 60000 65536"/>
                  <a:gd name="T8" fmla="*/ 0 60000 65536"/>
                  <a:gd name="T9" fmla="*/ 0 w 209"/>
                  <a:gd name="T10" fmla="*/ 0 h 1857"/>
                  <a:gd name="T11" fmla="*/ 209 w 209"/>
                  <a:gd name="T12" fmla="*/ 1857 h 1857"/>
                </a:gdLst>
                <a:ahLst/>
                <a:cxnLst>
                  <a:cxn ang="T6">
                    <a:pos x="T0" y="T1"/>
                  </a:cxn>
                  <a:cxn ang="T7">
                    <a:pos x="T2" y="T3"/>
                  </a:cxn>
                  <a:cxn ang="T8">
                    <a:pos x="T4" y="T5"/>
                  </a:cxn>
                </a:cxnLst>
                <a:rect l="T9" t="T10" r="T11" b="T12"/>
                <a:pathLst>
                  <a:path w="209" h="1857">
                    <a:moveTo>
                      <a:pt x="0" y="1857"/>
                    </a:moveTo>
                    <a:lnTo>
                      <a:pt x="0" y="253"/>
                    </a:lnTo>
                    <a:lnTo>
                      <a:pt x="209"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3" name="Freeform 29"/>
              <p:cNvSpPr>
                <a:spLocks/>
              </p:cNvSpPr>
              <p:nvPr/>
            </p:nvSpPr>
            <p:spPr bwMode="auto">
              <a:xfrm>
                <a:off x="3492" y="1576"/>
                <a:ext cx="224" cy="1857"/>
              </a:xfrm>
              <a:custGeom>
                <a:avLst/>
                <a:gdLst>
                  <a:gd name="T0" fmla="*/ 0 w 224"/>
                  <a:gd name="T1" fmla="*/ 1857 h 1857"/>
                  <a:gd name="T2" fmla="*/ 0 w 224"/>
                  <a:gd name="T3" fmla="*/ 253 h 1857"/>
                  <a:gd name="T4" fmla="*/ 224 w 224"/>
                  <a:gd name="T5" fmla="*/ 0 h 1857"/>
                  <a:gd name="T6" fmla="*/ 0 60000 65536"/>
                  <a:gd name="T7" fmla="*/ 0 60000 65536"/>
                  <a:gd name="T8" fmla="*/ 0 60000 65536"/>
                  <a:gd name="T9" fmla="*/ 0 w 224"/>
                  <a:gd name="T10" fmla="*/ 0 h 1857"/>
                  <a:gd name="T11" fmla="*/ 224 w 224"/>
                  <a:gd name="T12" fmla="*/ 1857 h 1857"/>
                </a:gdLst>
                <a:ahLst/>
                <a:cxnLst>
                  <a:cxn ang="T6">
                    <a:pos x="T0" y="T1"/>
                  </a:cxn>
                  <a:cxn ang="T7">
                    <a:pos x="T2" y="T3"/>
                  </a:cxn>
                  <a:cxn ang="T8">
                    <a:pos x="T4" y="T5"/>
                  </a:cxn>
                </a:cxnLst>
                <a:rect l="T9" t="T10" r="T11" b="T12"/>
                <a:pathLst>
                  <a:path w="224" h="1857">
                    <a:moveTo>
                      <a:pt x="0" y="1857"/>
                    </a:moveTo>
                    <a:lnTo>
                      <a:pt x="0" y="253"/>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4" name="Freeform 30"/>
              <p:cNvSpPr>
                <a:spLocks/>
              </p:cNvSpPr>
              <p:nvPr/>
            </p:nvSpPr>
            <p:spPr bwMode="auto">
              <a:xfrm>
                <a:off x="4940" y="1576"/>
                <a:ext cx="225" cy="1857"/>
              </a:xfrm>
              <a:custGeom>
                <a:avLst/>
                <a:gdLst>
                  <a:gd name="T0" fmla="*/ 0 w 225"/>
                  <a:gd name="T1" fmla="*/ 1857 h 1857"/>
                  <a:gd name="T2" fmla="*/ 0 w 225"/>
                  <a:gd name="T3" fmla="*/ 253 h 1857"/>
                  <a:gd name="T4" fmla="*/ 225 w 225"/>
                  <a:gd name="T5" fmla="*/ 0 h 1857"/>
                  <a:gd name="T6" fmla="*/ 0 60000 65536"/>
                  <a:gd name="T7" fmla="*/ 0 60000 65536"/>
                  <a:gd name="T8" fmla="*/ 0 60000 65536"/>
                  <a:gd name="T9" fmla="*/ 0 w 225"/>
                  <a:gd name="T10" fmla="*/ 0 h 1857"/>
                  <a:gd name="T11" fmla="*/ 225 w 225"/>
                  <a:gd name="T12" fmla="*/ 1857 h 1857"/>
                </a:gdLst>
                <a:ahLst/>
                <a:cxnLst>
                  <a:cxn ang="T6">
                    <a:pos x="T0" y="T1"/>
                  </a:cxn>
                  <a:cxn ang="T7">
                    <a:pos x="T2" y="T3"/>
                  </a:cxn>
                  <a:cxn ang="T8">
                    <a:pos x="T4" y="T5"/>
                  </a:cxn>
                </a:cxnLst>
                <a:rect l="T9" t="T10" r="T11" b="T12"/>
                <a:pathLst>
                  <a:path w="225" h="1857">
                    <a:moveTo>
                      <a:pt x="0" y="1857"/>
                    </a:moveTo>
                    <a:lnTo>
                      <a:pt x="0" y="253"/>
                    </a:lnTo>
                    <a:lnTo>
                      <a:pt x="225"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grpSp>
        <p:sp>
          <p:nvSpPr>
            <p:cNvPr id="14" name="Rectangle 31"/>
            <p:cNvSpPr>
              <a:spLocks noChangeArrowheads="1"/>
            </p:cNvSpPr>
            <p:nvPr/>
          </p:nvSpPr>
          <p:spPr bwMode="auto">
            <a:xfrm>
              <a:off x="4455" y="182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15" name="Rectangle 32"/>
            <p:cNvSpPr>
              <a:spLocks noChangeArrowheads="1"/>
            </p:cNvSpPr>
            <p:nvPr/>
          </p:nvSpPr>
          <p:spPr bwMode="auto">
            <a:xfrm>
              <a:off x="3895" y="182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16" name="Rectangle 33"/>
            <p:cNvSpPr>
              <a:spLocks noChangeArrowheads="1"/>
            </p:cNvSpPr>
            <p:nvPr/>
          </p:nvSpPr>
          <p:spPr bwMode="auto">
            <a:xfrm>
              <a:off x="5052" y="1851"/>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17" name="Rectangle 34"/>
            <p:cNvSpPr>
              <a:spLocks noChangeArrowheads="1"/>
            </p:cNvSpPr>
            <p:nvPr/>
          </p:nvSpPr>
          <p:spPr bwMode="auto">
            <a:xfrm>
              <a:off x="3604" y="2045"/>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18" name="Rectangle 35"/>
            <p:cNvSpPr>
              <a:spLocks noChangeArrowheads="1"/>
            </p:cNvSpPr>
            <p:nvPr/>
          </p:nvSpPr>
          <p:spPr bwMode="auto">
            <a:xfrm>
              <a:off x="4731" y="2045"/>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19" name="Rectangle 36"/>
            <p:cNvSpPr>
              <a:spLocks noChangeArrowheads="1"/>
            </p:cNvSpPr>
            <p:nvPr/>
          </p:nvSpPr>
          <p:spPr bwMode="auto">
            <a:xfrm>
              <a:off x="4216" y="2269"/>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20" name="Rectangle 37"/>
            <p:cNvSpPr>
              <a:spLocks noChangeArrowheads="1"/>
            </p:cNvSpPr>
            <p:nvPr/>
          </p:nvSpPr>
          <p:spPr bwMode="auto">
            <a:xfrm>
              <a:off x="4164" y="2053"/>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1" name="Rectangle 38"/>
            <p:cNvSpPr>
              <a:spLocks noChangeArrowheads="1"/>
            </p:cNvSpPr>
            <p:nvPr/>
          </p:nvSpPr>
          <p:spPr bwMode="auto">
            <a:xfrm>
              <a:off x="3931" y="226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2" name="Rectangle 39"/>
            <p:cNvSpPr>
              <a:spLocks noChangeArrowheads="1"/>
            </p:cNvSpPr>
            <p:nvPr/>
          </p:nvSpPr>
          <p:spPr bwMode="auto">
            <a:xfrm>
              <a:off x="4164" y="2508"/>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23" name="Rectangle 40"/>
            <p:cNvSpPr>
              <a:spLocks noChangeArrowheads="1"/>
            </p:cNvSpPr>
            <p:nvPr/>
          </p:nvSpPr>
          <p:spPr bwMode="auto">
            <a:xfrm>
              <a:off x="4754" y="2500"/>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24" name="Rectangle 41"/>
            <p:cNvSpPr>
              <a:spLocks noChangeArrowheads="1"/>
            </p:cNvSpPr>
            <p:nvPr/>
          </p:nvSpPr>
          <p:spPr bwMode="auto">
            <a:xfrm>
              <a:off x="3619" y="2739"/>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25" name="Rectangle 42"/>
            <p:cNvSpPr>
              <a:spLocks noChangeArrowheads="1"/>
            </p:cNvSpPr>
            <p:nvPr/>
          </p:nvSpPr>
          <p:spPr bwMode="auto">
            <a:xfrm>
              <a:off x="4455" y="2746"/>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6" name="Rectangle 43"/>
            <p:cNvSpPr>
              <a:spLocks noChangeArrowheads="1"/>
            </p:cNvSpPr>
            <p:nvPr/>
          </p:nvSpPr>
          <p:spPr bwMode="auto">
            <a:xfrm>
              <a:off x="4186" y="273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27" name="Rectangle 44"/>
            <p:cNvSpPr>
              <a:spLocks noChangeArrowheads="1"/>
            </p:cNvSpPr>
            <p:nvPr/>
          </p:nvSpPr>
          <p:spPr bwMode="auto">
            <a:xfrm>
              <a:off x="4448" y="2978"/>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28" name="Rectangle 45"/>
            <p:cNvSpPr>
              <a:spLocks noChangeArrowheads="1"/>
            </p:cNvSpPr>
            <p:nvPr/>
          </p:nvSpPr>
          <p:spPr bwMode="auto">
            <a:xfrm>
              <a:off x="5023" y="2985"/>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9" name="Rectangle 46"/>
            <p:cNvSpPr>
              <a:spLocks noChangeArrowheads="1"/>
            </p:cNvSpPr>
            <p:nvPr/>
          </p:nvSpPr>
          <p:spPr bwMode="auto">
            <a:xfrm>
              <a:off x="3604" y="2970"/>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30" name="Rectangle 47"/>
            <p:cNvSpPr>
              <a:spLocks noChangeArrowheads="1"/>
            </p:cNvSpPr>
            <p:nvPr/>
          </p:nvSpPr>
          <p:spPr bwMode="auto">
            <a:xfrm>
              <a:off x="3917" y="2985"/>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31" name="Rectangle 48"/>
            <p:cNvSpPr>
              <a:spLocks noChangeArrowheads="1"/>
            </p:cNvSpPr>
            <p:nvPr/>
          </p:nvSpPr>
          <p:spPr bwMode="auto">
            <a:xfrm>
              <a:off x="4462" y="3216"/>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32" name="Rectangle 49"/>
            <p:cNvSpPr>
              <a:spLocks noChangeArrowheads="1"/>
            </p:cNvSpPr>
            <p:nvPr/>
          </p:nvSpPr>
          <p:spPr bwMode="auto">
            <a:xfrm>
              <a:off x="4156" y="3216"/>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33" name="Rectangle 50"/>
            <p:cNvSpPr>
              <a:spLocks noChangeArrowheads="1"/>
            </p:cNvSpPr>
            <p:nvPr/>
          </p:nvSpPr>
          <p:spPr bwMode="auto">
            <a:xfrm>
              <a:off x="3902" y="320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34" name="Rectangle 51"/>
            <p:cNvSpPr>
              <a:spLocks noChangeArrowheads="1"/>
            </p:cNvSpPr>
            <p:nvPr/>
          </p:nvSpPr>
          <p:spPr bwMode="auto">
            <a:xfrm>
              <a:off x="5067" y="3224"/>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35" name="Rectangle 52"/>
            <p:cNvSpPr>
              <a:spLocks noChangeArrowheads="1"/>
            </p:cNvSpPr>
            <p:nvPr/>
          </p:nvSpPr>
          <p:spPr bwMode="auto">
            <a:xfrm>
              <a:off x="4500" y="2053"/>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36" name="Rectangle 53"/>
            <p:cNvSpPr>
              <a:spLocks noChangeArrowheads="1"/>
            </p:cNvSpPr>
            <p:nvPr/>
          </p:nvSpPr>
          <p:spPr bwMode="auto">
            <a:xfrm>
              <a:off x="4739" y="226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37" name="Rectangle 54"/>
            <p:cNvSpPr>
              <a:spLocks noChangeArrowheads="1"/>
            </p:cNvSpPr>
            <p:nvPr/>
          </p:nvSpPr>
          <p:spPr bwMode="auto">
            <a:xfrm>
              <a:off x="5023" y="226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grpSp>
    </p:spTree>
    <p:extLst>
      <p:ext uri="{BB962C8B-B14F-4D97-AF65-F5344CB8AC3E}">
        <p14:creationId xmlns:p14="http://schemas.microsoft.com/office/powerpoint/2010/main" val="39155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Analyzing a RACI Chart</a:t>
            </a:r>
          </a:p>
        </p:txBody>
      </p:sp>
      <p:sp>
        <p:nvSpPr>
          <p:cNvPr id="3" name="Content Placeholder 2"/>
          <p:cNvSpPr>
            <a:spLocks noGrp="1"/>
          </p:cNvSpPr>
          <p:nvPr>
            <p:ph idx="1"/>
          </p:nvPr>
        </p:nvSpPr>
        <p:spPr>
          <a:xfrm>
            <a:off x="609600" y="1341438"/>
            <a:ext cx="7924800" cy="4373562"/>
          </a:xfrm>
        </p:spPr>
        <p:txBody>
          <a:bodyPr/>
          <a:lstStyle/>
          <a:p>
            <a:r>
              <a:rPr lang="en-US" dirty="0"/>
              <a:t>Vertical Analysis</a:t>
            </a:r>
          </a:p>
          <a:p>
            <a:pPr lvl="1"/>
            <a:r>
              <a:rPr lang="en-US" dirty="0"/>
              <a:t>Many R’s</a:t>
            </a:r>
          </a:p>
          <a:p>
            <a:pPr lvl="1"/>
            <a:r>
              <a:rPr lang="en-US" dirty="0"/>
              <a:t>No empty spaces</a:t>
            </a:r>
          </a:p>
          <a:p>
            <a:pPr lvl="1"/>
            <a:r>
              <a:rPr lang="en-US" dirty="0"/>
              <a:t>No R’s or A’s</a:t>
            </a:r>
          </a:p>
          <a:p>
            <a:pPr lvl="1"/>
            <a:r>
              <a:rPr lang="en-US" dirty="0"/>
              <a:t>Too many A’s</a:t>
            </a:r>
          </a:p>
          <a:p>
            <a:pPr lvl="1"/>
            <a:r>
              <a:rPr lang="en-US" dirty="0"/>
              <a:t>Qualifications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65</a:t>
            </a:fld>
            <a:endParaRPr lang="en-US" altLang="en-US"/>
          </a:p>
        </p:txBody>
      </p:sp>
      <p:grpSp>
        <p:nvGrpSpPr>
          <p:cNvPr id="6" name="Group 6"/>
          <p:cNvGrpSpPr>
            <a:grpSpLocks/>
          </p:cNvGrpSpPr>
          <p:nvPr/>
        </p:nvGrpSpPr>
        <p:grpSpPr bwMode="auto">
          <a:xfrm>
            <a:off x="4191000" y="1341438"/>
            <a:ext cx="4706937" cy="3470275"/>
            <a:chOff x="2319" y="1344"/>
            <a:chExt cx="2965" cy="2186"/>
          </a:xfrm>
        </p:grpSpPr>
        <p:sp useBgFill="1">
          <p:nvSpPr>
            <p:cNvPr id="7" name="Rectangle 7"/>
            <p:cNvSpPr>
              <a:spLocks noChangeArrowheads="1"/>
            </p:cNvSpPr>
            <p:nvPr/>
          </p:nvSpPr>
          <p:spPr bwMode="auto">
            <a:xfrm>
              <a:off x="3572" y="1344"/>
              <a:ext cx="1506" cy="195"/>
            </a:xfrm>
            <a:prstGeom prst="rect">
              <a:avLst/>
            </a:prstGeom>
            <a:ln w="9525">
              <a:noFill/>
              <a:miter lim="800000"/>
              <a:headEnd/>
              <a:tailEnd/>
            </a:ln>
          </p:spPr>
          <p:txBody>
            <a:bodyPr wrap="none" anchor="ctr"/>
            <a:lstStyle/>
            <a:p>
              <a:pPr fontAlgn="base">
                <a:spcBef>
                  <a:spcPct val="0"/>
                </a:spcBef>
                <a:spcAft>
                  <a:spcPct val="0"/>
                </a:spcAft>
              </a:pPr>
              <a:endParaRPr lang="en-US" sz="1600">
                <a:solidFill>
                  <a:srgbClr val="000000"/>
                </a:solidFill>
                <a:latin typeface="Calibri" pitchFamily="34" charset="0"/>
              </a:endParaRPr>
            </a:p>
          </p:txBody>
        </p:sp>
        <p:sp useBgFill="1">
          <p:nvSpPr>
            <p:cNvPr id="8" name="Rectangle 8"/>
            <p:cNvSpPr>
              <a:spLocks noChangeArrowheads="1"/>
            </p:cNvSpPr>
            <p:nvPr/>
          </p:nvSpPr>
          <p:spPr bwMode="auto">
            <a:xfrm>
              <a:off x="2404" y="1635"/>
              <a:ext cx="831" cy="179"/>
            </a:xfrm>
            <a:prstGeom prst="rect">
              <a:avLst/>
            </a:prstGeom>
            <a:ln w="9525">
              <a:noFill/>
              <a:miter lim="800000"/>
              <a:headEnd/>
              <a:tailEnd/>
            </a:ln>
          </p:spPr>
          <p:txBody>
            <a:bodyPr wrap="none" anchor="ctr"/>
            <a:lstStyle/>
            <a:p>
              <a:pPr fontAlgn="base">
                <a:spcBef>
                  <a:spcPct val="0"/>
                </a:spcBef>
                <a:spcAft>
                  <a:spcPct val="0"/>
                </a:spcAft>
              </a:pPr>
              <a:endParaRPr lang="en-US" sz="1600">
                <a:solidFill>
                  <a:srgbClr val="000000"/>
                </a:solidFill>
                <a:latin typeface="Calibri" pitchFamily="34" charset="0"/>
              </a:endParaRPr>
            </a:p>
          </p:txBody>
        </p:sp>
        <p:sp>
          <p:nvSpPr>
            <p:cNvPr id="9" name="AutoShape 9"/>
            <p:cNvSpPr>
              <a:spLocks noChangeAspect="1" noChangeArrowheads="1" noTextEdit="1"/>
            </p:cNvSpPr>
            <p:nvPr/>
          </p:nvSpPr>
          <p:spPr bwMode="auto">
            <a:xfrm>
              <a:off x="2319" y="1352"/>
              <a:ext cx="2965" cy="2178"/>
            </a:xfrm>
            <a:prstGeom prst="rect">
              <a:avLst/>
            </a:prstGeom>
            <a:noFill/>
            <a:ln w="9525">
              <a:noFill/>
              <a:miter lim="800000"/>
              <a:headEnd/>
              <a:tailEnd/>
            </a:ln>
          </p:spPr>
          <p:txBody>
            <a:bodyPr/>
            <a:lstStyle/>
            <a:p>
              <a:pPr fontAlgn="base">
                <a:spcBef>
                  <a:spcPct val="0"/>
                </a:spcBef>
                <a:spcAft>
                  <a:spcPct val="0"/>
                </a:spcAft>
              </a:pPr>
              <a:endParaRPr lang="en-US" sz="1600">
                <a:solidFill>
                  <a:srgbClr val="000000"/>
                </a:solidFill>
              </a:endParaRPr>
            </a:p>
          </p:txBody>
        </p:sp>
        <p:sp>
          <p:nvSpPr>
            <p:cNvPr id="10" name="Rectangle 10"/>
            <p:cNvSpPr>
              <a:spLocks noChangeArrowheads="1"/>
            </p:cNvSpPr>
            <p:nvPr/>
          </p:nvSpPr>
          <p:spPr bwMode="auto">
            <a:xfrm>
              <a:off x="4843" y="1568"/>
              <a:ext cx="381" cy="276"/>
            </a:xfrm>
            <a:prstGeom prst="rect">
              <a:avLst/>
            </a:prstGeom>
            <a:solidFill>
              <a:srgbClr val="E3C89D"/>
            </a:solidFill>
            <a:ln w="9525">
              <a:solidFill>
                <a:schemeClr val="tx1"/>
              </a:solidFill>
              <a:miter lim="800000"/>
              <a:headEnd/>
              <a:tailEnd/>
            </a:ln>
          </p:spPr>
          <p:txBody>
            <a:bodyPr/>
            <a:lstStyle/>
            <a:p>
              <a:pPr fontAlgn="base">
                <a:spcBef>
                  <a:spcPct val="0"/>
                </a:spcBef>
                <a:spcAft>
                  <a:spcPct val="0"/>
                </a:spcAft>
              </a:pPr>
              <a:endParaRPr lang="en-US" sz="1600">
                <a:solidFill>
                  <a:srgbClr val="000000"/>
                </a:solidFill>
                <a:latin typeface="Calibri" pitchFamily="34" charset="0"/>
              </a:endParaRPr>
            </a:p>
          </p:txBody>
        </p:sp>
        <p:sp>
          <p:nvSpPr>
            <p:cNvPr id="11" name="Rectangle 11"/>
            <p:cNvSpPr>
              <a:spLocks noChangeArrowheads="1"/>
            </p:cNvSpPr>
            <p:nvPr/>
          </p:nvSpPr>
          <p:spPr bwMode="auto">
            <a:xfrm>
              <a:off x="3736" y="1389"/>
              <a:ext cx="1061" cy="15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a:solidFill>
                    <a:srgbClr val="000000"/>
                  </a:solidFill>
                  <a:latin typeface="Verdana" pitchFamily="34" charset="0"/>
                </a:rPr>
                <a:t>Functional Roles</a:t>
              </a:r>
            </a:p>
          </p:txBody>
        </p:sp>
        <p:sp>
          <p:nvSpPr>
            <p:cNvPr id="12" name="Rectangle 12"/>
            <p:cNvSpPr>
              <a:spLocks noChangeArrowheads="1"/>
            </p:cNvSpPr>
            <p:nvPr/>
          </p:nvSpPr>
          <p:spPr bwMode="auto">
            <a:xfrm>
              <a:off x="2460" y="1650"/>
              <a:ext cx="588" cy="15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a:solidFill>
                    <a:srgbClr val="000000"/>
                  </a:solidFill>
                  <a:latin typeface="Verdana" pitchFamily="34" charset="0"/>
                </a:rPr>
                <a:t>Activities</a:t>
              </a:r>
            </a:p>
          </p:txBody>
        </p:sp>
        <p:grpSp>
          <p:nvGrpSpPr>
            <p:cNvPr id="13" name="Group 13"/>
            <p:cNvGrpSpPr>
              <a:grpSpLocks/>
            </p:cNvGrpSpPr>
            <p:nvPr/>
          </p:nvGrpSpPr>
          <p:grpSpPr bwMode="auto">
            <a:xfrm>
              <a:off x="2371" y="1568"/>
              <a:ext cx="2882" cy="1872"/>
              <a:chOff x="2371" y="1568"/>
              <a:chExt cx="2882" cy="1872"/>
            </a:xfrm>
          </p:grpSpPr>
          <p:sp>
            <p:nvSpPr>
              <p:cNvPr id="39" name="Rectangle 14"/>
              <p:cNvSpPr>
                <a:spLocks noChangeArrowheads="1"/>
              </p:cNvSpPr>
              <p:nvPr/>
            </p:nvSpPr>
            <p:spPr bwMode="auto">
              <a:xfrm>
                <a:off x="3230" y="1829"/>
                <a:ext cx="1994" cy="1611"/>
              </a:xfrm>
              <a:prstGeom prst="rect">
                <a:avLst/>
              </a:prstGeom>
              <a:solidFill>
                <a:srgbClr val="E3C89D"/>
              </a:solidFill>
              <a:ln w="9525">
                <a:solidFill>
                  <a:schemeClr val="tx1"/>
                </a:solidFill>
                <a:miter lim="800000"/>
                <a:headEnd/>
                <a:tailEnd/>
              </a:ln>
            </p:spPr>
            <p:txBody>
              <a:bodyPr/>
              <a:lstStyle/>
              <a:p>
                <a:pPr fontAlgn="base">
                  <a:spcBef>
                    <a:spcPct val="0"/>
                  </a:spcBef>
                  <a:spcAft>
                    <a:spcPct val="0"/>
                  </a:spcAft>
                </a:pPr>
                <a:endParaRPr lang="en-US" sz="1600">
                  <a:solidFill>
                    <a:srgbClr val="000000"/>
                  </a:solidFill>
                  <a:latin typeface="Calibri" pitchFamily="34" charset="0"/>
                </a:endParaRPr>
              </a:p>
            </p:txBody>
          </p:sp>
          <p:sp>
            <p:nvSpPr>
              <p:cNvPr id="40" name="Rectangle 15"/>
              <p:cNvSpPr>
                <a:spLocks noChangeArrowheads="1"/>
              </p:cNvSpPr>
              <p:nvPr/>
            </p:nvSpPr>
            <p:spPr bwMode="auto">
              <a:xfrm>
                <a:off x="2371" y="1829"/>
                <a:ext cx="867" cy="1604"/>
              </a:xfrm>
              <a:prstGeom prst="rect">
                <a:avLst/>
              </a:prstGeom>
              <a:solidFill>
                <a:srgbClr val="E3C89D"/>
              </a:solidFill>
              <a:ln w="9525">
                <a:solidFill>
                  <a:schemeClr val="tx1"/>
                </a:solidFill>
                <a:miter lim="800000"/>
                <a:headEnd/>
                <a:tailEnd/>
              </a:ln>
            </p:spPr>
            <p:txBody>
              <a:bodyPr/>
              <a:lstStyle/>
              <a:p>
                <a:pPr fontAlgn="base">
                  <a:spcBef>
                    <a:spcPct val="0"/>
                  </a:spcBef>
                  <a:spcAft>
                    <a:spcPct val="0"/>
                  </a:spcAft>
                </a:pPr>
                <a:endParaRPr lang="en-US" sz="1600">
                  <a:solidFill>
                    <a:srgbClr val="000000"/>
                  </a:solidFill>
                  <a:latin typeface="Calibri" pitchFamily="34" charset="0"/>
                </a:endParaRPr>
              </a:p>
            </p:txBody>
          </p:sp>
          <p:sp>
            <p:nvSpPr>
              <p:cNvPr id="41" name="Freeform 16"/>
              <p:cNvSpPr>
                <a:spLocks/>
              </p:cNvSpPr>
              <p:nvPr/>
            </p:nvSpPr>
            <p:spPr bwMode="auto">
              <a:xfrm>
                <a:off x="3223" y="1568"/>
                <a:ext cx="1949" cy="261"/>
              </a:xfrm>
              <a:custGeom>
                <a:avLst/>
                <a:gdLst>
                  <a:gd name="T0" fmla="*/ 0 w 1949"/>
                  <a:gd name="T1" fmla="*/ 261 h 261"/>
                  <a:gd name="T2" fmla="*/ 224 w 1949"/>
                  <a:gd name="T3" fmla="*/ 0 h 261"/>
                  <a:gd name="T4" fmla="*/ 1949 w 1949"/>
                  <a:gd name="T5" fmla="*/ 0 h 261"/>
                  <a:gd name="T6" fmla="*/ 1717 w 1949"/>
                  <a:gd name="T7" fmla="*/ 261 h 261"/>
                  <a:gd name="T8" fmla="*/ 0 w 1949"/>
                  <a:gd name="T9" fmla="*/ 261 h 261"/>
                  <a:gd name="T10" fmla="*/ 0 w 1949"/>
                  <a:gd name="T11" fmla="*/ 261 h 261"/>
                  <a:gd name="T12" fmla="*/ 0 60000 65536"/>
                  <a:gd name="T13" fmla="*/ 0 60000 65536"/>
                  <a:gd name="T14" fmla="*/ 0 60000 65536"/>
                  <a:gd name="T15" fmla="*/ 0 60000 65536"/>
                  <a:gd name="T16" fmla="*/ 0 60000 65536"/>
                  <a:gd name="T17" fmla="*/ 0 60000 65536"/>
                  <a:gd name="T18" fmla="*/ 0 w 1949"/>
                  <a:gd name="T19" fmla="*/ 0 h 261"/>
                  <a:gd name="T20" fmla="*/ 1949 w 194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949" h="261">
                    <a:moveTo>
                      <a:pt x="0" y="261"/>
                    </a:moveTo>
                    <a:lnTo>
                      <a:pt x="224" y="0"/>
                    </a:lnTo>
                    <a:lnTo>
                      <a:pt x="1949" y="0"/>
                    </a:lnTo>
                    <a:lnTo>
                      <a:pt x="1717" y="261"/>
                    </a:lnTo>
                    <a:lnTo>
                      <a:pt x="0" y="261"/>
                    </a:lnTo>
                    <a:close/>
                  </a:path>
                </a:pathLst>
              </a:custGeom>
              <a:solidFill>
                <a:srgbClr val="E3C89D"/>
              </a:solidFill>
              <a:ln w="9525">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2" name="Line 17"/>
              <p:cNvSpPr>
                <a:spLocks noChangeShapeType="1"/>
              </p:cNvSpPr>
              <p:nvPr/>
            </p:nvSpPr>
            <p:spPr bwMode="auto">
              <a:xfrm>
                <a:off x="2379" y="1829"/>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3" name="Line 18"/>
              <p:cNvSpPr>
                <a:spLocks noChangeShapeType="1"/>
              </p:cNvSpPr>
              <p:nvPr/>
            </p:nvSpPr>
            <p:spPr bwMode="auto">
              <a:xfrm>
                <a:off x="2379" y="3202"/>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4" name="Line 19"/>
              <p:cNvSpPr>
                <a:spLocks noChangeShapeType="1"/>
              </p:cNvSpPr>
              <p:nvPr/>
            </p:nvSpPr>
            <p:spPr bwMode="auto">
              <a:xfrm>
                <a:off x="2379" y="2971"/>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5" name="Line 20"/>
              <p:cNvSpPr>
                <a:spLocks noChangeShapeType="1"/>
              </p:cNvSpPr>
              <p:nvPr/>
            </p:nvSpPr>
            <p:spPr bwMode="auto">
              <a:xfrm>
                <a:off x="2379" y="2717"/>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6" name="Line 21"/>
              <p:cNvSpPr>
                <a:spLocks noChangeShapeType="1"/>
              </p:cNvSpPr>
              <p:nvPr/>
            </p:nvSpPr>
            <p:spPr bwMode="auto">
              <a:xfrm>
                <a:off x="2415" y="2508"/>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7" name="Line 22"/>
              <p:cNvSpPr>
                <a:spLocks noChangeShapeType="1"/>
              </p:cNvSpPr>
              <p:nvPr/>
            </p:nvSpPr>
            <p:spPr bwMode="auto">
              <a:xfrm>
                <a:off x="2379" y="2255"/>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8" name="Line 23"/>
              <p:cNvSpPr>
                <a:spLocks noChangeShapeType="1"/>
              </p:cNvSpPr>
              <p:nvPr/>
            </p:nvSpPr>
            <p:spPr bwMode="auto">
              <a:xfrm>
                <a:off x="2415" y="2053"/>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9" name="Freeform 24"/>
              <p:cNvSpPr>
                <a:spLocks/>
              </p:cNvSpPr>
              <p:nvPr/>
            </p:nvSpPr>
            <p:spPr bwMode="auto">
              <a:xfrm>
                <a:off x="3230" y="1568"/>
                <a:ext cx="224" cy="1865"/>
              </a:xfrm>
              <a:custGeom>
                <a:avLst/>
                <a:gdLst>
                  <a:gd name="T0" fmla="*/ 0 w 224"/>
                  <a:gd name="T1" fmla="*/ 1865 h 1865"/>
                  <a:gd name="T2" fmla="*/ 0 w 224"/>
                  <a:gd name="T3" fmla="*/ 261 h 1865"/>
                  <a:gd name="T4" fmla="*/ 224 w 224"/>
                  <a:gd name="T5" fmla="*/ 0 h 1865"/>
                  <a:gd name="T6" fmla="*/ 0 60000 65536"/>
                  <a:gd name="T7" fmla="*/ 0 60000 65536"/>
                  <a:gd name="T8" fmla="*/ 0 60000 65536"/>
                  <a:gd name="T9" fmla="*/ 0 w 224"/>
                  <a:gd name="T10" fmla="*/ 0 h 1865"/>
                  <a:gd name="T11" fmla="*/ 224 w 224"/>
                  <a:gd name="T12" fmla="*/ 1865 h 1865"/>
                </a:gdLst>
                <a:ahLst/>
                <a:cxnLst>
                  <a:cxn ang="T6">
                    <a:pos x="T0" y="T1"/>
                  </a:cxn>
                  <a:cxn ang="T7">
                    <a:pos x="T2" y="T3"/>
                  </a:cxn>
                  <a:cxn ang="T8">
                    <a:pos x="T4" y="T5"/>
                  </a:cxn>
                </a:cxnLst>
                <a:rect l="T9" t="T10" r="T11" b="T12"/>
                <a:pathLst>
                  <a:path w="224" h="1865">
                    <a:moveTo>
                      <a:pt x="0" y="1865"/>
                    </a:moveTo>
                    <a:lnTo>
                      <a:pt x="0" y="261"/>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0" name="Freeform 25"/>
              <p:cNvSpPr>
                <a:spLocks/>
              </p:cNvSpPr>
              <p:nvPr/>
            </p:nvSpPr>
            <p:spPr bwMode="auto">
              <a:xfrm>
                <a:off x="4118" y="1568"/>
                <a:ext cx="209" cy="1865"/>
              </a:xfrm>
              <a:custGeom>
                <a:avLst/>
                <a:gdLst>
                  <a:gd name="T0" fmla="*/ 0 w 209"/>
                  <a:gd name="T1" fmla="*/ 1865 h 1865"/>
                  <a:gd name="T2" fmla="*/ 0 w 209"/>
                  <a:gd name="T3" fmla="*/ 261 h 1865"/>
                  <a:gd name="T4" fmla="*/ 209 w 209"/>
                  <a:gd name="T5" fmla="*/ 0 h 1865"/>
                  <a:gd name="T6" fmla="*/ 0 60000 65536"/>
                  <a:gd name="T7" fmla="*/ 0 60000 65536"/>
                  <a:gd name="T8" fmla="*/ 0 60000 65536"/>
                  <a:gd name="T9" fmla="*/ 0 w 209"/>
                  <a:gd name="T10" fmla="*/ 0 h 1865"/>
                  <a:gd name="T11" fmla="*/ 209 w 209"/>
                  <a:gd name="T12" fmla="*/ 1865 h 1865"/>
                </a:gdLst>
                <a:ahLst/>
                <a:cxnLst>
                  <a:cxn ang="T6">
                    <a:pos x="T0" y="T1"/>
                  </a:cxn>
                  <a:cxn ang="T7">
                    <a:pos x="T2" y="T3"/>
                  </a:cxn>
                  <a:cxn ang="T8">
                    <a:pos x="T4" y="T5"/>
                  </a:cxn>
                </a:cxnLst>
                <a:rect l="T9" t="T10" r="T11" b="T12"/>
                <a:pathLst>
                  <a:path w="209" h="1865">
                    <a:moveTo>
                      <a:pt x="0" y="1865"/>
                    </a:moveTo>
                    <a:lnTo>
                      <a:pt x="0" y="261"/>
                    </a:lnTo>
                    <a:lnTo>
                      <a:pt x="209"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1" name="Freeform 26"/>
              <p:cNvSpPr>
                <a:spLocks/>
              </p:cNvSpPr>
              <p:nvPr/>
            </p:nvSpPr>
            <p:spPr bwMode="auto">
              <a:xfrm>
                <a:off x="4416" y="1568"/>
                <a:ext cx="224" cy="1865"/>
              </a:xfrm>
              <a:custGeom>
                <a:avLst/>
                <a:gdLst>
                  <a:gd name="T0" fmla="*/ 0 w 224"/>
                  <a:gd name="T1" fmla="*/ 1865 h 1865"/>
                  <a:gd name="T2" fmla="*/ 0 w 224"/>
                  <a:gd name="T3" fmla="*/ 261 h 1865"/>
                  <a:gd name="T4" fmla="*/ 224 w 224"/>
                  <a:gd name="T5" fmla="*/ 0 h 1865"/>
                  <a:gd name="T6" fmla="*/ 0 60000 65536"/>
                  <a:gd name="T7" fmla="*/ 0 60000 65536"/>
                  <a:gd name="T8" fmla="*/ 0 60000 65536"/>
                  <a:gd name="T9" fmla="*/ 0 w 224"/>
                  <a:gd name="T10" fmla="*/ 0 h 1865"/>
                  <a:gd name="T11" fmla="*/ 224 w 224"/>
                  <a:gd name="T12" fmla="*/ 1865 h 1865"/>
                </a:gdLst>
                <a:ahLst/>
                <a:cxnLst>
                  <a:cxn ang="T6">
                    <a:pos x="T0" y="T1"/>
                  </a:cxn>
                  <a:cxn ang="T7">
                    <a:pos x="T2" y="T3"/>
                  </a:cxn>
                  <a:cxn ang="T8">
                    <a:pos x="T4" y="T5"/>
                  </a:cxn>
                </a:cxnLst>
                <a:rect l="T9" t="T10" r="T11" b="T12"/>
                <a:pathLst>
                  <a:path w="224" h="1865">
                    <a:moveTo>
                      <a:pt x="0" y="1865"/>
                    </a:moveTo>
                    <a:lnTo>
                      <a:pt x="0" y="261"/>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2" name="Freeform 27"/>
              <p:cNvSpPr>
                <a:spLocks/>
              </p:cNvSpPr>
              <p:nvPr/>
            </p:nvSpPr>
            <p:spPr bwMode="auto">
              <a:xfrm>
                <a:off x="4672" y="1568"/>
                <a:ext cx="224" cy="1865"/>
              </a:xfrm>
              <a:custGeom>
                <a:avLst/>
                <a:gdLst>
                  <a:gd name="T0" fmla="*/ 0 w 224"/>
                  <a:gd name="T1" fmla="*/ 1865 h 1865"/>
                  <a:gd name="T2" fmla="*/ 0 w 224"/>
                  <a:gd name="T3" fmla="*/ 261 h 1865"/>
                  <a:gd name="T4" fmla="*/ 224 w 224"/>
                  <a:gd name="T5" fmla="*/ 0 h 1865"/>
                  <a:gd name="T6" fmla="*/ 0 60000 65536"/>
                  <a:gd name="T7" fmla="*/ 0 60000 65536"/>
                  <a:gd name="T8" fmla="*/ 0 60000 65536"/>
                  <a:gd name="T9" fmla="*/ 0 w 224"/>
                  <a:gd name="T10" fmla="*/ 0 h 1865"/>
                  <a:gd name="T11" fmla="*/ 224 w 224"/>
                  <a:gd name="T12" fmla="*/ 1865 h 1865"/>
                </a:gdLst>
                <a:ahLst/>
                <a:cxnLst>
                  <a:cxn ang="T6">
                    <a:pos x="T0" y="T1"/>
                  </a:cxn>
                  <a:cxn ang="T7">
                    <a:pos x="T2" y="T3"/>
                  </a:cxn>
                  <a:cxn ang="T8">
                    <a:pos x="T4" y="T5"/>
                  </a:cxn>
                </a:cxnLst>
                <a:rect l="T9" t="T10" r="T11" b="T12"/>
                <a:pathLst>
                  <a:path w="224" h="1865">
                    <a:moveTo>
                      <a:pt x="0" y="1865"/>
                    </a:moveTo>
                    <a:lnTo>
                      <a:pt x="0" y="261"/>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3" name="Freeform 28"/>
              <p:cNvSpPr>
                <a:spLocks/>
              </p:cNvSpPr>
              <p:nvPr/>
            </p:nvSpPr>
            <p:spPr bwMode="auto">
              <a:xfrm>
                <a:off x="3820" y="1576"/>
                <a:ext cx="209" cy="1857"/>
              </a:xfrm>
              <a:custGeom>
                <a:avLst/>
                <a:gdLst>
                  <a:gd name="T0" fmla="*/ 0 w 209"/>
                  <a:gd name="T1" fmla="*/ 1857 h 1857"/>
                  <a:gd name="T2" fmla="*/ 0 w 209"/>
                  <a:gd name="T3" fmla="*/ 253 h 1857"/>
                  <a:gd name="T4" fmla="*/ 209 w 209"/>
                  <a:gd name="T5" fmla="*/ 0 h 1857"/>
                  <a:gd name="T6" fmla="*/ 0 60000 65536"/>
                  <a:gd name="T7" fmla="*/ 0 60000 65536"/>
                  <a:gd name="T8" fmla="*/ 0 60000 65536"/>
                  <a:gd name="T9" fmla="*/ 0 w 209"/>
                  <a:gd name="T10" fmla="*/ 0 h 1857"/>
                  <a:gd name="T11" fmla="*/ 209 w 209"/>
                  <a:gd name="T12" fmla="*/ 1857 h 1857"/>
                </a:gdLst>
                <a:ahLst/>
                <a:cxnLst>
                  <a:cxn ang="T6">
                    <a:pos x="T0" y="T1"/>
                  </a:cxn>
                  <a:cxn ang="T7">
                    <a:pos x="T2" y="T3"/>
                  </a:cxn>
                  <a:cxn ang="T8">
                    <a:pos x="T4" y="T5"/>
                  </a:cxn>
                </a:cxnLst>
                <a:rect l="T9" t="T10" r="T11" b="T12"/>
                <a:pathLst>
                  <a:path w="209" h="1857">
                    <a:moveTo>
                      <a:pt x="0" y="1857"/>
                    </a:moveTo>
                    <a:lnTo>
                      <a:pt x="0" y="253"/>
                    </a:lnTo>
                    <a:lnTo>
                      <a:pt x="209"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4" name="Freeform 29"/>
              <p:cNvSpPr>
                <a:spLocks/>
              </p:cNvSpPr>
              <p:nvPr/>
            </p:nvSpPr>
            <p:spPr bwMode="auto">
              <a:xfrm>
                <a:off x="3492" y="1576"/>
                <a:ext cx="224" cy="1857"/>
              </a:xfrm>
              <a:custGeom>
                <a:avLst/>
                <a:gdLst>
                  <a:gd name="T0" fmla="*/ 0 w 224"/>
                  <a:gd name="T1" fmla="*/ 1857 h 1857"/>
                  <a:gd name="T2" fmla="*/ 0 w 224"/>
                  <a:gd name="T3" fmla="*/ 253 h 1857"/>
                  <a:gd name="T4" fmla="*/ 224 w 224"/>
                  <a:gd name="T5" fmla="*/ 0 h 1857"/>
                  <a:gd name="T6" fmla="*/ 0 60000 65536"/>
                  <a:gd name="T7" fmla="*/ 0 60000 65536"/>
                  <a:gd name="T8" fmla="*/ 0 60000 65536"/>
                  <a:gd name="T9" fmla="*/ 0 w 224"/>
                  <a:gd name="T10" fmla="*/ 0 h 1857"/>
                  <a:gd name="T11" fmla="*/ 224 w 224"/>
                  <a:gd name="T12" fmla="*/ 1857 h 1857"/>
                </a:gdLst>
                <a:ahLst/>
                <a:cxnLst>
                  <a:cxn ang="T6">
                    <a:pos x="T0" y="T1"/>
                  </a:cxn>
                  <a:cxn ang="T7">
                    <a:pos x="T2" y="T3"/>
                  </a:cxn>
                  <a:cxn ang="T8">
                    <a:pos x="T4" y="T5"/>
                  </a:cxn>
                </a:cxnLst>
                <a:rect l="T9" t="T10" r="T11" b="T12"/>
                <a:pathLst>
                  <a:path w="224" h="1857">
                    <a:moveTo>
                      <a:pt x="0" y="1857"/>
                    </a:moveTo>
                    <a:lnTo>
                      <a:pt x="0" y="253"/>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5" name="Freeform 30"/>
              <p:cNvSpPr>
                <a:spLocks/>
              </p:cNvSpPr>
              <p:nvPr/>
            </p:nvSpPr>
            <p:spPr bwMode="auto">
              <a:xfrm>
                <a:off x="4940" y="1576"/>
                <a:ext cx="225" cy="1857"/>
              </a:xfrm>
              <a:custGeom>
                <a:avLst/>
                <a:gdLst>
                  <a:gd name="T0" fmla="*/ 0 w 225"/>
                  <a:gd name="T1" fmla="*/ 1857 h 1857"/>
                  <a:gd name="T2" fmla="*/ 0 w 225"/>
                  <a:gd name="T3" fmla="*/ 253 h 1857"/>
                  <a:gd name="T4" fmla="*/ 225 w 225"/>
                  <a:gd name="T5" fmla="*/ 0 h 1857"/>
                  <a:gd name="T6" fmla="*/ 0 60000 65536"/>
                  <a:gd name="T7" fmla="*/ 0 60000 65536"/>
                  <a:gd name="T8" fmla="*/ 0 60000 65536"/>
                  <a:gd name="T9" fmla="*/ 0 w 225"/>
                  <a:gd name="T10" fmla="*/ 0 h 1857"/>
                  <a:gd name="T11" fmla="*/ 225 w 225"/>
                  <a:gd name="T12" fmla="*/ 1857 h 1857"/>
                </a:gdLst>
                <a:ahLst/>
                <a:cxnLst>
                  <a:cxn ang="T6">
                    <a:pos x="T0" y="T1"/>
                  </a:cxn>
                  <a:cxn ang="T7">
                    <a:pos x="T2" y="T3"/>
                  </a:cxn>
                  <a:cxn ang="T8">
                    <a:pos x="T4" y="T5"/>
                  </a:cxn>
                </a:cxnLst>
                <a:rect l="T9" t="T10" r="T11" b="T12"/>
                <a:pathLst>
                  <a:path w="225" h="1857">
                    <a:moveTo>
                      <a:pt x="0" y="1857"/>
                    </a:moveTo>
                    <a:lnTo>
                      <a:pt x="0" y="253"/>
                    </a:lnTo>
                    <a:lnTo>
                      <a:pt x="225"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grpSp>
        <p:sp>
          <p:nvSpPr>
            <p:cNvPr id="14" name="Rectangle 31"/>
            <p:cNvSpPr>
              <a:spLocks noChangeArrowheads="1"/>
            </p:cNvSpPr>
            <p:nvPr/>
          </p:nvSpPr>
          <p:spPr bwMode="auto">
            <a:xfrm>
              <a:off x="4455" y="182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15" name="Rectangle 32"/>
            <p:cNvSpPr>
              <a:spLocks noChangeArrowheads="1"/>
            </p:cNvSpPr>
            <p:nvPr/>
          </p:nvSpPr>
          <p:spPr bwMode="auto">
            <a:xfrm>
              <a:off x="3895" y="182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16" name="Rectangle 33"/>
            <p:cNvSpPr>
              <a:spLocks noChangeArrowheads="1"/>
            </p:cNvSpPr>
            <p:nvPr/>
          </p:nvSpPr>
          <p:spPr bwMode="auto">
            <a:xfrm>
              <a:off x="5052" y="1851"/>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17" name="Rectangle 34"/>
            <p:cNvSpPr>
              <a:spLocks noChangeArrowheads="1"/>
            </p:cNvSpPr>
            <p:nvPr/>
          </p:nvSpPr>
          <p:spPr bwMode="auto">
            <a:xfrm>
              <a:off x="3604" y="2045"/>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18" name="Rectangle 35"/>
            <p:cNvSpPr>
              <a:spLocks noChangeArrowheads="1"/>
            </p:cNvSpPr>
            <p:nvPr/>
          </p:nvSpPr>
          <p:spPr bwMode="auto">
            <a:xfrm>
              <a:off x="4731" y="2045"/>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19" name="Rectangle 36"/>
            <p:cNvSpPr>
              <a:spLocks noChangeArrowheads="1"/>
            </p:cNvSpPr>
            <p:nvPr/>
          </p:nvSpPr>
          <p:spPr bwMode="auto">
            <a:xfrm>
              <a:off x="4216" y="2269"/>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20" name="Rectangle 37"/>
            <p:cNvSpPr>
              <a:spLocks noChangeArrowheads="1"/>
            </p:cNvSpPr>
            <p:nvPr/>
          </p:nvSpPr>
          <p:spPr bwMode="auto">
            <a:xfrm>
              <a:off x="4164" y="2053"/>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1" name="Rectangle 38"/>
            <p:cNvSpPr>
              <a:spLocks noChangeArrowheads="1"/>
            </p:cNvSpPr>
            <p:nvPr/>
          </p:nvSpPr>
          <p:spPr bwMode="auto">
            <a:xfrm>
              <a:off x="3931" y="226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2" name="Rectangle 39"/>
            <p:cNvSpPr>
              <a:spLocks noChangeArrowheads="1"/>
            </p:cNvSpPr>
            <p:nvPr/>
          </p:nvSpPr>
          <p:spPr bwMode="auto">
            <a:xfrm>
              <a:off x="4164" y="2508"/>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23" name="Rectangle 40"/>
            <p:cNvSpPr>
              <a:spLocks noChangeArrowheads="1"/>
            </p:cNvSpPr>
            <p:nvPr/>
          </p:nvSpPr>
          <p:spPr bwMode="auto">
            <a:xfrm>
              <a:off x="4754" y="2500"/>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24" name="Rectangle 41"/>
            <p:cNvSpPr>
              <a:spLocks noChangeArrowheads="1"/>
            </p:cNvSpPr>
            <p:nvPr/>
          </p:nvSpPr>
          <p:spPr bwMode="auto">
            <a:xfrm>
              <a:off x="3619" y="2739"/>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25" name="Rectangle 42"/>
            <p:cNvSpPr>
              <a:spLocks noChangeArrowheads="1"/>
            </p:cNvSpPr>
            <p:nvPr/>
          </p:nvSpPr>
          <p:spPr bwMode="auto">
            <a:xfrm>
              <a:off x="4455" y="2746"/>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6" name="Rectangle 43"/>
            <p:cNvSpPr>
              <a:spLocks noChangeArrowheads="1"/>
            </p:cNvSpPr>
            <p:nvPr/>
          </p:nvSpPr>
          <p:spPr bwMode="auto">
            <a:xfrm>
              <a:off x="4186" y="273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27" name="Rectangle 44"/>
            <p:cNvSpPr>
              <a:spLocks noChangeArrowheads="1"/>
            </p:cNvSpPr>
            <p:nvPr/>
          </p:nvSpPr>
          <p:spPr bwMode="auto">
            <a:xfrm>
              <a:off x="4448" y="2978"/>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28" name="Rectangle 45"/>
            <p:cNvSpPr>
              <a:spLocks noChangeArrowheads="1"/>
            </p:cNvSpPr>
            <p:nvPr/>
          </p:nvSpPr>
          <p:spPr bwMode="auto">
            <a:xfrm>
              <a:off x="5023" y="2985"/>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9" name="Rectangle 46"/>
            <p:cNvSpPr>
              <a:spLocks noChangeArrowheads="1"/>
            </p:cNvSpPr>
            <p:nvPr/>
          </p:nvSpPr>
          <p:spPr bwMode="auto">
            <a:xfrm>
              <a:off x="3604" y="2970"/>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30" name="Rectangle 47"/>
            <p:cNvSpPr>
              <a:spLocks noChangeArrowheads="1"/>
            </p:cNvSpPr>
            <p:nvPr/>
          </p:nvSpPr>
          <p:spPr bwMode="auto">
            <a:xfrm>
              <a:off x="3917" y="2985"/>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31" name="Rectangle 48"/>
            <p:cNvSpPr>
              <a:spLocks noChangeArrowheads="1"/>
            </p:cNvSpPr>
            <p:nvPr/>
          </p:nvSpPr>
          <p:spPr bwMode="auto">
            <a:xfrm>
              <a:off x="4462" y="3216"/>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32" name="Rectangle 49"/>
            <p:cNvSpPr>
              <a:spLocks noChangeArrowheads="1"/>
            </p:cNvSpPr>
            <p:nvPr/>
          </p:nvSpPr>
          <p:spPr bwMode="auto">
            <a:xfrm>
              <a:off x="4156" y="3216"/>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33" name="Rectangle 50"/>
            <p:cNvSpPr>
              <a:spLocks noChangeArrowheads="1"/>
            </p:cNvSpPr>
            <p:nvPr/>
          </p:nvSpPr>
          <p:spPr bwMode="auto">
            <a:xfrm>
              <a:off x="3902" y="320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34" name="Rectangle 51"/>
            <p:cNvSpPr>
              <a:spLocks noChangeArrowheads="1"/>
            </p:cNvSpPr>
            <p:nvPr/>
          </p:nvSpPr>
          <p:spPr bwMode="auto">
            <a:xfrm>
              <a:off x="5067" y="3224"/>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35" name="Rectangle 52"/>
            <p:cNvSpPr>
              <a:spLocks noChangeArrowheads="1"/>
            </p:cNvSpPr>
            <p:nvPr/>
          </p:nvSpPr>
          <p:spPr bwMode="auto">
            <a:xfrm>
              <a:off x="4500" y="2053"/>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36" name="Rectangle 53"/>
            <p:cNvSpPr>
              <a:spLocks noChangeArrowheads="1"/>
            </p:cNvSpPr>
            <p:nvPr/>
          </p:nvSpPr>
          <p:spPr bwMode="auto">
            <a:xfrm>
              <a:off x="4739" y="226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37" name="Rectangle 54"/>
            <p:cNvSpPr>
              <a:spLocks noChangeArrowheads="1"/>
            </p:cNvSpPr>
            <p:nvPr/>
          </p:nvSpPr>
          <p:spPr bwMode="auto">
            <a:xfrm>
              <a:off x="5023" y="226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38" name="Freeform 55"/>
            <p:cNvSpPr>
              <a:spLocks/>
            </p:cNvSpPr>
            <p:nvPr/>
          </p:nvSpPr>
          <p:spPr bwMode="auto">
            <a:xfrm>
              <a:off x="3221" y="1844"/>
              <a:ext cx="359" cy="1582"/>
            </a:xfrm>
            <a:custGeom>
              <a:avLst/>
              <a:gdLst>
                <a:gd name="T0" fmla="*/ 180 w 359"/>
                <a:gd name="T1" fmla="*/ 0 h 1582"/>
                <a:gd name="T2" fmla="*/ 0 w 359"/>
                <a:gd name="T3" fmla="*/ 149 h 1582"/>
                <a:gd name="T4" fmla="*/ 83 w 359"/>
                <a:gd name="T5" fmla="*/ 149 h 1582"/>
                <a:gd name="T6" fmla="*/ 83 w 359"/>
                <a:gd name="T7" fmla="*/ 1432 h 1582"/>
                <a:gd name="T8" fmla="*/ 0 w 359"/>
                <a:gd name="T9" fmla="*/ 1432 h 1582"/>
                <a:gd name="T10" fmla="*/ 180 w 359"/>
                <a:gd name="T11" fmla="*/ 1582 h 1582"/>
                <a:gd name="T12" fmla="*/ 359 w 359"/>
                <a:gd name="T13" fmla="*/ 1432 h 1582"/>
                <a:gd name="T14" fmla="*/ 277 w 359"/>
                <a:gd name="T15" fmla="*/ 1432 h 1582"/>
                <a:gd name="T16" fmla="*/ 277 w 359"/>
                <a:gd name="T17" fmla="*/ 149 h 1582"/>
                <a:gd name="T18" fmla="*/ 359 w 359"/>
                <a:gd name="T19" fmla="*/ 149 h 1582"/>
                <a:gd name="T20" fmla="*/ 180 w 359"/>
                <a:gd name="T21" fmla="*/ 0 h 15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9"/>
                <a:gd name="T34" fmla="*/ 0 h 1582"/>
                <a:gd name="T35" fmla="*/ 359 w 359"/>
                <a:gd name="T36" fmla="*/ 1582 h 15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9" h="1582">
                  <a:moveTo>
                    <a:pt x="180" y="0"/>
                  </a:moveTo>
                  <a:lnTo>
                    <a:pt x="0" y="149"/>
                  </a:lnTo>
                  <a:lnTo>
                    <a:pt x="83" y="149"/>
                  </a:lnTo>
                  <a:lnTo>
                    <a:pt x="83" y="1432"/>
                  </a:lnTo>
                  <a:lnTo>
                    <a:pt x="0" y="1432"/>
                  </a:lnTo>
                  <a:lnTo>
                    <a:pt x="180" y="1582"/>
                  </a:lnTo>
                  <a:lnTo>
                    <a:pt x="359" y="1432"/>
                  </a:lnTo>
                  <a:lnTo>
                    <a:pt x="277" y="1432"/>
                  </a:lnTo>
                  <a:lnTo>
                    <a:pt x="277" y="149"/>
                  </a:lnTo>
                  <a:lnTo>
                    <a:pt x="359" y="149"/>
                  </a:lnTo>
                  <a:lnTo>
                    <a:pt x="180" y="0"/>
                  </a:lnTo>
                  <a:close/>
                </a:path>
              </a:pathLst>
            </a:custGeom>
            <a:solidFill>
              <a:srgbClr val="CC0000"/>
            </a:solidFill>
            <a:ln w="11113">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grpSp>
      <p:sp>
        <p:nvSpPr>
          <p:cNvPr id="56" name="Rectangle 4"/>
          <p:cNvSpPr>
            <a:spLocks noChangeArrowheads="1"/>
          </p:cNvSpPr>
          <p:nvPr/>
        </p:nvSpPr>
        <p:spPr bwMode="auto">
          <a:xfrm>
            <a:off x="1284287" y="5313362"/>
            <a:ext cx="6446837" cy="400050"/>
          </a:xfrm>
          <a:prstGeom prst="rect">
            <a:avLst/>
          </a:prstGeom>
          <a:solidFill>
            <a:srgbClr val="F0E9C6"/>
          </a:solidFill>
          <a:ln w="12700">
            <a:solidFill>
              <a:schemeClr val="tx1"/>
            </a:solidFill>
            <a:miter lim="800000"/>
            <a:headEnd/>
            <a:tailEnd/>
          </a:ln>
          <a:effectLst>
            <a:outerShdw dist="107763" dir="2700000" algn="ctr" rotWithShape="0">
              <a:srgbClr val="414141"/>
            </a:outerShdw>
          </a:effectLst>
        </p:spPr>
        <p:txBody>
          <a:bodyPr lIns="96354" tIns="96354" rIns="96354" bIns="96354" anchor="ctr" anchorCtr="1"/>
          <a:lstStyle/>
          <a:p>
            <a:pPr marL="337868" indent="-337868" algn="ctr" defTabSz="897807" eaLnBrk="0" hangingPunct="0">
              <a:lnSpc>
                <a:spcPct val="88000"/>
              </a:lnSpc>
              <a:spcBef>
                <a:spcPct val="43000"/>
              </a:spcBef>
              <a:tabLst>
                <a:tab pos="674148" algn="l"/>
              </a:tabLst>
              <a:defRPr/>
            </a:pPr>
            <a:r>
              <a:rPr lang="en-US" sz="1600" dirty="0">
                <a:solidFill>
                  <a:srgbClr val="000000"/>
                </a:solidFill>
                <a:latin typeface="Verdana" pitchFamily="34" charset="0"/>
              </a:rPr>
              <a:t>Too many "R's" could signal a work over-load situation.</a:t>
            </a:r>
          </a:p>
        </p:txBody>
      </p:sp>
      <p:sp>
        <p:nvSpPr>
          <p:cNvPr id="57" name="Rectangle 56">
            <a:extLst>
              <a:ext uri="{FF2B5EF4-FFF2-40B4-BE49-F238E27FC236}">
                <a16:creationId xmlns:a16="http://schemas.microsoft.com/office/drawing/2014/main" id="{C390119F-C93B-43C9-9FF8-E8A70152C419}"/>
              </a:ext>
            </a:extLst>
          </p:cNvPr>
          <p:cNvSpPr/>
          <p:nvPr/>
        </p:nvSpPr>
        <p:spPr>
          <a:xfrm>
            <a:off x="1841217" y="5773137"/>
            <a:ext cx="6191533" cy="276999"/>
          </a:xfrm>
          <a:prstGeom prst="rect">
            <a:avLst/>
          </a:prstGeom>
        </p:spPr>
        <p:txBody>
          <a:bodyPr wrap="square">
            <a:spAutoFit/>
          </a:bodyPr>
          <a:lstStyle/>
          <a:p>
            <a:r>
              <a:rPr lang="en-US" sz="1200" dirty="0"/>
              <a:t>https://www.projectsmart.co.uk/how-to-do-raci-charting-and-analysis.php</a:t>
            </a:r>
          </a:p>
        </p:txBody>
      </p:sp>
    </p:spTree>
    <p:extLst>
      <p:ext uri="{BB962C8B-B14F-4D97-AF65-F5344CB8AC3E}">
        <p14:creationId xmlns:p14="http://schemas.microsoft.com/office/powerpoint/2010/main" val="1405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Analyzing a RACI Chart</a:t>
            </a:r>
          </a:p>
        </p:txBody>
      </p:sp>
      <p:sp>
        <p:nvSpPr>
          <p:cNvPr id="3" name="Content Placeholder 2"/>
          <p:cNvSpPr>
            <a:spLocks noGrp="1"/>
          </p:cNvSpPr>
          <p:nvPr>
            <p:ph idx="1"/>
          </p:nvPr>
        </p:nvSpPr>
        <p:spPr>
          <a:xfrm>
            <a:off x="368300" y="1380332"/>
            <a:ext cx="7924800" cy="4373562"/>
          </a:xfrm>
        </p:spPr>
        <p:txBody>
          <a:bodyPr/>
          <a:lstStyle/>
          <a:p>
            <a:r>
              <a:rPr lang="en-US" dirty="0"/>
              <a:t>Horizontal Analysis</a:t>
            </a:r>
          </a:p>
          <a:p>
            <a:pPr lvl="1"/>
            <a:r>
              <a:rPr lang="en-US" dirty="0"/>
              <a:t>One R per row</a:t>
            </a:r>
          </a:p>
          <a:p>
            <a:pPr lvl="1"/>
            <a:r>
              <a:rPr lang="en-US" dirty="0"/>
              <a:t>Too many A’s</a:t>
            </a:r>
          </a:p>
          <a:p>
            <a:pPr lvl="1"/>
            <a:r>
              <a:rPr lang="en-US" dirty="0"/>
              <a:t>Many C’s</a:t>
            </a:r>
          </a:p>
          <a:p>
            <a:pPr lvl="1"/>
            <a:r>
              <a:rPr lang="en-US" dirty="0"/>
              <a:t>Many I’s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66</a:t>
            </a:fld>
            <a:endParaRPr lang="en-US" altLang="en-US"/>
          </a:p>
        </p:txBody>
      </p:sp>
      <p:grpSp>
        <p:nvGrpSpPr>
          <p:cNvPr id="6" name="Group 3"/>
          <p:cNvGrpSpPr>
            <a:grpSpLocks/>
          </p:cNvGrpSpPr>
          <p:nvPr/>
        </p:nvGrpSpPr>
        <p:grpSpPr bwMode="auto">
          <a:xfrm>
            <a:off x="4010025" y="1524000"/>
            <a:ext cx="4706937" cy="3470275"/>
            <a:chOff x="2319" y="1344"/>
            <a:chExt cx="2965" cy="2186"/>
          </a:xfrm>
        </p:grpSpPr>
        <p:sp useBgFill="1">
          <p:nvSpPr>
            <p:cNvPr id="7" name="Rectangle 4"/>
            <p:cNvSpPr>
              <a:spLocks noChangeArrowheads="1"/>
            </p:cNvSpPr>
            <p:nvPr/>
          </p:nvSpPr>
          <p:spPr bwMode="auto">
            <a:xfrm>
              <a:off x="3572" y="1344"/>
              <a:ext cx="1506" cy="195"/>
            </a:xfrm>
            <a:prstGeom prst="rect">
              <a:avLst/>
            </a:prstGeom>
            <a:ln w="9525">
              <a:noFill/>
              <a:miter lim="800000"/>
              <a:headEnd/>
              <a:tailEnd/>
            </a:ln>
          </p:spPr>
          <p:txBody>
            <a:bodyPr wrap="none" anchor="ctr"/>
            <a:lstStyle/>
            <a:p>
              <a:pPr fontAlgn="base">
                <a:spcBef>
                  <a:spcPct val="0"/>
                </a:spcBef>
                <a:spcAft>
                  <a:spcPct val="0"/>
                </a:spcAft>
              </a:pPr>
              <a:endParaRPr lang="en-US" sz="1600">
                <a:solidFill>
                  <a:srgbClr val="000000"/>
                </a:solidFill>
                <a:latin typeface="Calibri" pitchFamily="34" charset="0"/>
              </a:endParaRPr>
            </a:p>
          </p:txBody>
        </p:sp>
        <p:sp useBgFill="1">
          <p:nvSpPr>
            <p:cNvPr id="8" name="Rectangle 5"/>
            <p:cNvSpPr>
              <a:spLocks noChangeArrowheads="1"/>
            </p:cNvSpPr>
            <p:nvPr/>
          </p:nvSpPr>
          <p:spPr bwMode="auto">
            <a:xfrm>
              <a:off x="2404" y="1635"/>
              <a:ext cx="831" cy="179"/>
            </a:xfrm>
            <a:prstGeom prst="rect">
              <a:avLst/>
            </a:prstGeom>
            <a:ln w="9525">
              <a:noFill/>
              <a:miter lim="800000"/>
              <a:headEnd/>
              <a:tailEnd/>
            </a:ln>
          </p:spPr>
          <p:txBody>
            <a:bodyPr wrap="none" anchor="ctr"/>
            <a:lstStyle/>
            <a:p>
              <a:pPr fontAlgn="base">
                <a:spcBef>
                  <a:spcPct val="0"/>
                </a:spcBef>
                <a:spcAft>
                  <a:spcPct val="0"/>
                </a:spcAft>
              </a:pPr>
              <a:endParaRPr lang="en-US" sz="1600">
                <a:solidFill>
                  <a:srgbClr val="000000"/>
                </a:solidFill>
                <a:latin typeface="Calibri" pitchFamily="34" charset="0"/>
              </a:endParaRPr>
            </a:p>
          </p:txBody>
        </p:sp>
        <p:sp>
          <p:nvSpPr>
            <p:cNvPr id="9" name="AutoShape 6"/>
            <p:cNvSpPr>
              <a:spLocks noChangeAspect="1" noChangeArrowheads="1" noTextEdit="1"/>
            </p:cNvSpPr>
            <p:nvPr/>
          </p:nvSpPr>
          <p:spPr bwMode="auto">
            <a:xfrm>
              <a:off x="2319" y="1352"/>
              <a:ext cx="2965" cy="2178"/>
            </a:xfrm>
            <a:prstGeom prst="rect">
              <a:avLst/>
            </a:prstGeom>
            <a:noFill/>
            <a:ln w="9525">
              <a:noFill/>
              <a:miter lim="800000"/>
              <a:headEnd/>
              <a:tailEnd/>
            </a:ln>
          </p:spPr>
          <p:txBody>
            <a:bodyPr/>
            <a:lstStyle/>
            <a:p>
              <a:pPr fontAlgn="base">
                <a:spcBef>
                  <a:spcPct val="0"/>
                </a:spcBef>
                <a:spcAft>
                  <a:spcPct val="0"/>
                </a:spcAft>
              </a:pPr>
              <a:endParaRPr lang="en-US" sz="1600">
                <a:solidFill>
                  <a:srgbClr val="000000"/>
                </a:solidFill>
              </a:endParaRPr>
            </a:p>
          </p:txBody>
        </p:sp>
        <p:sp>
          <p:nvSpPr>
            <p:cNvPr id="10" name="Rectangle 7"/>
            <p:cNvSpPr>
              <a:spLocks noChangeArrowheads="1"/>
            </p:cNvSpPr>
            <p:nvPr/>
          </p:nvSpPr>
          <p:spPr bwMode="auto">
            <a:xfrm>
              <a:off x="4843" y="1568"/>
              <a:ext cx="381" cy="276"/>
            </a:xfrm>
            <a:prstGeom prst="rect">
              <a:avLst/>
            </a:prstGeom>
            <a:solidFill>
              <a:srgbClr val="E3C89D"/>
            </a:solidFill>
            <a:ln w="9525">
              <a:noFill/>
              <a:miter lim="800000"/>
              <a:headEnd/>
              <a:tailEnd/>
            </a:ln>
          </p:spPr>
          <p:txBody>
            <a:bodyPr/>
            <a:lstStyle/>
            <a:p>
              <a:pPr fontAlgn="base">
                <a:spcBef>
                  <a:spcPct val="0"/>
                </a:spcBef>
                <a:spcAft>
                  <a:spcPct val="0"/>
                </a:spcAft>
              </a:pPr>
              <a:endParaRPr lang="en-US" sz="1600">
                <a:solidFill>
                  <a:srgbClr val="000000"/>
                </a:solidFill>
                <a:latin typeface="Calibri" pitchFamily="34" charset="0"/>
              </a:endParaRPr>
            </a:p>
          </p:txBody>
        </p:sp>
        <p:sp>
          <p:nvSpPr>
            <p:cNvPr id="11" name="Rectangle 8"/>
            <p:cNvSpPr>
              <a:spLocks noChangeArrowheads="1"/>
            </p:cNvSpPr>
            <p:nvPr/>
          </p:nvSpPr>
          <p:spPr bwMode="auto">
            <a:xfrm>
              <a:off x="3700" y="1389"/>
              <a:ext cx="1061" cy="15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a:solidFill>
                    <a:srgbClr val="000000"/>
                  </a:solidFill>
                  <a:latin typeface="Verdana" pitchFamily="34" charset="0"/>
                </a:rPr>
                <a:t>Functional Roles</a:t>
              </a:r>
            </a:p>
          </p:txBody>
        </p:sp>
        <p:sp>
          <p:nvSpPr>
            <p:cNvPr id="12" name="Rectangle 9"/>
            <p:cNvSpPr>
              <a:spLocks noChangeArrowheads="1"/>
            </p:cNvSpPr>
            <p:nvPr/>
          </p:nvSpPr>
          <p:spPr bwMode="auto">
            <a:xfrm>
              <a:off x="2424" y="1650"/>
              <a:ext cx="588" cy="15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600">
                  <a:solidFill>
                    <a:srgbClr val="000000"/>
                  </a:solidFill>
                  <a:latin typeface="Verdana" pitchFamily="34" charset="0"/>
                </a:rPr>
                <a:t>Activities</a:t>
              </a:r>
            </a:p>
          </p:txBody>
        </p:sp>
        <p:grpSp>
          <p:nvGrpSpPr>
            <p:cNvPr id="13" name="Group 10"/>
            <p:cNvGrpSpPr>
              <a:grpSpLocks/>
            </p:cNvGrpSpPr>
            <p:nvPr/>
          </p:nvGrpSpPr>
          <p:grpSpPr bwMode="auto">
            <a:xfrm>
              <a:off x="2371" y="1568"/>
              <a:ext cx="2853" cy="1872"/>
              <a:chOff x="2371" y="1568"/>
              <a:chExt cx="2853" cy="1872"/>
            </a:xfrm>
          </p:grpSpPr>
          <p:sp>
            <p:nvSpPr>
              <p:cNvPr id="39" name="Rectangle 11"/>
              <p:cNvSpPr>
                <a:spLocks noChangeArrowheads="1"/>
              </p:cNvSpPr>
              <p:nvPr/>
            </p:nvSpPr>
            <p:spPr bwMode="auto">
              <a:xfrm>
                <a:off x="3230" y="1829"/>
                <a:ext cx="1994" cy="1611"/>
              </a:xfrm>
              <a:prstGeom prst="rect">
                <a:avLst/>
              </a:prstGeom>
              <a:solidFill>
                <a:srgbClr val="E3C89D"/>
              </a:solidFill>
              <a:ln w="9525">
                <a:solidFill>
                  <a:schemeClr val="tx1"/>
                </a:solidFill>
                <a:miter lim="800000"/>
                <a:headEnd/>
                <a:tailEnd/>
              </a:ln>
            </p:spPr>
            <p:txBody>
              <a:bodyPr/>
              <a:lstStyle/>
              <a:p>
                <a:pPr fontAlgn="base">
                  <a:spcBef>
                    <a:spcPct val="0"/>
                  </a:spcBef>
                  <a:spcAft>
                    <a:spcPct val="0"/>
                  </a:spcAft>
                </a:pPr>
                <a:endParaRPr lang="en-US" sz="1600">
                  <a:solidFill>
                    <a:srgbClr val="000000"/>
                  </a:solidFill>
                  <a:latin typeface="Calibri" pitchFamily="34" charset="0"/>
                </a:endParaRPr>
              </a:p>
            </p:txBody>
          </p:sp>
          <p:sp>
            <p:nvSpPr>
              <p:cNvPr id="40" name="Rectangle 12"/>
              <p:cNvSpPr>
                <a:spLocks noChangeArrowheads="1"/>
              </p:cNvSpPr>
              <p:nvPr/>
            </p:nvSpPr>
            <p:spPr bwMode="auto">
              <a:xfrm>
                <a:off x="2371" y="1829"/>
                <a:ext cx="867" cy="1604"/>
              </a:xfrm>
              <a:prstGeom prst="rect">
                <a:avLst/>
              </a:prstGeom>
              <a:solidFill>
                <a:srgbClr val="E3C89D"/>
              </a:solidFill>
              <a:ln w="9525">
                <a:solidFill>
                  <a:schemeClr val="tx1"/>
                </a:solidFill>
                <a:miter lim="800000"/>
                <a:headEnd/>
                <a:tailEnd/>
              </a:ln>
            </p:spPr>
            <p:txBody>
              <a:bodyPr/>
              <a:lstStyle/>
              <a:p>
                <a:pPr fontAlgn="base">
                  <a:spcBef>
                    <a:spcPct val="0"/>
                  </a:spcBef>
                  <a:spcAft>
                    <a:spcPct val="0"/>
                  </a:spcAft>
                </a:pPr>
                <a:endParaRPr lang="en-US" sz="1600">
                  <a:solidFill>
                    <a:srgbClr val="000000"/>
                  </a:solidFill>
                  <a:latin typeface="Calibri" pitchFamily="34" charset="0"/>
                </a:endParaRPr>
              </a:p>
            </p:txBody>
          </p:sp>
          <p:sp>
            <p:nvSpPr>
              <p:cNvPr id="41" name="Freeform 13"/>
              <p:cNvSpPr>
                <a:spLocks/>
              </p:cNvSpPr>
              <p:nvPr/>
            </p:nvSpPr>
            <p:spPr bwMode="auto">
              <a:xfrm>
                <a:off x="3223" y="1568"/>
                <a:ext cx="1949" cy="261"/>
              </a:xfrm>
              <a:custGeom>
                <a:avLst/>
                <a:gdLst>
                  <a:gd name="T0" fmla="*/ 0 w 1949"/>
                  <a:gd name="T1" fmla="*/ 261 h 261"/>
                  <a:gd name="T2" fmla="*/ 224 w 1949"/>
                  <a:gd name="T3" fmla="*/ 0 h 261"/>
                  <a:gd name="T4" fmla="*/ 1949 w 1949"/>
                  <a:gd name="T5" fmla="*/ 0 h 261"/>
                  <a:gd name="T6" fmla="*/ 1717 w 1949"/>
                  <a:gd name="T7" fmla="*/ 261 h 261"/>
                  <a:gd name="T8" fmla="*/ 0 w 1949"/>
                  <a:gd name="T9" fmla="*/ 261 h 261"/>
                  <a:gd name="T10" fmla="*/ 0 w 1949"/>
                  <a:gd name="T11" fmla="*/ 261 h 261"/>
                  <a:gd name="T12" fmla="*/ 0 60000 65536"/>
                  <a:gd name="T13" fmla="*/ 0 60000 65536"/>
                  <a:gd name="T14" fmla="*/ 0 60000 65536"/>
                  <a:gd name="T15" fmla="*/ 0 60000 65536"/>
                  <a:gd name="T16" fmla="*/ 0 60000 65536"/>
                  <a:gd name="T17" fmla="*/ 0 60000 65536"/>
                  <a:gd name="T18" fmla="*/ 0 w 1949"/>
                  <a:gd name="T19" fmla="*/ 0 h 261"/>
                  <a:gd name="T20" fmla="*/ 1949 w 194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949" h="261">
                    <a:moveTo>
                      <a:pt x="0" y="261"/>
                    </a:moveTo>
                    <a:lnTo>
                      <a:pt x="224" y="0"/>
                    </a:lnTo>
                    <a:lnTo>
                      <a:pt x="1949" y="0"/>
                    </a:lnTo>
                    <a:lnTo>
                      <a:pt x="1717" y="261"/>
                    </a:lnTo>
                    <a:lnTo>
                      <a:pt x="0" y="261"/>
                    </a:lnTo>
                    <a:close/>
                  </a:path>
                </a:pathLst>
              </a:custGeom>
              <a:solidFill>
                <a:srgbClr val="E3C89D"/>
              </a:solidFill>
              <a:ln w="9525">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2" name="Line 14"/>
              <p:cNvSpPr>
                <a:spLocks noChangeShapeType="1"/>
              </p:cNvSpPr>
              <p:nvPr/>
            </p:nvSpPr>
            <p:spPr bwMode="auto">
              <a:xfrm>
                <a:off x="2379" y="1829"/>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3" name="Line 15"/>
              <p:cNvSpPr>
                <a:spLocks noChangeShapeType="1"/>
              </p:cNvSpPr>
              <p:nvPr/>
            </p:nvSpPr>
            <p:spPr bwMode="auto">
              <a:xfrm>
                <a:off x="2379" y="3202"/>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4" name="Line 16"/>
              <p:cNvSpPr>
                <a:spLocks noChangeShapeType="1"/>
              </p:cNvSpPr>
              <p:nvPr/>
            </p:nvSpPr>
            <p:spPr bwMode="auto">
              <a:xfrm>
                <a:off x="2379" y="2971"/>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5" name="Line 17"/>
              <p:cNvSpPr>
                <a:spLocks noChangeShapeType="1"/>
              </p:cNvSpPr>
              <p:nvPr/>
            </p:nvSpPr>
            <p:spPr bwMode="auto">
              <a:xfrm>
                <a:off x="2379" y="2717"/>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6" name="Line 18"/>
              <p:cNvSpPr>
                <a:spLocks noChangeShapeType="1"/>
              </p:cNvSpPr>
              <p:nvPr/>
            </p:nvSpPr>
            <p:spPr bwMode="auto">
              <a:xfrm>
                <a:off x="2379" y="2508"/>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7" name="Line 19"/>
              <p:cNvSpPr>
                <a:spLocks noChangeShapeType="1"/>
              </p:cNvSpPr>
              <p:nvPr/>
            </p:nvSpPr>
            <p:spPr bwMode="auto">
              <a:xfrm>
                <a:off x="2379" y="2255"/>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8" name="Line 20"/>
              <p:cNvSpPr>
                <a:spLocks noChangeShapeType="1"/>
              </p:cNvSpPr>
              <p:nvPr/>
            </p:nvSpPr>
            <p:spPr bwMode="auto">
              <a:xfrm>
                <a:off x="2379" y="2053"/>
                <a:ext cx="2838" cy="1"/>
              </a:xfrm>
              <a:prstGeom prst="line">
                <a:avLst/>
              </a:prstGeom>
              <a:noFill/>
              <a:ln w="11113">
                <a:solidFill>
                  <a:schemeClr val="tx1"/>
                </a:solidFill>
                <a:round/>
                <a:headEnd/>
                <a:tailEnd/>
              </a:ln>
            </p:spPr>
            <p:txBody>
              <a:bodyPr/>
              <a:lstStyle/>
              <a:p>
                <a:pPr fontAlgn="base">
                  <a:spcBef>
                    <a:spcPct val="0"/>
                  </a:spcBef>
                  <a:spcAft>
                    <a:spcPct val="0"/>
                  </a:spcAft>
                </a:pPr>
                <a:endParaRPr lang="en-US" sz="1600">
                  <a:solidFill>
                    <a:srgbClr val="000000"/>
                  </a:solidFill>
                </a:endParaRPr>
              </a:p>
            </p:txBody>
          </p:sp>
          <p:sp>
            <p:nvSpPr>
              <p:cNvPr id="49" name="Freeform 21"/>
              <p:cNvSpPr>
                <a:spLocks/>
              </p:cNvSpPr>
              <p:nvPr/>
            </p:nvSpPr>
            <p:spPr bwMode="auto">
              <a:xfrm>
                <a:off x="3230" y="1568"/>
                <a:ext cx="224" cy="1865"/>
              </a:xfrm>
              <a:custGeom>
                <a:avLst/>
                <a:gdLst>
                  <a:gd name="T0" fmla="*/ 0 w 224"/>
                  <a:gd name="T1" fmla="*/ 1865 h 1865"/>
                  <a:gd name="T2" fmla="*/ 0 w 224"/>
                  <a:gd name="T3" fmla="*/ 261 h 1865"/>
                  <a:gd name="T4" fmla="*/ 224 w 224"/>
                  <a:gd name="T5" fmla="*/ 0 h 1865"/>
                  <a:gd name="T6" fmla="*/ 0 60000 65536"/>
                  <a:gd name="T7" fmla="*/ 0 60000 65536"/>
                  <a:gd name="T8" fmla="*/ 0 60000 65536"/>
                  <a:gd name="T9" fmla="*/ 0 w 224"/>
                  <a:gd name="T10" fmla="*/ 0 h 1865"/>
                  <a:gd name="T11" fmla="*/ 224 w 224"/>
                  <a:gd name="T12" fmla="*/ 1865 h 1865"/>
                </a:gdLst>
                <a:ahLst/>
                <a:cxnLst>
                  <a:cxn ang="T6">
                    <a:pos x="T0" y="T1"/>
                  </a:cxn>
                  <a:cxn ang="T7">
                    <a:pos x="T2" y="T3"/>
                  </a:cxn>
                  <a:cxn ang="T8">
                    <a:pos x="T4" y="T5"/>
                  </a:cxn>
                </a:cxnLst>
                <a:rect l="T9" t="T10" r="T11" b="T12"/>
                <a:pathLst>
                  <a:path w="224" h="1865">
                    <a:moveTo>
                      <a:pt x="0" y="1865"/>
                    </a:moveTo>
                    <a:lnTo>
                      <a:pt x="0" y="261"/>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0" name="Freeform 22"/>
              <p:cNvSpPr>
                <a:spLocks/>
              </p:cNvSpPr>
              <p:nvPr/>
            </p:nvSpPr>
            <p:spPr bwMode="auto">
              <a:xfrm>
                <a:off x="4082" y="1568"/>
                <a:ext cx="209" cy="1865"/>
              </a:xfrm>
              <a:custGeom>
                <a:avLst/>
                <a:gdLst>
                  <a:gd name="T0" fmla="*/ 0 w 209"/>
                  <a:gd name="T1" fmla="*/ 1865 h 1865"/>
                  <a:gd name="T2" fmla="*/ 0 w 209"/>
                  <a:gd name="T3" fmla="*/ 261 h 1865"/>
                  <a:gd name="T4" fmla="*/ 209 w 209"/>
                  <a:gd name="T5" fmla="*/ 0 h 1865"/>
                  <a:gd name="T6" fmla="*/ 0 60000 65536"/>
                  <a:gd name="T7" fmla="*/ 0 60000 65536"/>
                  <a:gd name="T8" fmla="*/ 0 60000 65536"/>
                  <a:gd name="T9" fmla="*/ 0 w 209"/>
                  <a:gd name="T10" fmla="*/ 0 h 1865"/>
                  <a:gd name="T11" fmla="*/ 209 w 209"/>
                  <a:gd name="T12" fmla="*/ 1865 h 1865"/>
                </a:gdLst>
                <a:ahLst/>
                <a:cxnLst>
                  <a:cxn ang="T6">
                    <a:pos x="T0" y="T1"/>
                  </a:cxn>
                  <a:cxn ang="T7">
                    <a:pos x="T2" y="T3"/>
                  </a:cxn>
                  <a:cxn ang="T8">
                    <a:pos x="T4" y="T5"/>
                  </a:cxn>
                </a:cxnLst>
                <a:rect l="T9" t="T10" r="T11" b="T12"/>
                <a:pathLst>
                  <a:path w="209" h="1865">
                    <a:moveTo>
                      <a:pt x="0" y="1865"/>
                    </a:moveTo>
                    <a:lnTo>
                      <a:pt x="0" y="261"/>
                    </a:lnTo>
                    <a:lnTo>
                      <a:pt x="209"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1" name="Freeform 23"/>
              <p:cNvSpPr>
                <a:spLocks/>
              </p:cNvSpPr>
              <p:nvPr/>
            </p:nvSpPr>
            <p:spPr bwMode="auto">
              <a:xfrm>
                <a:off x="4380" y="1568"/>
                <a:ext cx="224" cy="1865"/>
              </a:xfrm>
              <a:custGeom>
                <a:avLst/>
                <a:gdLst>
                  <a:gd name="T0" fmla="*/ 0 w 224"/>
                  <a:gd name="T1" fmla="*/ 1865 h 1865"/>
                  <a:gd name="T2" fmla="*/ 0 w 224"/>
                  <a:gd name="T3" fmla="*/ 261 h 1865"/>
                  <a:gd name="T4" fmla="*/ 224 w 224"/>
                  <a:gd name="T5" fmla="*/ 0 h 1865"/>
                  <a:gd name="T6" fmla="*/ 0 60000 65536"/>
                  <a:gd name="T7" fmla="*/ 0 60000 65536"/>
                  <a:gd name="T8" fmla="*/ 0 60000 65536"/>
                  <a:gd name="T9" fmla="*/ 0 w 224"/>
                  <a:gd name="T10" fmla="*/ 0 h 1865"/>
                  <a:gd name="T11" fmla="*/ 224 w 224"/>
                  <a:gd name="T12" fmla="*/ 1865 h 1865"/>
                </a:gdLst>
                <a:ahLst/>
                <a:cxnLst>
                  <a:cxn ang="T6">
                    <a:pos x="T0" y="T1"/>
                  </a:cxn>
                  <a:cxn ang="T7">
                    <a:pos x="T2" y="T3"/>
                  </a:cxn>
                  <a:cxn ang="T8">
                    <a:pos x="T4" y="T5"/>
                  </a:cxn>
                </a:cxnLst>
                <a:rect l="T9" t="T10" r="T11" b="T12"/>
                <a:pathLst>
                  <a:path w="224" h="1865">
                    <a:moveTo>
                      <a:pt x="0" y="1865"/>
                    </a:moveTo>
                    <a:lnTo>
                      <a:pt x="0" y="261"/>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2" name="Freeform 24"/>
              <p:cNvSpPr>
                <a:spLocks/>
              </p:cNvSpPr>
              <p:nvPr/>
            </p:nvSpPr>
            <p:spPr bwMode="auto">
              <a:xfrm>
                <a:off x="4672" y="1568"/>
                <a:ext cx="224" cy="1865"/>
              </a:xfrm>
              <a:custGeom>
                <a:avLst/>
                <a:gdLst>
                  <a:gd name="T0" fmla="*/ 0 w 224"/>
                  <a:gd name="T1" fmla="*/ 1865 h 1865"/>
                  <a:gd name="T2" fmla="*/ 0 w 224"/>
                  <a:gd name="T3" fmla="*/ 261 h 1865"/>
                  <a:gd name="T4" fmla="*/ 224 w 224"/>
                  <a:gd name="T5" fmla="*/ 0 h 1865"/>
                  <a:gd name="T6" fmla="*/ 0 60000 65536"/>
                  <a:gd name="T7" fmla="*/ 0 60000 65536"/>
                  <a:gd name="T8" fmla="*/ 0 60000 65536"/>
                  <a:gd name="T9" fmla="*/ 0 w 224"/>
                  <a:gd name="T10" fmla="*/ 0 h 1865"/>
                  <a:gd name="T11" fmla="*/ 224 w 224"/>
                  <a:gd name="T12" fmla="*/ 1865 h 1865"/>
                </a:gdLst>
                <a:ahLst/>
                <a:cxnLst>
                  <a:cxn ang="T6">
                    <a:pos x="T0" y="T1"/>
                  </a:cxn>
                  <a:cxn ang="T7">
                    <a:pos x="T2" y="T3"/>
                  </a:cxn>
                  <a:cxn ang="T8">
                    <a:pos x="T4" y="T5"/>
                  </a:cxn>
                </a:cxnLst>
                <a:rect l="T9" t="T10" r="T11" b="T12"/>
                <a:pathLst>
                  <a:path w="224" h="1865">
                    <a:moveTo>
                      <a:pt x="0" y="1865"/>
                    </a:moveTo>
                    <a:lnTo>
                      <a:pt x="0" y="261"/>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3" name="Freeform 25"/>
              <p:cNvSpPr>
                <a:spLocks/>
              </p:cNvSpPr>
              <p:nvPr/>
            </p:nvSpPr>
            <p:spPr bwMode="auto">
              <a:xfrm>
                <a:off x="3820" y="1576"/>
                <a:ext cx="209" cy="1857"/>
              </a:xfrm>
              <a:custGeom>
                <a:avLst/>
                <a:gdLst>
                  <a:gd name="T0" fmla="*/ 0 w 209"/>
                  <a:gd name="T1" fmla="*/ 1857 h 1857"/>
                  <a:gd name="T2" fmla="*/ 0 w 209"/>
                  <a:gd name="T3" fmla="*/ 253 h 1857"/>
                  <a:gd name="T4" fmla="*/ 209 w 209"/>
                  <a:gd name="T5" fmla="*/ 0 h 1857"/>
                  <a:gd name="T6" fmla="*/ 0 60000 65536"/>
                  <a:gd name="T7" fmla="*/ 0 60000 65536"/>
                  <a:gd name="T8" fmla="*/ 0 60000 65536"/>
                  <a:gd name="T9" fmla="*/ 0 w 209"/>
                  <a:gd name="T10" fmla="*/ 0 h 1857"/>
                  <a:gd name="T11" fmla="*/ 209 w 209"/>
                  <a:gd name="T12" fmla="*/ 1857 h 1857"/>
                </a:gdLst>
                <a:ahLst/>
                <a:cxnLst>
                  <a:cxn ang="T6">
                    <a:pos x="T0" y="T1"/>
                  </a:cxn>
                  <a:cxn ang="T7">
                    <a:pos x="T2" y="T3"/>
                  </a:cxn>
                  <a:cxn ang="T8">
                    <a:pos x="T4" y="T5"/>
                  </a:cxn>
                </a:cxnLst>
                <a:rect l="T9" t="T10" r="T11" b="T12"/>
                <a:pathLst>
                  <a:path w="209" h="1857">
                    <a:moveTo>
                      <a:pt x="0" y="1857"/>
                    </a:moveTo>
                    <a:lnTo>
                      <a:pt x="0" y="253"/>
                    </a:lnTo>
                    <a:lnTo>
                      <a:pt x="209"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4" name="Freeform 26"/>
              <p:cNvSpPr>
                <a:spLocks/>
              </p:cNvSpPr>
              <p:nvPr/>
            </p:nvSpPr>
            <p:spPr bwMode="auto">
              <a:xfrm>
                <a:off x="3492" y="1576"/>
                <a:ext cx="224" cy="1857"/>
              </a:xfrm>
              <a:custGeom>
                <a:avLst/>
                <a:gdLst>
                  <a:gd name="T0" fmla="*/ 0 w 224"/>
                  <a:gd name="T1" fmla="*/ 1857 h 1857"/>
                  <a:gd name="T2" fmla="*/ 0 w 224"/>
                  <a:gd name="T3" fmla="*/ 253 h 1857"/>
                  <a:gd name="T4" fmla="*/ 224 w 224"/>
                  <a:gd name="T5" fmla="*/ 0 h 1857"/>
                  <a:gd name="T6" fmla="*/ 0 60000 65536"/>
                  <a:gd name="T7" fmla="*/ 0 60000 65536"/>
                  <a:gd name="T8" fmla="*/ 0 60000 65536"/>
                  <a:gd name="T9" fmla="*/ 0 w 224"/>
                  <a:gd name="T10" fmla="*/ 0 h 1857"/>
                  <a:gd name="T11" fmla="*/ 224 w 224"/>
                  <a:gd name="T12" fmla="*/ 1857 h 1857"/>
                </a:gdLst>
                <a:ahLst/>
                <a:cxnLst>
                  <a:cxn ang="T6">
                    <a:pos x="T0" y="T1"/>
                  </a:cxn>
                  <a:cxn ang="T7">
                    <a:pos x="T2" y="T3"/>
                  </a:cxn>
                  <a:cxn ang="T8">
                    <a:pos x="T4" y="T5"/>
                  </a:cxn>
                </a:cxnLst>
                <a:rect l="T9" t="T10" r="T11" b="T12"/>
                <a:pathLst>
                  <a:path w="224" h="1857">
                    <a:moveTo>
                      <a:pt x="0" y="1857"/>
                    </a:moveTo>
                    <a:lnTo>
                      <a:pt x="0" y="253"/>
                    </a:lnTo>
                    <a:lnTo>
                      <a:pt x="224"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5" name="Freeform 27"/>
              <p:cNvSpPr>
                <a:spLocks/>
              </p:cNvSpPr>
              <p:nvPr/>
            </p:nvSpPr>
            <p:spPr bwMode="auto">
              <a:xfrm>
                <a:off x="4940" y="1576"/>
                <a:ext cx="225" cy="1857"/>
              </a:xfrm>
              <a:custGeom>
                <a:avLst/>
                <a:gdLst>
                  <a:gd name="T0" fmla="*/ 0 w 225"/>
                  <a:gd name="T1" fmla="*/ 1857 h 1857"/>
                  <a:gd name="T2" fmla="*/ 0 w 225"/>
                  <a:gd name="T3" fmla="*/ 253 h 1857"/>
                  <a:gd name="T4" fmla="*/ 225 w 225"/>
                  <a:gd name="T5" fmla="*/ 0 h 1857"/>
                  <a:gd name="T6" fmla="*/ 0 60000 65536"/>
                  <a:gd name="T7" fmla="*/ 0 60000 65536"/>
                  <a:gd name="T8" fmla="*/ 0 60000 65536"/>
                  <a:gd name="T9" fmla="*/ 0 w 225"/>
                  <a:gd name="T10" fmla="*/ 0 h 1857"/>
                  <a:gd name="T11" fmla="*/ 225 w 225"/>
                  <a:gd name="T12" fmla="*/ 1857 h 1857"/>
                </a:gdLst>
                <a:ahLst/>
                <a:cxnLst>
                  <a:cxn ang="T6">
                    <a:pos x="T0" y="T1"/>
                  </a:cxn>
                  <a:cxn ang="T7">
                    <a:pos x="T2" y="T3"/>
                  </a:cxn>
                  <a:cxn ang="T8">
                    <a:pos x="T4" y="T5"/>
                  </a:cxn>
                </a:cxnLst>
                <a:rect l="T9" t="T10" r="T11" b="T12"/>
                <a:pathLst>
                  <a:path w="225" h="1857">
                    <a:moveTo>
                      <a:pt x="0" y="1857"/>
                    </a:moveTo>
                    <a:lnTo>
                      <a:pt x="0" y="253"/>
                    </a:lnTo>
                    <a:lnTo>
                      <a:pt x="225" y="0"/>
                    </a:lnTo>
                  </a:path>
                </a:pathLst>
              </a:custGeom>
              <a:noFill/>
              <a:ln w="11113">
                <a:solidFill>
                  <a:schemeClr val="tx1"/>
                </a:solidFill>
                <a:prstDash val="solid"/>
                <a:round/>
                <a:headEnd/>
                <a:tailEnd/>
              </a:ln>
            </p:spPr>
            <p:txBody>
              <a:bodyPr/>
              <a:lstStyle/>
              <a:p>
                <a:pPr fontAlgn="base">
                  <a:spcBef>
                    <a:spcPct val="0"/>
                  </a:spcBef>
                  <a:spcAft>
                    <a:spcPct val="0"/>
                  </a:spcAft>
                </a:pPr>
                <a:endParaRPr lang="en-US" sz="1600">
                  <a:solidFill>
                    <a:srgbClr val="000000"/>
                  </a:solidFill>
                </a:endParaRPr>
              </a:p>
            </p:txBody>
          </p:sp>
        </p:grpSp>
        <p:sp>
          <p:nvSpPr>
            <p:cNvPr id="14" name="Rectangle 28"/>
            <p:cNvSpPr>
              <a:spLocks noChangeArrowheads="1"/>
            </p:cNvSpPr>
            <p:nvPr/>
          </p:nvSpPr>
          <p:spPr bwMode="auto">
            <a:xfrm>
              <a:off x="4455" y="182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15" name="Rectangle 29"/>
            <p:cNvSpPr>
              <a:spLocks noChangeArrowheads="1"/>
            </p:cNvSpPr>
            <p:nvPr/>
          </p:nvSpPr>
          <p:spPr bwMode="auto">
            <a:xfrm>
              <a:off x="3895" y="182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16" name="Rectangle 30"/>
            <p:cNvSpPr>
              <a:spLocks noChangeArrowheads="1"/>
            </p:cNvSpPr>
            <p:nvPr/>
          </p:nvSpPr>
          <p:spPr bwMode="auto">
            <a:xfrm>
              <a:off x="5052" y="1851"/>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17" name="Rectangle 31"/>
            <p:cNvSpPr>
              <a:spLocks noChangeArrowheads="1"/>
            </p:cNvSpPr>
            <p:nvPr/>
          </p:nvSpPr>
          <p:spPr bwMode="auto">
            <a:xfrm>
              <a:off x="3604" y="2045"/>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18" name="Rectangle 32"/>
            <p:cNvSpPr>
              <a:spLocks noChangeArrowheads="1"/>
            </p:cNvSpPr>
            <p:nvPr/>
          </p:nvSpPr>
          <p:spPr bwMode="auto">
            <a:xfrm>
              <a:off x="4731" y="2045"/>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19" name="Rectangle 33"/>
            <p:cNvSpPr>
              <a:spLocks noChangeArrowheads="1"/>
            </p:cNvSpPr>
            <p:nvPr/>
          </p:nvSpPr>
          <p:spPr bwMode="auto">
            <a:xfrm>
              <a:off x="4216" y="2269"/>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20" name="Rectangle 34"/>
            <p:cNvSpPr>
              <a:spLocks noChangeArrowheads="1"/>
            </p:cNvSpPr>
            <p:nvPr/>
          </p:nvSpPr>
          <p:spPr bwMode="auto">
            <a:xfrm>
              <a:off x="4164" y="2053"/>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1" name="Rectangle 35"/>
            <p:cNvSpPr>
              <a:spLocks noChangeArrowheads="1"/>
            </p:cNvSpPr>
            <p:nvPr/>
          </p:nvSpPr>
          <p:spPr bwMode="auto">
            <a:xfrm>
              <a:off x="3895" y="226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2" name="Rectangle 36"/>
            <p:cNvSpPr>
              <a:spLocks noChangeArrowheads="1"/>
            </p:cNvSpPr>
            <p:nvPr/>
          </p:nvSpPr>
          <p:spPr bwMode="auto">
            <a:xfrm>
              <a:off x="4164" y="2508"/>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23" name="Rectangle 37"/>
            <p:cNvSpPr>
              <a:spLocks noChangeArrowheads="1"/>
            </p:cNvSpPr>
            <p:nvPr/>
          </p:nvSpPr>
          <p:spPr bwMode="auto">
            <a:xfrm>
              <a:off x="4754" y="2500"/>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24" name="Rectangle 38"/>
            <p:cNvSpPr>
              <a:spLocks noChangeArrowheads="1"/>
            </p:cNvSpPr>
            <p:nvPr/>
          </p:nvSpPr>
          <p:spPr bwMode="auto">
            <a:xfrm>
              <a:off x="3619" y="2739"/>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25" name="Rectangle 39"/>
            <p:cNvSpPr>
              <a:spLocks noChangeArrowheads="1"/>
            </p:cNvSpPr>
            <p:nvPr/>
          </p:nvSpPr>
          <p:spPr bwMode="auto">
            <a:xfrm>
              <a:off x="4455" y="2746"/>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6" name="Rectangle 40"/>
            <p:cNvSpPr>
              <a:spLocks noChangeArrowheads="1"/>
            </p:cNvSpPr>
            <p:nvPr/>
          </p:nvSpPr>
          <p:spPr bwMode="auto">
            <a:xfrm>
              <a:off x="4186" y="273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27" name="Rectangle 41"/>
            <p:cNvSpPr>
              <a:spLocks noChangeArrowheads="1"/>
            </p:cNvSpPr>
            <p:nvPr/>
          </p:nvSpPr>
          <p:spPr bwMode="auto">
            <a:xfrm>
              <a:off x="4448" y="2978"/>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28" name="Rectangle 42"/>
            <p:cNvSpPr>
              <a:spLocks noChangeArrowheads="1"/>
            </p:cNvSpPr>
            <p:nvPr/>
          </p:nvSpPr>
          <p:spPr bwMode="auto">
            <a:xfrm>
              <a:off x="5023" y="2985"/>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29" name="Rectangle 43"/>
            <p:cNvSpPr>
              <a:spLocks noChangeArrowheads="1"/>
            </p:cNvSpPr>
            <p:nvPr/>
          </p:nvSpPr>
          <p:spPr bwMode="auto">
            <a:xfrm>
              <a:off x="3604" y="2970"/>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30" name="Rectangle 44"/>
            <p:cNvSpPr>
              <a:spLocks noChangeArrowheads="1"/>
            </p:cNvSpPr>
            <p:nvPr/>
          </p:nvSpPr>
          <p:spPr bwMode="auto">
            <a:xfrm>
              <a:off x="3917" y="2985"/>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31" name="Rectangle 45"/>
            <p:cNvSpPr>
              <a:spLocks noChangeArrowheads="1"/>
            </p:cNvSpPr>
            <p:nvPr/>
          </p:nvSpPr>
          <p:spPr bwMode="auto">
            <a:xfrm>
              <a:off x="4462" y="3216"/>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32" name="Rectangle 46"/>
            <p:cNvSpPr>
              <a:spLocks noChangeArrowheads="1"/>
            </p:cNvSpPr>
            <p:nvPr/>
          </p:nvSpPr>
          <p:spPr bwMode="auto">
            <a:xfrm>
              <a:off x="4156" y="3216"/>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C</a:t>
              </a:r>
              <a:endParaRPr lang="en-US" sz="1600" dirty="0">
                <a:solidFill>
                  <a:srgbClr val="000000"/>
                </a:solidFill>
                <a:latin typeface="Calibri" pitchFamily="34" charset="0"/>
              </a:endParaRPr>
            </a:p>
          </p:txBody>
        </p:sp>
        <p:sp>
          <p:nvSpPr>
            <p:cNvPr id="33" name="Rectangle 47"/>
            <p:cNvSpPr>
              <a:spLocks noChangeArrowheads="1"/>
            </p:cNvSpPr>
            <p:nvPr/>
          </p:nvSpPr>
          <p:spPr bwMode="auto">
            <a:xfrm>
              <a:off x="3902" y="320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34" name="Rectangle 48"/>
            <p:cNvSpPr>
              <a:spLocks noChangeArrowheads="1"/>
            </p:cNvSpPr>
            <p:nvPr/>
          </p:nvSpPr>
          <p:spPr bwMode="auto">
            <a:xfrm>
              <a:off x="5067" y="3224"/>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35" name="Rectangle 49"/>
            <p:cNvSpPr>
              <a:spLocks noChangeArrowheads="1"/>
            </p:cNvSpPr>
            <p:nvPr/>
          </p:nvSpPr>
          <p:spPr bwMode="auto">
            <a:xfrm>
              <a:off x="4500" y="2053"/>
              <a:ext cx="4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I</a:t>
              </a:r>
              <a:endParaRPr lang="en-US" sz="1600" dirty="0">
                <a:solidFill>
                  <a:srgbClr val="000000"/>
                </a:solidFill>
                <a:latin typeface="Calibri" pitchFamily="34" charset="0"/>
              </a:endParaRPr>
            </a:p>
          </p:txBody>
        </p:sp>
        <p:sp>
          <p:nvSpPr>
            <p:cNvPr id="36" name="Rectangle 50"/>
            <p:cNvSpPr>
              <a:spLocks noChangeArrowheads="1"/>
            </p:cNvSpPr>
            <p:nvPr/>
          </p:nvSpPr>
          <p:spPr bwMode="auto">
            <a:xfrm>
              <a:off x="4739" y="226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R</a:t>
              </a:r>
              <a:endParaRPr lang="en-US" sz="1600" dirty="0">
                <a:solidFill>
                  <a:srgbClr val="000000"/>
                </a:solidFill>
                <a:latin typeface="Calibri" pitchFamily="34" charset="0"/>
              </a:endParaRPr>
            </a:p>
          </p:txBody>
        </p:sp>
        <p:sp>
          <p:nvSpPr>
            <p:cNvPr id="37" name="Rectangle 51"/>
            <p:cNvSpPr>
              <a:spLocks noChangeArrowheads="1"/>
            </p:cNvSpPr>
            <p:nvPr/>
          </p:nvSpPr>
          <p:spPr bwMode="auto">
            <a:xfrm>
              <a:off x="5023" y="2269"/>
              <a:ext cx="128"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2200" b="1" dirty="0">
                  <a:solidFill>
                    <a:srgbClr val="000000"/>
                  </a:solidFill>
                  <a:latin typeface="Helvetica" pitchFamily="34" charset="0"/>
                </a:rPr>
                <a:t>A</a:t>
              </a:r>
              <a:endParaRPr lang="en-US" sz="1600" dirty="0">
                <a:solidFill>
                  <a:srgbClr val="000000"/>
                </a:solidFill>
                <a:latin typeface="Calibri" pitchFamily="34" charset="0"/>
              </a:endParaRPr>
            </a:p>
          </p:txBody>
        </p:sp>
        <p:sp>
          <p:nvSpPr>
            <p:cNvPr id="38" name="Freeform 52"/>
            <p:cNvSpPr>
              <a:spLocks/>
            </p:cNvSpPr>
            <p:nvPr/>
          </p:nvSpPr>
          <p:spPr bwMode="auto">
            <a:xfrm rot="-5400000">
              <a:off x="3658" y="1192"/>
              <a:ext cx="289" cy="2839"/>
            </a:xfrm>
            <a:custGeom>
              <a:avLst/>
              <a:gdLst>
                <a:gd name="T0" fmla="*/ 117 w 359"/>
                <a:gd name="T1" fmla="*/ 0 h 1582"/>
                <a:gd name="T2" fmla="*/ 0 w 359"/>
                <a:gd name="T3" fmla="*/ 479 h 1582"/>
                <a:gd name="T4" fmla="*/ 54 w 359"/>
                <a:gd name="T5" fmla="*/ 479 h 1582"/>
                <a:gd name="T6" fmla="*/ 54 w 359"/>
                <a:gd name="T7" fmla="*/ 4612 h 1582"/>
                <a:gd name="T8" fmla="*/ 0 w 359"/>
                <a:gd name="T9" fmla="*/ 4612 h 1582"/>
                <a:gd name="T10" fmla="*/ 117 w 359"/>
                <a:gd name="T11" fmla="*/ 5095 h 1582"/>
                <a:gd name="T12" fmla="*/ 233 w 359"/>
                <a:gd name="T13" fmla="*/ 4612 h 1582"/>
                <a:gd name="T14" fmla="*/ 180 w 359"/>
                <a:gd name="T15" fmla="*/ 4612 h 1582"/>
                <a:gd name="T16" fmla="*/ 180 w 359"/>
                <a:gd name="T17" fmla="*/ 479 h 1582"/>
                <a:gd name="T18" fmla="*/ 233 w 359"/>
                <a:gd name="T19" fmla="*/ 479 h 1582"/>
                <a:gd name="T20" fmla="*/ 117 w 359"/>
                <a:gd name="T21" fmla="*/ 0 h 15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9"/>
                <a:gd name="T34" fmla="*/ 0 h 1582"/>
                <a:gd name="T35" fmla="*/ 359 w 359"/>
                <a:gd name="T36" fmla="*/ 1582 h 15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9" h="1582">
                  <a:moveTo>
                    <a:pt x="180" y="0"/>
                  </a:moveTo>
                  <a:lnTo>
                    <a:pt x="0" y="149"/>
                  </a:lnTo>
                  <a:lnTo>
                    <a:pt x="83" y="149"/>
                  </a:lnTo>
                  <a:lnTo>
                    <a:pt x="83" y="1432"/>
                  </a:lnTo>
                  <a:lnTo>
                    <a:pt x="0" y="1432"/>
                  </a:lnTo>
                  <a:lnTo>
                    <a:pt x="180" y="1582"/>
                  </a:lnTo>
                  <a:lnTo>
                    <a:pt x="359" y="1432"/>
                  </a:lnTo>
                  <a:lnTo>
                    <a:pt x="277" y="1432"/>
                  </a:lnTo>
                  <a:lnTo>
                    <a:pt x="277" y="149"/>
                  </a:lnTo>
                  <a:lnTo>
                    <a:pt x="359" y="149"/>
                  </a:lnTo>
                  <a:lnTo>
                    <a:pt x="180" y="0"/>
                  </a:lnTo>
                  <a:close/>
                </a:path>
              </a:pathLst>
            </a:custGeom>
            <a:solidFill>
              <a:srgbClr val="CC0000"/>
            </a:solidFill>
            <a:ln w="11113">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grpSp>
      <p:sp>
        <p:nvSpPr>
          <p:cNvPr id="56" name="Rectangle 55">
            <a:extLst>
              <a:ext uri="{FF2B5EF4-FFF2-40B4-BE49-F238E27FC236}">
                <a16:creationId xmlns:a16="http://schemas.microsoft.com/office/drawing/2014/main" id="{E4590B83-8C09-4847-B83F-70C4BF63A2F7}"/>
              </a:ext>
            </a:extLst>
          </p:cNvPr>
          <p:cNvSpPr/>
          <p:nvPr/>
        </p:nvSpPr>
        <p:spPr>
          <a:xfrm>
            <a:off x="1765886" y="5861289"/>
            <a:ext cx="6191533" cy="276999"/>
          </a:xfrm>
          <a:prstGeom prst="rect">
            <a:avLst/>
          </a:prstGeom>
        </p:spPr>
        <p:txBody>
          <a:bodyPr wrap="square">
            <a:spAutoFit/>
          </a:bodyPr>
          <a:lstStyle/>
          <a:p>
            <a:r>
              <a:rPr lang="en-US" sz="1200" dirty="0"/>
              <a:t>https://www.projectsmart.co.uk/how-to-do-raci-charting-and-analysis.php</a:t>
            </a:r>
          </a:p>
        </p:txBody>
      </p:sp>
    </p:spTree>
    <p:extLst>
      <p:ext uri="{BB962C8B-B14F-4D97-AF65-F5344CB8AC3E}">
        <p14:creationId xmlns:p14="http://schemas.microsoft.com/office/powerpoint/2010/main" val="158532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Document and Monitor Process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67</a:t>
            </a:fld>
            <a:endParaRPr lang="en-US" altLang="en-US"/>
          </a:p>
        </p:txBody>
      </p:sp>
      <p:pic>
        <p:nvPicPr>
          <p:cNvPr id="4098" name="Picture 2" descr="Image result for monitor prog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41438"/>
            <a:ext cx="4495799" cy="454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98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3, Lesson 1</a:t>
            </a:r>
          </a:p>
          <a:p>
            <a:pPr eaLnBrk="1" hangingPunct="1">
              <a:buFont typeface="Wingdings" panose="05000000000000000000" pitchFamily="2" charset="2"/>
              <a:buNone/>
            </a:pPr>
            <a:r>
              <a:rPr lang="en-US" altLang="en-US" dirty="0">
                <a:solidFill>
                  <a:srgbClr val="1B7384"/>
                </a:solidFill>
              </a:rPr>
              <a:t>Introduction to Problem Solving</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16925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2C450FD-D8BA-42D9-AF0C-8EB86450E894}"/>
              </a:ext>
            </a:extLst>
          </p:cNvPr>
          <p:cNvPicPr>
            <a:picLocks noChangeAspect="1"/>
          </p:cNvPicPr>
          <p:nvPr/>
        </p:nvPicPr>
        <p:blipFill>
          <a:blip r:embed="rId3"/>
          <a:stretch>
            <a:fillRect/>
          </a:stretch>
        </p:blipFill>
        <p:spPr>
          <a:xfrm>
            <a:off x="10160" y="302256"/>
            <a:ext cx="9144000" cy="5878890"/>
          </a:xfrm>
          <a:prstGeom prst="rect">
            <a:avLst/>
          </a:prstGeom>
        </p:spPr>
      </p:pic>
      <p:sp>
        <p:nvSpPr>
          <p:cNvPr id="2" name="Title 1">
            <a:extLst>
              <a:ext uri="{FF2B5EF4-FFF2-40B4-BE49-F238E27FC236}">
                <a16:creationId xmlns:a16="http://schemas.microsoft.com/office/drawing/2014/main" id="{22A75345-D3BD-4B50-8BD4-B7DD8E5A887C}"/>
              </a:ext>
            </a:extLst>
          </p:cNvPr>
          <p:cNvSpPr>
            <a:spLocks noGrp="1"/>
          </p:cNvSpPr>
          <p:nvPr>
            <p:ph type="title"/>
          </p:nvPr>
        </p:nvSpPr>
        <p:spPr>
          <a:xfrm>
            <a:off x="98223" y="958417"/>
            <a:ext cx="7924800" cy="685800"/>
          </a:xfrm>
        </p:spPr>
        <p:txBody>
          <a:bodyPr/>
          <a:lstStyle/>
          <a:p>
            <a:r>
              <a:rPr lang="en-US" dirty="0">
                <a:solidFill>
                  <a:srgbClr val="C00000"/>
                </a:solidFill>
              </a:rPr>
              <a:t>What is a “Problem”</a:t>
            </a:r>
          </a:p>
        </p:txBody>
      </p:sp>
      <p:sp>
        <p:nvSpPr>
          <p:cNvPr id="4" name="Footer Placeholder 3">
            <a:extLst>
              <a:ext uri="{FF2B5EF4-FFF2-40B4-BE49-F238E27FC236}">
                <a16:creationId xmlns:a16="http://schemas.microsoft.com/office/drawing/2014/main" id="{DB272277-5200-4F3A-BD0F-B7C52D48EAD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D0F6ED7-E056-46FD-8C28-5BB9AA38CE94}"/>
              </a:ext>
            </a:extLst>
          </p:cNvPr>
          <p:cNvSpPr>
            <a:spLocks noGrp="1"/>
          </p:cNvSpPr>
          <p:nvPr>
            <p:ph type="sldNum" sz="quarter" idx="12"/>
          </p:nvPr>
        </p:nvSpPr>
        <p:spPr/>
        <p:txBody>
          <a:bodyPr/>
          <a:lstStyle/>
          <a:p>
            <a:fld id="{909ED1F4-8724-4CB0-854F-41CA9E1557CC}" type="slidenum">
              <a:rPr lang="en-US" altLang="en-US" smtClean="0"/>
              <a:pPr/>
              <a:t>69</a:t>
            </a:fld>
            <a:endParaRPr lang="en-US" altLang="en-US"/>
          </a:p>
        </p:txBody>
      </p:sp>
      <p:sp>
        <p:nvSpPr>
          <p:cNvPr id="10" name="Text Box 25">
            <a:extLst>
              <a:ext uri="{FF2B5EF4-FFF2-40B4-BE49-F238E27FC236}">
                <a16:creationId xmlns:a16="http://schemas.microsoft.com/office/drawing/2014/main" id="{3054B68D-6620-40B6-ABA2-5BB3B088E72E}"/>
              </a:ext>
            </a:extLst>
          </p:cNvPr>
          <p:cNvSpPr txBox="1">
            <a:spLocks noChangeArrowheads="1"/>
          </p:cNvSpPr>
          <p:nvPr/>
        </p:nvSpPr>
        <p:spPr bwMode="auto">
          <a:xfrm>
            <a:off x="1219200" y="4191000"/>
            <a:ext cx="1752600" cy="1015663"/>
          </a:xfrm>
          <a:prstGeom prst="rect">
            <a:avLst/>
          </a:prstGeom>
          <a:noFill/>
          <a:ln w="9525">
            <a:noFill/>
            <a:miter lim="800000"/>
            <a:headEnd/>
            <a:tailEnd/>
          </a:ln>
        </p:spPr>
        <p:txBody>
          <a:bodyPr wrap="square">
            <a:spAutoFit/>
          </a:bodyPr>
          <a:lstStyle/>
          <a:p>
            <a:pPr algn="ctr" eaLnBrk="0" hangingPunct="0">
              <a:defRPr/>
            </a:pPr>
            <a:r>
              <a:rPr lang="en-US" sz="2000" b="1" dirty="0">
                <a:solidFill>
                  <a:schemeClr val="bg1"/>
                </a:solidFill>
                <a:latin typeface="+mn-lt"/>
                <a:ea typeface="ＭＳ Ｐゴシック"/>
                <a:cs typeface="ＭＳ Ｐゴシック"/>
              </a:rPr>
              <a:t>Gap = </a:t>
            </a:r>
          </a:p>
          <a:p>
            <a:pPr algn="ctr" eaLnBrk="0" hangingPunct="0">
              <a:defRPr/>
            </a:pPr>
            <a:r>
              <a:rPr lang="en-US" sz="2000" b="1" dirty="0">
                <a:solidFill>
                  <a:schemeClr val="bg1"/>
                </a:solidFill>
                <a:latin typeface="+mn-lt"/>
                <a:ea typeface="ＭＳ Ｐゴシック"/>
                <a:cs typeface="ＭＳ Ｐゴシック"/>
              </a:rPr>
              <a:t>Problem/</a:t>
            </a:r>
          </a:p>
          <a:p>
            <a:pPr algn="ctr" eaLnBrk="0" hangingPunct="0">
              <a:defRPr/>
            </a:pPr>
            <a:r>
              <a:rPr lang="en-US" sz="2000" b="1" dirty="0">
                <a:solidFill>
                  <a:schemeClr val="bg1"/>
                </a:solidFill>
                <a:latin typeface="+mn-lt"/>
                <a:ea typeface="ＭＳ Ｐゴシック"/>
                <a:cs typeface="ＭＳ Ｐゴシック"/>
              </a:rPr>
              <a:t>Opportunity</a:t>
            </a:r>
          </a:p>
        </p:txBody>
      </p:sp>
      <p:sp>
        <p:nvSpPr>
          <p:cNvPr id="27" name="Freeform: Shape 26">
            <a:extLst>
              <a:ext uri="{FF2B5EF4-FFF2-40B4-BE49-F238E27FC236}">
                <a16:creationId xmlns:a16="http://schemas.microsoft.com/office/drawing/2014/main" id="{864E5440-37EC-46DD-8834-E74D9593187D}"/>
              </a:ext>
            </a:extLst>
          </p:cNvPr>
          <p:cNvSpPr/>
          <p:nvPr/>
        </p:nvSpPr>
        <p:spPr bwMode="auto">
          <a:xfrm>
            <a:off x="487680" y="3484880"/>
            <a:ext cx="8484670" cy="1416654"/>
          </a:xfrm>
          <a:custGeom>
            <a:avLst/>
            <a:gdLst>
              <a:gd name="connsiteX0" fmla="*/ 0 w 8484670"/>
              <a:gd name="connsiteY0" fmla="*/ 30480 h 1416654"/>
              <a:gd name="connsiteX1" fmla="*/ 162560 w 8484670"/>
              <a:gd name="connsiteY1" fmla="*/ 10160 h 1416654"/>
              <a:gd name="connsiteX2" fmla="*/ 314960 w 8484670"/>
              <a:gd name="connsiteY2" fmla="*/ 0 h 1416654"/>
              <a:gd name="connsiteX3" fmla="*/ 426720 w 8484670"/>
              <a:gd name="connsiteY3" fmla="*/ 40640 h 1416654"/>
              <a:gd name="connsiteX4" fmla="*/ 436880 w 8484670"/>
              <a:gd name="connsiteY4" fmla="*/ 71120 h 1416654"/>
              <a:gd name="connsiteX5" fmla="*/ 426720 w 8484670"/>
              <a:gd name="connsiteY5" fmla="*/ 254000 h 1416654"/>
              <a:gd name="connsiteX6" fmla="*/ 416560 w 8484670"/>
              <a:gd name="connsiteY6" fmla="*/ 284480 h 1416654"/>
              <a:gd name="connsiteX7" fmla="*/ 406400 w 8484670"/>
              <a:gd name="connsiteY7" fmla="*/ 345440 h 1416654"/>
              <a:gd name="connsiteX8" fmla="*/ 416560 w 8484670"/>
              <a:gd name="connsiteY8" fmla="*/ 375920 h 1416654"/>
              <a:gd name="connsiteX9" fmla="*/ 477520 w 8484670"/>
              <a:gd name="connsiteY9" fmla="*/ 406400 h 1416654"/>
              <a:gd name="connsiteX10" fmla="*/ 508000 w 8484670"/>
              <a:gd name="connsiteY10" fmla="*/ 426720 h 1416654"/>
              <a:gd name="connsiteX11" fmla="*/ 660400 w 8484670"/>
              <a:gd name="connsiteY11" fmla="*/ 416560 h 1416654"/>
              <a:gd name="connsiteX12" fmla="*/ 690880 w 8484670"/>
              <a:gd name="connsiteY12" fmla="*/ 406400 h 1416654"/>
              <a:gd name="connsiteX13" fmla="*/ 751840 w 8484670"/>
              <a:gd name="connsiteY13" fmla="*/ 396240 h 1416654"/>
              <a:gd name="connsiteX14" fmla="*/ 782320 w 8484670"/>
              <a:gd name="connsiteY14" fmla="*/ 386080 h 1416654"/>
              <a:gd name="connsiteX15" fmla="*/ 985520 w 8484670"/>
              <a:gd name="connsiteY15" fmla="*/ 365760 h 1416654"/>
              <a:gd name="connsiteX16" fmla="*/ 1107440 w 8484670"/>
              <a:gd name="connsiteY16" fmla="*/ 345440 h 1416654"/>
              <a:gd name="connsiteX17" fmla="*/ 1330960 w 8484670"/>
              <a:gd name="connsiteY17" fmla="*/ 325120 h 1416654"/>
              <a:gd name="connsiteX18" fmla="*/ 1493520 w 8484670"/>
              <a:gd name="connsiteY18" fmla="*/ 304800 h 1416654"/>
              <a:gd name="connsiteX19" fmla="*/ 1534160 w 8484670"/>
              <a:gd name="connsiteY19" fmla="*/ 294640 h 1416654"/>
              <a:gd name="connsiteX20" fmla="*/ 1615440 w 8484670"/>
              <a:gd name="connsiteY20" fmla="*/ 284480 h 1416654"/>
              <a:gd name="connsiteX21" fmla="*/ 2377440 w 8484670"/>
              <a:gd name="connsiteY21" fmla="*/ 264160 h 1416654"/>
              <a:gd name="connsiteX22" fmla="*/ 2641600 w 8484670"/>
              <a:gd name="connsiteY22" fmla="*/ 243840 h 1416654"/>
              <a:gd name="connsiteX23" fmla="*/ 2966720 w 8484670"/>
              <a:gd name="connsiteY23" fmla="*/ 233680 h 1416654"/>
              <a:gd name="connsiteX24" fmla="*/ 3210560 w 8484670"/>
              <a:gd name="connsiteY24" fmla="*/ 223520 h 1416654"/>
              <a:gd name="connsiteX25" fmla="*/ 3942080 w 8484670"/>
              <a:gd name="connsiteY25" fmla="*/ 213360 h 1416654"/>
              <a:gd name="connsiteX26" fmla="*/ 3972560 w 8484670"/>
              <a:gd name="connsiteY26" fmla="*/ 203200 h 1416654"/>
              <a:gd name="connsiteX27" fmla="*/ 4724400 w 8484670"/>
              <a:gd name="connsiteY27" fmla="*/ 182880 h 1416654"/>
              <a:gd name="connsiteX28" fmla="*/ 5140960 w 8484670"/>
              <a:gd name="connsiteY28" fmla="*/ 162560 h 1416654"/>
              <a:gd name="connsiteX29" fmla="*/ 5171440 w 8484670"/>
              <a:gd name="connsiteY29" fmla="*/ 152400 h 1416654"/>
              <a:gd name="connsiteX30" fmla="*/ 5913120 w 8484670"/>
              <a:gd name="connsiteY30" fmla="*/ 132080 h 1416654"/>
              <a:gd name="connsiteX31" fmla="*/ 6197600 w 8484670"/>
              <a:gd name="connsiteY31" fmla="*/ 121920 h 1416654"/>
              <a:gd name="connsiteX32" fmla="*/ 6492240 w 8484670"/>
              <a:gd name="connsiteY32" fmla="*/ 91440 h 1416654"/>
              <a:gd name="connsiteX33" fmla="*/ 7091680 w 8484670"/>
              <a:gd name="connsiteY33" fmla="*/ 101600 h 1416654"/>
              <a:gd name="connsiteX34" fmla="*/ 7213600 w 8484670"/>
              <a:gd name="connsiteY34" fmla="*/ 121920 h 1416654"/>
              <a:gd name="connsiteX35" fmla="*/ 7396480 w 8484670"/>
              <a:gd name="connsiteY35" fmla="*/ 132080 h 1416654"/>
              <a:gd name="connsiteX36" fmla="*/ 8178800 w 8484670"/>
              <a:gd name="connsiteY36" fmla="*/ 142240 h 1416654"/>
              <a:gd name="connsiteX37" fmla="*/ 8260080 w 8484670"/>
              <a:gd name="connsiteY37" fmla="*/ 162560 h 1416654"/>
              <a:gd name="connsiteX38" fmla="*/ 8321040 w 8484670"/>
              <a:gd name="connsiteY38" fmla="*/ 182880 h 1416654"/>
              <a:gd name="connsiteX39" fmla="*/ 8351520 w 8484670"/>
              <a:gd name="connsiteY39" fmla="*/ 193040 h 1416654"/>
              <a:gd name="connsiteX40" fmla="*/ 8371840 w 8484670"/>
              <a:gd name="connsiteY40" fmla="*/ 223520 h 1416654"/>
              <a:gd name="connsiteX41" fmla="*/ 8402320 w 8484670"/>
              <a:gd name="connsiteY41" fmla="*/ 243840 h 1416654"/>
              <a:gd name="connsiteX42" fmla="*/ 8422640 w 8484670"/>
              <a:gd name="connsiteY42" fmla="*/ 304800 h 1416654"/>
              <a:gd name="connsiteX43" fmla="*/ 8432800 w 8484670"/>
              <a:gd name="connsiteY43" fmla="*/ 335280 h 1416654"/>
              <a:gd name="connsiteX44" fmla="*/ 8453120 w 8484670"/>
              <a:gd name="connsiteY44" fmla="*/ 365760 h 1416654"/>
              <a:gd name="connsiteX45" fmla="*/ 8473440 w 8484670"/>
              <a:gd name="connsiteY45" fmla="*/ 426720 h 1416654"/>
              <a:gd name="connsiteX46" fmla="*/ 8483600 w 8484670"/>
              <a:gd name="connsiteY46" fmla="*/ 1107440 h 1416654"/>
              <a:gd name="connsiteX47" fmla="*/ 8473440 w 8484670"/>
              <a:gd name="connsiteY47" fmla="*/ 1259840 h 1416654"/>
              <a:gd name="connsiteX48" fmla="*/ 8412480 w 8484670"/>
              <a:gd name="connsiteY48" fmla="*/ 1320800 h 1416654"/>
              <a:gd name="connsiteX49" fmla="*/ 8321040 w 8484670"/>
              <a:gd name="connsiteY49" fmla="*/ 1391920 h 1416654"/>
              <a:gd name="connsiteX50" fmla="*/ 8290560 w 8484670"/>
              <a:gd name="connsiteY50" fmla="*/ 1402080 h 1416654"/>
              <a:gd name="connsiteX51" fmla="*/ 7924800 w 8484670"/>
              <a:gd name="connsiteY51" fmla="*/ 1188720 h 1416654"/>
              <a:gd name="connsiteX52" fmla="*/ 7934960 w 8484670"/>
              <a:gd name="connsiteY52" fmla="*/ 1158240 h 1416654"/>
              <a:gd name="connsiteX53" fmla="*/ 7924800 w 8484670"/>
              <a:gd name="connsiteY53" fmla="*/ 1036320 h 1416654"/>
              <a:gd name="connsiteX54" fmla="*/ 7904480 w 8484670"/>
              <a:gd name="connsiteY54" fmla="*/ 1005840 h 1416654"/>
              <a:gd name="connsiteX55" fmla="*/ 7731760 w 8484670"/>
              <a:gd name="connsiteY55" fmla="*/ 1016000 h 1416654"/>
              <a:gd name="connsiteX56" fmla="*/ 7691120 w 8484670"/>
              <a:gd name="connsiteY56" fmla="*/ 1036320 h 141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484670" h="1416654">
                <a:moveTo>
                  <a:pt x="0" y="30480"/>
                </a:moveTo>
                <a:cubicBezTo>
                  <a:pt x="59485" y="21982"/>
                  <a:pt x="101098" y="15282"/>
                  <a:pt x="162560" y="10160"/>
                </a:cubicBezTo>
                <a:cubicBezTo>
                  <a:pt x="213297" y="5932"/>
                  <a:pt x="264160" y="3387"/>
                  <a:pt x="314960" y="0"/>
                </a:cubicBezTo>
                <a:cubicBezTo>
                  <a:pt x="393718" y="8751"/>
                  <a:pt x="399271" y="-14259"/>
                  <a:pt x="426720" y="40640"/>
                </a:cubicBezTo>
                <a:cubicBezTo>
                  <a:pt x="431509" y="50219"/>
                  <a:pt x="433493" y="60960"/>
                  <a:pt x="436880" y="71120"/>
                </a:cubicBezTo>
                <a:cubicBezTo>
                  <a:pt x="433493" y="132080"/>
                  <a:pt x="432508" y="193221"/>
                  <a:pt x="426720" y="254000"/>
                </a:cubicBezTo>
                <a:cubicBezTo>
                  <a:pt x="425705" y="264661"/>
                  <a:pt x="418883" y="274025"/>
                  <a:pt x="416560" y="284480"/>
                </a:cubicBezTo>
                <a:cubicBezTo>
                  <a:pt x="412091" y="304590"/>
                  <a:pt x="409787" y="325120"/>
                  <a:pt x="406400" y="345440"/>
                </a:cubicBezTo>
                <a:cubicBezTo>
                  <a:pt x="409787" y="355600"/>
                  <a:pt x="409870" y="367557"/>
                  <a:pt x="416560" y="375920"/>
                </a:cubicBezTo>
                <a:cubicBezTo>
                  <a:pt x="435971" y="400184"/>
                  <a:pt x="452979" y="394129"/>
                  <a:pt x="477520" y="406400"/>
                </a:cubicBezTo>
                <a:cubicBezTo>
                  <a:pt x="488442" y="411861"/>
                  <a:pt x="497840" y="419947"/>
                  <a:pt x="508000" y="426720"/>
                </a:cubicBezTo>
                <a:cubicBezTo>
                  <a:pt x="558800" y="423333"/>
                  <a:pt x="609799" y="422182"/>
                  <a:pt x="660400" y="416560"/>
                </a:cubicBezTo>
                <a:cubicBezTo>
                  <a:pt x="671044" y="415377"/>
                  <a:pt x="680425" y="408723"/>
                  <a:pt x="690880" y="406400"/>
                </a:cubicBezTo>
                <a:cubicBezTo>
                  <a:pt x="710990" y="401931"/>
                  <a:pt x="731730" y="400709"/>
                  <a:pt x="751840" y="396240"/>
                </a:cubicBezTo>
                <a:cubicBezTo>
                  <a:pt x="762295" y="393917"/>
                  <a:pt x="771700" y="387465"/>
                  <a:pt x="782320" y="386080"/>
                </a:cubicBezTo>
                <a:cubicBezTo>
                  <a:pt x="849819" y="377276"/>
                  <a:pt x="985520" y="365760"/>
                  <a:pt x="985520" y="365760"/>
                </a:cubicBezTo>
                <a:cubicBezTo>
                  <a:pt x="1060758" y="346951"/>
                  <a:pt x="996448" y="361296"/>
                  <a:pt x="1107440" y="345440"/>
                </a:cubicBezTo>
                <a:cubicBezTo>
                  <a:pt x="1255884" y="324234"/>
                  <a:pt x="1058417" y="342154"/>
                  <a:pt x="1330960" y="325120"/>
                </a:cubicBezTo>
                <a:cubicBezTo>
                  <a:pt x="1456325" y="300047"/>
                  <a:pt x="1282498" y="332936"/>
                  <a:pt x="1493520" y="304800"/>
                </a:cubicBezTo>
                <a:cubicBezTo>
                  <a:pt x="1507361" y="302955"/>
                  <a:pt x="1520386" y="296936"/>
                  <a:pt x="1534160" y="294640"/>
                </a:cubicBezTo>
                <a:cubicBezTo>
                  <a:pt x="1561093" y="290151"/>
                  <a:pt x="1588271" y="287197"/>
                  <a:pt x="1615440" y="284480"/>
                </a:cubicBezTo>
                <a:cubicBezTo>
                  <a:pt x="1883727" y="257651"/>
                  <a:pt x="2043410" y="269462"/>
                  <a:pt x="2377440" y="264160"/>
                </a:cubicBezTo>
                <a:cubicBezTo>
                  <a:pt x="2465493" y="257387"/>
                  <a:pt x="2553330" y="246598"/>
                  <a:pt x="2641600" y="243840"/>
                </a:cubicBezTo>
                <a:lnTo>
                  <a:pt x="2966720" y="233680"/>
                </a:lnTo>
                <a:cubicBezTo>
                  <a:pt x="3048019" y="230776"/>
                  <a:pt x="3129227" y="225214"/>
                  <a:pt x="3210560" y="223520"/>
                </a:cubicBezTo>
                <a:lnTo>
                  <a:pt x="3942080" y="213360"/>
                </a:lnTo>
                <a:cubicBezTo>
                  <a:pt x="3952240" y="209973"/>
                  <a:pt x="3961874" y="203912"/>
                  <a:pt x="3972560" y="203200"/>
                </a:cubicBezTo>
                <a:cubicBezTo>
                  <a:pt x="4123053" y="193167"/>
                  <a:pt x="4647675" y="184512"/>
                  <a:pt x="4724400" y="182880"/>
                </a:cubicBezTo>
                <a:cubicBezTo>
                  <a:pt x="4916117" y="150927"/>
                  <a:pt x="4685396" y="186537"/>
                  <a:pt x="5140960" y="162560"/>
                </a:cubicBezTo>
                <a:cubicBezTo>
                  <a:pt x="5151655" y="161997"/>
                  <a:pt x="5160765" y="153254"/>
                  <a:pt x="5171440" y="152400"/>
                </a:cubicBezTo>
                <a:cubicBezTo>
                  <a:pt x="5344023" y="138593"/>
                  <a:pt x="5838098" y="133979"/>
                  <a:pt x="5913120" y="132080"/>
                </a:cubicBezTo>
                <a:cubicBezTo>
                  <a:pt x="6007977" y="129679"/>
                  <a:pt x="6102773" y="125307"/>
                  <a:pt x="6197600" y="121920"/>
                </a:cubicBezTo>
                <a:cubicBezTo>
                  <a:pt x="6451803" y="99815"/>
                  <a:pt x="6354157" y="114454"/>
                  <a:pt x="6492240" y="91440"/>
                </a:cubicBezTo>
                <a:lnTo>
                  <a:pt x="7091680" y="101600"/>
                </a:lnTo>
                <a:cubicBezTo>
                  <a:pt x="7380575" y="110224"/>
                  <a:pt x="7047381" y="106809"/>
                  <a:pt x="7213600" y="121920"/>
                </a:cubicBezTo>
                <a:cubicBezTo>
                  <a:pt x="7274403" y="127448"/>
                  <a:pt x="7335440" y="130795"/>
                  <a:pt x="7396480" y="132080"/>
                </a:cubicBezTo>
                <a:lnTo>
                  <a:pt x="8178800" y="142240"/>
                </a:lnTo>
                <a:cubicBezTo>
                  <a:pt x="8271284" y="173068"/>
                  <a:pt x="8125216" y="125779"/>
                  <a:pt x="8260080" y="162560"/>
                </a:cubicBezTo>
                <a:cubicBezTo>
                  <a:pt x="8280744" y="168196"/>
                  <a:pt x="8300720" y="176107"/>
                  <a:pt x="8321040" y="182880"/>
                </a:cubicBezTo>
                <a:lnTo>
                  <a:pt x="8351520" y="193040"/>
                </a:lnTo>
                <a:cubicBezTo>
                  <a:pt x="8358293" y="203200"/>
                  <a:pt x="8363206" y="214886"/>
                  <a:pt x="8371840" y="223520"/>
                </a:cubicBezTo>
                <a:cubicBezTo>
                  <a:pt x="8380474" y="232154"/>
                  <a:pt x="8395848" y="233485"/>
                  <a:pt x="8402320" y="243840"/>
                </a:cubicBezTo>
                <a:cubicBezTo>
                  <a:pt x="8413672" y="262003"/>
                  <a:pt x="8415867" y="284480"/>
                  <a:pt x="8422640" y="304800"/>
                </a:cubicBezTo>
                <a:cubicBezTo>
                  <a:pt x="8426027" y="314960"/>
                  <a:pt x="8426859" y="326369"/>
                  <a:pt x="8432800" y="335280"/>
                </a:cubicBezTo>
                <a:cubicBezTo>
                  <a:pt x="8439573" y="345440"/>
                  <a:pt x="8448161" y="354602"/>
                  <a:pt x="8453120" y="365760"/>
                </a:cubicBezTo>
                <a:cubicBezTo>
                  <a:pt x="8461819" y="385333"/>
                  <a:pt x="8473440" y="426720"/>
                  <a:pt x="8473440" y="426720"/>
                </a:cubicBezTo>
                <a:cubicBezTo>
                  <a:pt x="8476827" y="653627"/>
                  <a:pt x="8483600" y="880508"/>
                  <a:pt x="8483600" y="1107440"/>
                </a:cubicBezTo>
                <a:cubicBezTo>
                  <a:pt x="8483600" y="1158353"/>
                  <a:pt x="8489540" y="1211540"/>
                  <a:pt x="8473440" y="1259840"/>
                </a:cubicBezTo>
                <a:cubicBezTo>
                  <a:pt x="8464353" y="1287102"/>
                  <a:pt x="8432800" y="1300480"/>
                  <a:pt x="8412480" y="1320800"/>
                </a:cubicBezTo>
                <a:cubicBezTo>
                  <a:pt x="8386181" y="1347099"/>
                  <a:pt x="8357498" y="1379767"/>
                  <a:pt x="8321040" y="1391920"/>
                </a:cubicBezTo>
                <a:lnTo>
                  <a:pt x="8290560" y="1402080"/>
                </a:lnTo>
                <a:cubicBezTo>
                  <a:pt x="7869227" y="1390693"/>
                  <a:pt x="7896272" y="1516789"/>
                  <a:pt x="7924800" y="1188720"/>
                </a:cubicBezTo>
                <a:cubicBezTo>
                  <a:pt x="7925728" y="1178051"/>
                  <a:pt x="7931573" y="1168400"/>
                  <a:pt x="7934960" y="1158240"/>
                </a:cubicBezTo>
                <a:cubicBezTo>
                  <a:pt x="7931573" y="1117600"/>
                  <a:pt x="7932798" y="1076309"/>
                  <a:pt x="7924800" y="1036320"/>
                </a:cubicBezTo>
                <a:cubicBezTo>
                  <a:pt x="7922405" y="1024346"/>
                  <a:pt x="7916624" y="1007118"/>
                  <a:pt x="7904480" y="1005840"/>
                </a:cubicBezTo>
                <a:cubicBezTo>
                  <a:pt x="7847124" y="999803"/>
                  <a:pt x="7789333" y="1012613"/>
                  <a:pt x="7731760" y="1016000"/>
                </a:cubicBezTo>
                <a:cubicBezTo>
                  <a:pt x="7696736" y="1027675"/>
                  <a:pt x="7708853" y="1018587"/>
                  <a:pt x="7691120" y="1036320"/>
                </a:cubicBezTo>
              </a:path>
            </a:pathLst>
          </a:cu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pic>
        <p:nvPicPr>
          <p:cNvPr id="1028" name="Picture 4" descr="Image result for ambulance icon">
            <a:extLst>
              <a:ext uri="{FF2B5EF4-FFF2-40B4-BE49-F238E27FC236}">
                <a16:creationId xmlns:a16="http://schemas.microsoft.com/office/drawing/2014/main" id="{C293DEA0-3DB3-4B07-88FB-3532364DE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3023" y="4138497"/>
            <a:ext cx="484274" cy="48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97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096A-C29B-40EE-BDE7-563F92BD1A2B}"/>
              </a:ext>
            </a:extLst>
          </p:cNvPr>
          <p:cNvSpPr>
            <a:spLocks noGrp="1"/>
          </p:cNvSpPr>
          <p:nvPr>
            <p:ph type="title"/>
          </p:nvPr>
        </p:nvSpPr>
        <p:spPr/>
        <p:txBody>
          <a:bodyPr/>
          <a:lstStyle/>
          <a:p>
            <a:r>
              <a:rPr lang="en-US" dirty="0"/>
              <a:t>History of Lean</a:t>
            </a:r>
          </a:p>
        </p:txBody>
      </p:sp>
      <p:sp>
        <p:nvSpPr>
          <p:cNvPr id="3" name="Content Placeholder 2">
            <a:extLst>
              <a:ext uri="{FF2B5EF4-FFF2-40B4-BE49-F238E27FC236}">
                <a16:creationId xmlns:a16="http://schemas.microsoft.com/office/drawing/2014/main" id="{55485F7A-B5D9-4C27-9A2F-1DFFE0653349}"/>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8CA09435-B4B8-41F4-A24E-73A3CB3CC77B}"/>
              </a:ext>
            </a:extLst>
          </p:cNvPr>
          <p:cNvSpPr>
            <a:spLocks noGrp="1"/>
          </p:cNvSpPr>
          <p:nvPr>
            <p:ph type="ftr" sz="quarter" idx="10"/>
          </p:nvPr>
        </p:nvSpPr>
        <p:spPr/>
        <p:txBody>
          <a:bodyPr/>
          <a:lstStyle/>
          <a:p>
            <a:r>
              <a:rPr lang="en-US" altLang="en-US"/>
              <a:t>PHX Institute</a:t>
            </a:r>
          </a:p>
        </p:txBody>
      </p:sp>
      <p:sp>
        <p:nvSpPr>
          <p:cNvPr id="6" name="Slide Number Placeholder 5">
            <a:extLst>
              <a:ext uri="{FF2B5EF4-FFF2-40B4-BE49-F238E27FC236}">
                <a16:creationId xmlns:a16="http://schemas.microsoft.com/office/drawing/2014/main" id="{D03BA687-F8B3-4FA1-9B87-5DD50C2C3616}"/>
              </a:ext>
            </a:extLst>
          </p:cNvPr>
          <p:cNvSpPr>
            <a:spLocks noGrp="1"/>
          </p:cNvSpPr>
          <p:nvPr>
            <p:ph type="sldNum" sz="quarter" idx="12"/>
          </p:nvPr>
        </p:nvSpPr>
        <p:spPr/>
        <p:txBody>
          <a:bodyPr/>
          <a:lstStyle/>
          <a:p>
            <a:fld id="{909ED1F4-8724-4CB0-854F-41CA9E1557CC}" type="slidenum">
              <a:rPr lang="en-US" altLang="en-US" smtClean="0"/>
              <a:pPr/>
              <a:t>7</a:t>
            </a:fld>
            <a:endParaRPr lang="en-US" altLang="en-US"/>
          </a:p>
        </p:txBody>
      </p:sp>
      <p:pic>
        <p:nvPicPr>
          <p:cNvPr id="1026" name="Picture 2" descr="Image result for timeline of lean manufacturing">
            <a:extLst>
              <a:ext uri="{FF2B5EF4-FFF2-40B4-BE49-F238E27FC236}">
                <a16:creationId xmlns:a16="http://schemas.microsoft.com/office/drawing/2014/main" id="{C8264D02-30EB-43E2-AA41-257BBC484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80219"/>
            <a:ext cx="89916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3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solve problems?</a:t>
            </a:r>
          </a:p>
        </p:txBody>
      </p:sp>
      <p:sp>
        <p:nvSpPr>
          <p:cNvPr id="3" name="Content Placeholder 2"/>
          <p:cNvSpPr>
            <a:spLocks noGrp="1"/>
          </p:cNvSpPr>
          <p:nvPr>
            <p:ph idx="1"/>
          </p:nvPr>
        </p:nvSpPr>
        <p:spPr>
          <a:xfrm>
            <a:off x="609600" y="1341438"/>
            <a:ext cx="7924800" cy="4373562"/>
          </a:xfrm>
        </p:spPr>
        <p:txBody>
          <a:bodyPr/>
          <a:lstStyle/>
          <a:p>
            <a:pPr marL="347663" indent="-347663">
              <a:spcBef>
                <a:spcPts val="600"/>
              </a:spcBef>
              <a:defRPr/>
            </a:pPr>
            <a:r>
              <a:rPr lang="en-US" dirty="0"/>
              <a:t>Teach Staff to recognize waste</a:t>
            </a:r>
          </a:p>
          <a:p>
            <a:pPr marL="347663" indent="-347663">
              <a:spcBef>
                <a:spcPts val="600"/>
              </a:spcBef>
              <a:defRPr/>
            </a:pPr>
            <a:r>
              <a:rPr lang="en-US" dirty="0"/>
              <a:t>Staff must have a way to communicate the problems they are encountering</a:t>
            </a:r>
          </a:p>
          <a:p>
            <a:pPr marL="347663" indent="-347663">
              <a:spcBef>
                <a:spcPts val="600"/>
              </a:spcBef>
              <a:defRPr/>
            </a:pPr>
            <a:r>
              <a:rPr lang="en-US" dirty="0"/>
              <a:t>Problems need to be prioritized against the goals of the organization</a:t>
            </a:r>
          </a:p>
          <a:p>
            <a:pPr marL="347663" indent="-347663">
              <a:spcBef>
                <a:spcPts val="600"/>
              </a:spcBef>
              <a:defRPr/>
            </a:pPr>
            <a:r>
              <a:rPr lang="en-US" dirty="0"/>
              <a:t>Staff should be able to work on solving the problems constructively, using daily experiments, or PDSA cycles</a:t>
            </a:r>
          </a:p>
          <a:p>
            <a:pPr marL="347663" indent="-347663">
              <a:spcBef>
                <a:spcPts val="600"/>
              </a:spcBef>
              <a:defRPr/>
            </a:pPr>
            <a:r>
              <a:rPr lang="en-US" dirty="0"/>
              <a:t>Items being worked on should be communicated</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Osaka" charset="-128"/>
              </a:rPr>
              <a:t>PHX Institute</a:t>
            </a:r>
          </a:p>
        </p:txBody>
      </p:sp>
      <p:sp>
        <p:nvSpPr>
          <p:cNvPr id="5" name="Slide Number Placeholder 4"/>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09ED1F4-8724-4CB0-854F-41CA9E1557CC}" type="slidenum">
              <a:rPr kumimoji="0" lang="en-US" altLang="en-US" sz="1200" b="0" i="0" u="none" strike="noStrike" kern="1200" cap="none" spc="0" normalizeH="0" baseline="0" noProof="0" smtClean="0">
                <a:ln>
                  <a:noFill/>
                </a:ln>
                <a:solidFill>
                  <a:srgbClr val="CCCCCC"/>
                </a:solidFill>
                <a:effectLst/>
                <a:uLnTx/>
                <a:uFillTx/>
                <a:latin typeface="Arial" panose="020B0604020202020204" pitchFamily="34" charset="0"/>
                <a:ea typeface="Osaka" charset="-128"/>
              </a:rPr>
              <a:pPr marL="0" marR="0" lvl="0" indent="0" algn="l"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CCCCCC"/>
              </a:solidFill>
              <a:effectLst/>
              <a:uLnTx/>
              <a:uFillTx/>
              <a:latin typeface="Arial" panose="020B0604020202020204" pitchFamily="34" charset="0"/>
              <a:ea typeface="Osaka" charset="-128"/>
            </a:endParaRPr>
          </a:p>
        </p:txBody>
      </p:sp>
    </p:spTree>
    <p:extLst>
      <p:ext uri="{BB962C8B-B14F-4D97-AF65-F5344CB8AC3E}">
        <p14:creationId xmlns:p14="http://schemas.microsoft.com/office/powerpoint/2010/main" val="391193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C629-A00C-4807-BACF-93AF90070EA6}"/>
              </a:ext>
            </a:extLst>
          </p:cNvPr>
          <p:cNvSpPr>
            <a:spLocks noGrp="1"/>
          </p:cNvSpPr>
          <p:nvPr>
            <p:ph type="title"/>
          </p:nvPr>
        </p:nvSpPr>
        <p:spPr/>
        <p:txBody>
          <a:bodyPr/>
          <a:lstStyle/>
          <a:p>
            <a:r>
              <a:rPr lang="en-US" dirty="0"/>
              <a:t>Focus on finding a solution</a:t>
            </a:r>
          </a:p>
        </p:txBody>
      </p:sp>
      <p:sp>
        <p:nvSpPr>
          <p:cNvPr id="3" name="Content Placeholder 2">
            <a:extLst>
              <a:ext uri="{FF2B5EF4-FFF2-40B4-BE49-F238E27FC236}">
                <a16:creationId xmlns:a16="http://schemas.microsoft.com/office/drawing/2014/main" id="{B3F341DA-F32C-4B85-B7C2-A38AE89BA767}"/>
              </a:ext>
            </a:extLst>
          </p:cNvPr>
          <p:cNvSpPr>
            <a:spLocks noGrp="1"/>
          </p:cNvSpPr>
          <p:nvPr>
            <p:ph idx="1"/>
          </p:nvPr>
        </p:nvSpPr>
        <p:spPr>
          <a:xfrm>
            <a:off x="589280" y="4724400"/>
            <a:ext cx="7924800" cy="1371600"/>
          </a:xfrm>
        </p:spPr>
        <p:txBody>
          <a:bodyPr/>
          <a:lstStyle/>
          <a:p>
            <a:pPr marL="0" indent="0">
              <a:buNone/>
            </a:pPr>
            <a:r>
              <a:rPr lang="en-US" dirty="0"/>
              <a:t>A problem is a gap between:</a:t>
            </a:r>
          </a:p>
          <a:p>
            <a:r>
              <a:rPr lang="en-US" dirty="0"/>
              <a:t>Current condition: what is actually happening and</a:t>
            </a:r>
          </a:p>
          <a:p>
            <a:r>
              <a:rPr lang="en-US" dirty="0"/>
              <a:t>Target or ideal condition: what should be happening</a:t>
            </a:r>
          </a:p>
        </p:txBody>
      </p:sp>
      <p:sp>
        <p:nvSpPr>
          <p:cNvPr id="4" name="Footer Placeholder 3">
            <a:extLst>
              <a:ext uri="{FF2B5EF4-FFF2-40B4-BE49-F238E27FC236}">
                <a16:creationId xmlns:a16="http://schemas.microsoft.com/office/drawing/2014/main" id="{46A8EF60-927C-4FC8-A9C9-DCCA3D93D34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7732EEF6-B147-45A8-B4BE-F55BCA922FC6}"/>
              </a:ext>
            </a:extLst>
          </p:cNvPr>
          <p:cNvSpPr>
            <a:spLocks noGrp="1"/>
          </p:cNvSpPr>
          <p:nvPr>
            <p:ph type="sldNum" sz="quarter" idx="12"/>
          </p:nvPr>
        </p:nvSpPr>
        <p:spPr/>
        <p:txBody>
          <a:bodyPr/>
          <a:lstStyle/>
          <a:p>
            <a:fld id="{909ED1F4-8724-4CB0-854F-41CA9E1557CC}" type="slidenum">
              <a:rPr lang="en-US" altLang="en-US" smtClean="0"/>
              <a:pPr/>
              <a:t>71</a:t>
            </a:fld>
            <a:endParaRPr lang="en-US" altLang="en-US"/>
          </a:p>
        </p:txBody>
      </p:sp>
      <p:sp>
        <p:nvSpPr>
          <p:cNvPr id="6" name="Content Placeholder 2">
            <a:extLst>
              <a:ext uri="{FF2B5EF4-FFF2-40B4-BE49-F238E27FC236}">
                <a16:creationId xmlns:a16="http://schemas.microsoft.com/office/drawing/2014/main" id="{A2CD48D4-1160-4CB7-AF31-C71F4B2212AC}"/>
              </a:ext>
            </a:extLst>
          </p:cNvPr>
          <p:cNvSpPr txBox="1">
            <a:spLocks/>
          </p:cNvSpPr>
          <p:nvPr/>
        </p:nvSpPr>
        <p:spPr bwMode="auto">
          <a:xfrm>
            <a:off x="609600" y="1418510"/>
            <a:ext cx="7924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marL="0" indent="0">
              <a:buFont typeface="Wingdings" panose="05000000000000000000" pitchFamily="2" charset="2"/>
              <a:buNone/>
            </a:pPr>
            <a:endParaRPr lang="en-US" kern="0" dirty="0"/>
          </a:p>
        </p:txBody>
      </p:sp>
      <p:pic>
        <p:nvPicPr>
          <p:cNvPr id="7" name="Online Media 6" title="Stuck On An Escalator - Take Action">
            <a:hlinkClick r:id="" action="ppaction://media"/>
            <a:extLst>
              <a:ext uri="{FF2B5EF4-FFF2-40B4-BE49-F238E27FC236}">
                <a16:creationId xmlns:a16="http://schemas.microsoft.com/office/drawing/2014/main" id="{67C9A259-965F-4443-8B58-32C53787D69D}"/>
              </a:ext>
            </a:extLst>
          </p:cNvPr>
          <p:cNvPicPr>
            <a:picLocks noRot="1" noChangeAspect="1"/>
          </p:cNvPicPr>
          <p:nvPr>
            <a:videoFile r:link="rId1"/>
          </p:nvPr>
        </p:nvPicPr>
        <p:blipFill>
          <a:blip r:embed="rId4"/>
          <a:stretch>
            <a:fillRect/>
          </a:stretch>
        </p:blipFill>
        <p:spPr>
          <a:xfrm>
            <a:off x="1485900" y="1341220"/>
            <a:ext cx="6172200" cy="3248620"/>
          </a:xfrm>
          <a:prstGeom prst="rect">
            <a:avLst/>
          </a:prstGeom>
        </p:spPr>
      </p:pic>
    </p:spTree>
    <p:extLst>
      <p:ext uri="{BB962C8B-B14F-4D97-AF65-F5344CB8AC3E}">
        <p14:creationId xmlns:p14="http://schemas.microsoft.com/office/powerpoint/2010/main" val="393123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72</a:t>
            </a:fld>
            <a:endParaRPr lang="en-US" altLang="en-US"/>
          </a:p>
        </p:txBody>
      </p:sp>
      <p:sp>
        <p:nvSpPr>
          <p:cNvPr id="37" name="Slide Number Placeholder 2">
            <a:extLst>
              <a:ext uri="{FF2B5EF4-FFF2-40B4-BE49-F238E27FC236}">
                <a16:creationId xmlns:a16="http://schemas.microsoft.com/office/drawing/2014/main" id="{90E3A7AA-404A-4347-BB78-1B11A7F32DA2}"/>
              </a:ext>
            </a:extLst>
          </p:cNvPr>
          <p:cNvSpPr>
            <a:spLocks noGrp="1"/>
          </p:cNvSpPr>
          <p:nvPr/>
        </p:nvSpPr>
        <p:spPr>
          <a:xfrm>
            <a:off x="1635125" y="7165855"/>
            <a:ext cx="464493" cy="404962"/>
          </a:xfrm>
          <a:prstGeom prst="rect">
            <a:avLst/>
          </a:prstGeom>
          <a:ln>
            <a:noFill/>
          </a:ln>
        </p:spPr>
        <p:txBody>
          <a:bodyPr vert="horz" lIns="91440" tIns="45720" rIns="91440" bIns="45720" rtlCol="0" anchor="ctr"/>
          <a:lstStyle>
            <a:defPPr>
              <a:defRPr lang="en-US"/>
            </a:defPPr>
            <a:lvl1pPr marL="0" algn="l"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1EE7CD-B493-46A7-9498-54C7276D7B26}" type="slidenum">
              <a:rPr lang="en-US" smtClean="0"/>
              <a:pPr/>
              <a:t>72</a:t>
            </a:fld>
            <a:endParaRPr lang="en-US"/>
          </a:p>
        </p:txBody>
      </p:sp>
      <p:sp>
        <p:nvSpPr>
          <p:cNvPr id="39" name="Can 5">
            <a:extLst>
              <a:ext uri="{FF2B5EF4-FFF2-40B4-BE49-F238E27FC236}">
                <a16:creationId xmlns:a16="http://schemas.microsoft.com/office/drawing/2014/main" id="{9A64E13D-29A4-4075-98E0-93D264BD112D}"/>
              </a:ext>
            </a:extLst>
          </p:cNvPr>
          <p:cNvSpPr/>
          <p:nvPr/>
        </p:nvSpPr>
        <p:spPr>
          <a:xfrm>
            <a:off x="2941722" y="4391526"/>
            <a:ext cx="1293395" cy="1552074"/>
          </a:xfrm>
          <a:prstGeom prst="can">
            <a:avLst/>
          </a:prstGeom>
          <a:solidFill>
            <a:srgbClr val="FFDDD5"/>
          </a:solidFill>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fontAlgn="auto">
              <a:spcBef>
                <a:spcPts val="0"/>
              </a:spcBef>
              <a:spcAft>
                <a:spcPts val="0"/>
              </a:spcAft>
              <a:defRPr/>
            </a:pPr>
            <a:endParaRPr lang="en-US" sz="2800" dirty="0">
              <a:solidFill>
                <a:prstClr val="white"/>
              </a:solidFill>
            </a:endParaRPr>
          </a:p>
        </p:txBody>
      </p:sp>
      <p:sp>
        <p:nvSpPr>
          <p:cNvPr id="40" name="Isosceles Triangle 39">
            <a:extLst>
              <a:ext uri="{FF2B5EF4-FFF2-40B4-BE49-F238E27FC236}">
                <a16:creationId xmlns:a16="http://schemas.microsoft.com/office/drawing/2014/main" id="{50CEFF91-D348-43F5-AEA0-B3D98A4FED9D}"/>
              </a:ext>
            </a:extLst>
          </p:cNvPr>
          <p:cNvSpPr/>
          <p:nvPr/>
        </p:nvSpPr>
        <p:spPr>
          <a:xfrm rot="10800000">
            <a:off x="909244" y="1869406"/>
            <a:ext cx="5358350" cy="3686175"/>
          </a:xfrm>
          <a:prstGeom prst="triangle">
            <a:avLst>
              <a:gd name="adj" fmla="val 50000"/>
            </a:avLst>
          </a:prstGeom>
          <a:solidFill>
            <a:srgbClr val="FFDDD5"/>
          </a:solidFill>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fontAlgn="auto">
              <a:spcBef>
                <a:spcPts val="0"/>
              </a:spcBef>
              <a:spcAft>
                <a:spcPts val="0"/>
              </a:spcAft>
              <a:defRPr/>
            </a:pPr>
            <a:endParaRPr lang="en-US" sz="2800" dirty="0">
              <a:solidFill>
                <a:prstClr val="white"/>
              </a:solidFill>
            </a:endParaRPr>
          </a:p>
        </p:txBody>
      </p:sp>
      <p:sp>
        <p:nvSpPr>
          <p:cNvPr id="41" name="Oval 40">
            <a:extLst>
              <a:ext uri="{FF2B5EF4-FFF2-40B4-BE49-F238E27FC236}">
                <a16:creationId xmlns:a16="http://schemas.microsoft.com/office/drawing/2014/main" id="{0C780C3D-3496-4FE4-A924-856AF4813E05}"/>
              </a:ext>
            </a:extLst>
          </p:cNvPr>
          <p:cNvSpPr/>
          <p:nvPr/>
        </p:nvSpPr>
        <p:spPr>
          <a:xfrm>
            <a:off x="946291" y="1393814"/>
            <a:ext cx="5364765" cy="905376"/>
          </a:xfrm>
          <a:prstGeom prst="ellipse">
            <a:avLst/>
          </a:prstGeom>
          <a:solidFill>
            <a:srgbClr val="FFBBAB"/>
          </a:solidFill>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tIns="0"/>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algn="ctr" fontAlgn="auto">
              <a:spcBef>
                <a:spcPts val="0"/>
              </a:spcBef>
              <a:spcAft>
                <a:spcPts val="0"/>
              </a:spcAft>
              <a:defRPr/>
            </a:pPr>
            <a:r>
              <a:rPr lang="en-US" sz="2400" dirty="0">
                <a:solidFill>
                  <a:schemeClr val="tx1"/>
                </a:solidFill>
              </a:rPr>
              <a:t>Initial perception of problem</a:t>
            </a:r>
          </a:p>
        </p:txBody>
      </p:sp>
      <p:sp>
        <p:nvSpPr>
          <p:cNvPr id="42" name="TextBox 6">
            <a:extLst>
              <a:ext uri="{FF2B5EF4-FFF2-40B4-BE49-F238E27FC236}">
                <a16:creationId xmlns:a16="http://schemas.microsoft.com/office/drawing/2014/main" id="{8D83D3F6-45F9-4A6F-B4F5-E3372B4A1B15}"/>
              </a:ext>
            </a:extLst>
          </p:cNvPr>
          <p:cNvSpPr txBox="1">
            <a:spLocks noChangeArrowheads="1"/>
          </p:cNvSpPr>
          <p:nvPr/>
        </p:nvSpPr>
        <p:spPr bwMode="auto">
          <a:xfrm>
            <a:off x="-76200" y="2322094"/>
            <a:ext cx="7390828" cy="339516"/>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0000"/>
                </a:solidFill>
                <a:latin typeface="Calibri" pitchFamily="34" charset="0"/>
              </a:rPr>
              <a:t>Clarify the problem</a:t>
            </a:r>
          </a:p>
        </p:txBody>
      </p:sp>
      <p:sp>
        <p:nvSpPr>
          <p:cNvPr id="43" name="TextBox 7">
            <a:extLst>
              <a:ext uri="{FF2B5EF4-FFF2-40B4-BE49-F238E27FC236}">
                <a16:creationId xmlns:a16="http://schemas.microsoft.com/office/drawing/2014/main" id="{C7D564AD-D215-41E6-8194-2CEDF1C029CC}"/>
              </a:ext>
            </a:extLst>
          </p:cNvPr>
          <p:cNvSpPr txBox="1">
            <a:spLocks noChangeArrowheads="1"/>
          </p:cNvSpPr>
          <p:nvPr/>
        </p:nvSpPr>
        <p:spPr bwMode="auto">
          <a:xfrm>
            <a:off x="-76200" y="2887955"/>
            <a:ext cx="7390828" cy="600890"/>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376092"/>
                </a:solidFill>
                <a:latin typeface="Calibri" pitchFamily="34" charset="0"/>
              </a:rPr>
              <a:t>Go to the </a:t>
            </a:r>
            <a:r>
              <a:rPr lang="en-US" dirty="0" err="1">
                <a:solidFill>
                  <a:srgbClr val="376092"/>
                </a:solidFill>
                <a:latin typeface="Calibri" pitchFamily="34" charset="0"/>
              </a:rPr>
              <a:t>Gemba</a:t>
            </a:r>
            <a:r>
              <a:rPr lang="en-US" dirty="0">
                <a:solidFill>
                  <a:srgbClr val="376092"/>
                </a:solidFill>
                <a:latin typeface="Calibri" pitchFamily="34" charset="0"/>
              </a:rPr>
              <a:t> and understand the</a:t>
            </a:r>
          </a:p>
          <a:p>
            <a:pPr algn="ctr"/>
            <a:r>
              <a:rPr lang="en-US" dirty="0">
                <a:solidFill>
                  <a:srgbClr val="376092"/>
                </a:solidFill>
                <a:latin typeface="Calibri" pitchFamily="34" charset="0"/>
              </a:rPr>
              <a:t>way the work is done</a:t>
            </a:r>
          </a:p>
        </p:txBody>
      </p:sp>
      <p:sp>
        <p:nvSpPr>
          <p:cNvPr id="44" name="TextBox 8">
            <a:extLst>
              <a:ext uri="{FF2B5EF4-FFF2-40B4-BE49-F238E27FC236}">
                <a16:creationId xmlns:a16="http://schemas.microsoft.com/office/drawing/2014/main" id="{E038A369-59C8-4AD9-8AC5-0F4066A0BB8B}"/>
              </a:ext>
            </a:extLst>
          </p:cNvPr>
          <p:cNvSpPr txBox="1">
            <a:spLocks noChangeArrowheads="1"/>
          </p:cNvSpPr>
          <p:nvPr/>
        </p:nvSpPr>
        <p:spPr bwMode="auto">
          <a:xfrm>
            <a:off x="-76200" y="3663992"/>
            <a:ext cx="7390828" cy="339516"/>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000000"/>
                </a:solidFill>
                <a:latin typeface="Calibri" pitchFamily="34" charset="0"/>
              </a:rPr>
              <a:t>Focus on the process</a:t>
            </a:r>
          </a:p>
        </p:txBody>
      </p:sp>
      <p:sp>
        <p:nvSpPr>
          <p:cNvPr id="45" name="TextBox 9">
            <a:extLst>
              <a:ext uri="{FF2B5EF4-FFF2-40B4-BE49-F238E27FC236}">
                <a16:creationId xmlns:a16="http://schemas.microsoft.com/office/drawing/2014/main" id="{CC704474-EC1C-4C5D-BBE8-A17E2AAC7FE9}"/>
              </a:ext>
            </a:extLst>
          </p:cNvPr>
          <p:cNvSpPr txBox="1">
            <a:spLocks noChangeArrowheads="1"/>
          </p:cNvSpPr>
          <p:nvPr/>
        </p:nvSpPr>
        <p:spPr bwMode="auto">
          <a:xfrm>
            <a:off x="-66741" y="4362219"/>
            <a:ext cx="7390828" cy="923330"/>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rgbClr val="376092"/>
                </a:solidFill>
                <a:latin typeface="Calibri" pitchFamily="34" charset="0"/>
              </a:rPr>
              <a:t>Determine </a:t>
            </a:r>
          </a:p>
          <a:p>
            <a:pPr algn="ctr"/>
            <a:r>
              <a:rPr lang="en-US" dirty="0">
                <a:solidFill>
                  <a:srgbClr val="376092"/>
                </a:solidFill>
                <a:latin typeface="Calibri" pitchFamily="34" charset="0"/>
              </a:rPr>
              <a:t>Root </a:t>
            </a:r>
          </a:p>
          <a:p>
            <a:pPr algn="ctr"/>
            <a:r>
              <a:rPr lang="en-US" dirty="0">
                <a:solidFill>
                  <a:srgbClr val="376092"/>
                </a:solidFill>
                <a:latin typeface="Calibri" pitchFamily="34" charset="0"/>
              </a:rPr>
              <a:t>Cause</a:t>
            </a:r>
          </a:p>
        </p:txBody>
      </p:sp>
      <p:cxnSp>
        <p:nvCxnSpPr>
          <p:cNvPr id="51" name="Straight Arrow Connector 50">
            <a:extLst>
              <a:ext uri="{FF2B5EF4-FFF2-40B4-BE49-F238E27FC236}">
                <a16:creationId xmlns:a16="http://schemas.microsoft.com/office/drawing/2014/main" id="{D8781057-BE01-4CAB-98D3-CAA9BFB9D914}"/>
              </a:ext>
            </a:extLst>
          </p:cNvPr>
          <p:cNvCxnSpPr/>
          <p:nvPr/>
        </p:nvCxnSpPr>
        <p:spPr>
          <a:xfrm>
            <a:off x="3612798" y="2645443"/>
            <a:ext cx="0" cy="309876"/>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C064595-3C5C-4F18-86B9-3D9184A3C50F}"/>
              </a:ext>
            </a:extLst>
          </p:cNvPr>
          <p:cNvCxnSpPr/>
          <p:nvPr/>
        </p:nvCxnSpPr>
        <p:spPr>
          <a:xfrm>
            <a:off x="3619214" y="3434953"/>
            <a:ext cx="0" cy="309876"/>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CCAB955-441C-4B0B-B2B7-C0AA6684EC93}"/>
              </a:ext>
            </a:extLst>
          </p:cNvPr>
          <p:cNvCxnSpPr/>
          <p:nvPr/>
        </p:nvCxnSpPr>
        <p:spPr>
          <a:xfrm>
            <a:off x="3619214" y="4016981"/>
            <a:ext cx="0" cy="309876"/>
          </a:xfrm>
          <a:prstGeom prst="straightConnector1">
            <a:avLst/>
          </a:prstGeom>
          <a:ln w="5080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64" name="TextBox 31">
            <a:extLst>
              <a:ext uri="{FF2B5EF4-FFF2-40B4-BE49-F238E27FC236}">
                <a16:creationId xmlns:a16="http://schemas.microsoft.com/office/drawing/2014/main" id="{2626663E-8694-4CF6-A036-F3C64299BEB7}"/>
              </a:ext>
            </a:extLst>
          </p:cNvPr>
          <p:cNvSpPr txBox="1">
            <a:spLocks noChangeArrowheads="1"/>
          </p:cNvSpPr>
          <p:nvPr/>
        </p:nvSpPr>
        <p:spPr bwMode="auto">
          <a:xfrm>
            <a:off x="6220501" y="2002962"/>
            <a:ext cx="2750648" cy="83099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76092"/>
                </a:solidFill>
                <a:latin typeface="Calibri" pitchFamily="34" charset="0"/>
              </a:rPr>
              <a:t>Grasp the situation</a:t>
            </a:r>
          </a:p>
          <a:p>
            <a:r>
              <a:rPr lang="en-US" sz="1600" dirty="0">
                <a:solidFill>
                  <a:srgbClr val="000000"/>
                </a:solidFill>
                <a:latin typeface="Calibri" pitchFamily="34" charset="0"/>
              </a:rPr>
              <a:t>What is the actual problem </a:t>
            </a:r>
            <a:r>
              <a:rPr lang="en-US" sz="1600" i="1" dirty="0">
                <a:solidFill>
                  <a:srgbClr val="000000"/>
                </a:solidFill>
                <a:latin typeface="Calibri" pitchFamily="34" charset="0"/>
              </a:rPr>
              <a:t>in performance?</a:t>
            </a:r>
            <a:endParaRPr lang="en-US" sz="1600" dirty="0">
              <a:solidFill>
                <a:srgbClr val="000000"/>
              </a:solidFill>
              <a:latin typeface="Calibri" pitchFamily="34" charset="0"/>
            </a:endParaRPr>
          </a:p>
        </p:txBody>
      </p:sp>
      <p:sp>
        <p:nvSpPr>
          <p:cNvPr id="65" name="TextBox 32">
            <a:extLst>
              <a:ext uri="{FF2B5EF4-FFF2-40B4-BE49-F238E27FC236}">
                <a16:creationId xmlns:a16="http://schemas.microsoft.com/office/drawing/2014/main" id="{5360C7C8-9E14-40C4-9FE7-B2D348817A71}"/>
              </a:ext>
            </a:extLst>
          </p:cNvPr>
          <p:cNvSpPr txBox="1">
            <a:spLocks noChangeArrowheads="1"/>
          </p:cNvSpPr>
          <p:nvPr/>
        </p:nvSpPr>
        <p:spPr bwMode="auto">
          <a:xfrm>
            <a:off x="5730875" y="2847432"/>
            <a:ext cx="3413125" cy="1077218"/>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76092"/>
                </a:solidFill>
                <a:latin typeface="Calibri" pitchFamily="34" charset="0"/>
              </a:rPr>
              <a:t>Problem breakdown</a:t>
            </a:r>
          </a:p>
          <a:p>
            <a:r>
              <a:rPr lang="en-US" sz="1600" dirty="0">
                <a:solidFill>
                  <a:srgbClr val="000000"/>
                </a:solidFill>
                <a:latin typeface="Calibri" pitchFamily="34" charset="0"/>
              </a:rPr>
              <a:t>Go to the </a:t>
            </a:r>
            <a:r>
              <a:rPr lang="en-US" sz="1600" dirty="0" err="1">
                <a:solidFill>
                  <a:srgbClr val="000000"/>
                </a:solidFill>
                <a:latin typeface="Calibri" pitchFamily="34" charset="0"/>
              </a:rPr>
              <a:t>gemba</a:t>
            </a:r>
            <a:r>
              <a:rPr lang="en-US" sz="1600" dirty="0">
                <a:solidFill>
                  <a:srgbClr val="000000"/>
                </a:solidFill>
                <a:latin typeface="Calibri" pitchFamily="34" charset="0"/>
              </a:rPr>
              <a:t>, get the facts first-hand, analyze them thoroughly and objectively</a:t>
            </a:r>
          </a:p>
        </p:txBody>
      </p:sp>
      <p:sp>
        <p:nvSpPr>
          <p:cNvPr id="66" name="TextBox 33">
            <a:extLst>
              <a:ext uri="{FF2B5EF4-FFF2-40B4-BE49-F238E27FC236}">
                <a16:creationId xmlns:a16="http://schemas.microsoft.com/office/drawing/2014/main" id="{73C2FB63-6A19-4969-8DAA-A69AF098B916}"/>
              </a:ext>
            </a:extLst>
          </p:cNvPr>
          <p:cNvSpPr txBox="1">
            <a:spLocks noChangeArrowheads="1"/>
          </p:cNvSpPr>
          <p:nvPr/>
        </p:nvSpPr>
        <p:spPr bwMode="auto">
          <a:xfrm>
            <a:off x="4908885" y="4794261"/>
            <a:ext cx="3892215" cy="83099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76092"/>
                </a:solidFill>
                <a:latin typeface="Calibri" pitchFamily="34" charset="0"/>
              </a:rPr>
              <a:t>Cause investigation</a:t>
            </a:r>
          </a:p>
          <a:p>
            <a:r>
              <a:rPr lang="en-US" sz="1600" dirty="0">
                <a:solidFill>
                  <a:srgbClr val="000000"/>
                </a:solidFill>
                <a:latin typeface="Calibri" pitchFamily="34" charset="0"/>
              </a:rPr>
              <a:t>Determine the root cause of </a:t>
            </a:r>
            <a:r>
              <a:rPr lang="en-US" sz="1600" i="1" dirty="0">
                <a:solidFill>
                  <a:srgbClr val="000000"/>
                </a:solidFill>
                <a:latin typeface="Calibri" pitchFamily="34" charset="0"/>
              </a:rPr>
              <a:t>why</a:t>
            </a:r>
            <a:r>
              <a:rPr lang="en-US" sz="1600" dirty="0">
                <a:solidFill>
                  <a:srgbClr val="000000"/>
                </a:solidFill>
                <a:latin typeface="Calibri" pitchFamily="34" charset="0"/>
              </a:rPr>
              <a:t> the problem is occurring.</a:t>
            </a:r>
          </a:p>
        </p:txBody>
      </p:sp>
      <p:sp>
        <p:nvSpPr>
          <p:cNvPr id="67" name="TextBox 32">
            <a:extLst>
              <a:ext uri="{FF2B5EF4-FFF2-40B4-BE49-F238E27FC236}">
                <a16:creationId xmlns:a16="http://schemas.microsoft.com/office/drawing/2014/main" id="{28C9FE3A-97E9-42D4-B831-F65785A41E13}"/>
              </a:ext>
            </a:extLst>
          </p:cNvPr>
          <p:cNvSpPr txBox="1">
            <a:spLocks noChangeArrowheads="1"/>
          </p:cNvSpPr>
          <p:nvPr/>
        </p:nvSpPr>
        <p:spPr bwMode="auto">
          <a:xfrm>
            <a:off x="5349165" y="3911358"/>
            <a:ext cx="3413125" cy="83099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376092"/>
                </a:solidFill>
                <a:latin typeface="Calibri" pitchFamily="34" charset="0"/>
              </a:rPr>
              <a:t>Be Respectful</a:t>
            </a:r>
          </a:p>
          <a:p>
            <a:r>
              <a:rPr lang="en-US" sz="1600" dirty="0">
                <a:solidFill>
                  <a:srgbClr val="000000"/>
                </a:solidFill>
                <a:latin typeface="Calibri" pitchFamily="34" charset="0"/>
              </a:rPr>
              <a:t>Blame the process, not the person. Where did the process fail?</a:t>
            </a:r>
          </a:p>
        </p:txBody>
      </p:sp>
    </p:spTree>
    <p:extLst>
      <p:ext uri="{BB962C8B-B14F-4D97-AF65-F5344CB8AC3E}">
        <p14:creationId xmlns:p14="http://schemas.microsoft.com/office/powerpoint/2010/main" val="28567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Problem Solving Methods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73</a:t>
            </a:fld>
            <a:endParaRPr lang="en-US" altLang="en-US"/>
          </a:p>
        </p:txBody>
      </p:sp>
      <p:sp>
        <p:nvSpPr>
          <p:cNvPr id="19" name="Line 4"/>
          <p:cNvSpPr>
            <a:spLocks noChangeShapeType="1"/>
          </p:cNvSpPr>
          <p:nvPr/>
        </p:nvSpPr>
        <p:spPr bwMode="auto">
          <a:xfrm>
            <a:off x="4495800" y="1595438"/>
            <a:ext cx="0" cy="4572000"/>
          </a:xfrm>
          <a:prstGeom prst="line">
            <a:avLst/>
          </a:prstGeom>
          <a:noFill/>
          <a:ln w="57150">
            <a:solidFill>
              <a:srgbClr val="CC0000"/>
            </a:solidFill>
            <a:round/>
            <a:headEnd/>
            <a:tailEnd/>
          </a:ln>
        </p:spPr>
        <p:txBody>
          <a:bodyPr/>
          <a:lstStyle/>
          <a:p>
            <a:endParaRPr lang="en-US"/>
          </a:p>
        </p:txBody>
      </p:sp>
      <p:sp>
        <p:nvSpPr>
          <p:cNvPr id="20" name="Line 5"/>
          <p:cNvSpPr>
            <a:spLocks noChangeShapeType="1"/>
          </p:cNvSpPr>
          <p:nvPr/>
        </p:nvSpPr>
        <p:spPr bwMode="auto">
          <a:xfrm>
            <a:off x="990600" y="3729038"/>
            <a:ext cx="7543800" cy="0"/>
          </a:xfrm>
          <a:prstGeom prst="line">
            <a:avLst/>
          </a:prstGeom>
          <a:noFill/>
          <a:ln w="57150">
            <a:solidFill>
              <a:srgbClr val="CC0000"/>
            </a:solidFill>
            <a:round/>
            <a:headEnd/>
            <a:tailEnd/>
          </a:ln>
        </p:spPr>
        <p:txBody>
          <a:bodyPr/>
          <a:lstStyle/>
          <a:p>
            <a:endParaRPr lang="en-US"/>
          </a:p>
        </p:txBody>
      </p:sp>
      <p:sp>
        <p:nvSpPr>
          <p:cNvPr id="21" name="Text Box 8"/>
          <p:cNvSpPr txBox="1">
            <a:spLocks noChangeArrowheads="1"/>
          </p:cNvSpPr>
          <p:nvPr/>
        </p:nvSpPr>
        <p:spPr bwMode="auto">
          <a:xfrm>
            <a:off x="1524000" y="1609725"/>
            <a:ext cx="2286000" cy="366713"/>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Known</a:t>
            </a:r>
          </a:p>
        </p:txBody>
      </p:sp>
      <p:sp>
        <p:nvSpPr>
          <p:cNvPr id="22" name="Text Box 9"/>
          <p:cNvSpPr txBox="1">
            <a:spLocks noChangeArrowheads="1"/>
          </p:cNvSpPr>
          <p:nvPr/>
        </p:nvSpPr>
        <p:spPr bwMode="auto">
          <a:xfrm>
            <a:off x="5486400" y="1609725"/>
            <a:ext cx="2286000" cy="366713"/>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Unknown</a:t>
            </a:r>
          </a:p>
        </p:txBody>
      </p:sp>
      <p:sp>
        <p:nvSpPr>
          <p:cNvPr id="23" name="Text Box 10"/>
          <p:cNvSpPr txBox="1">
            <a:spLocks noChangeArrowheads="1"/>
          </p:cNvSpPr>
          <p:nvPr/>
        </p:nvSpPr>
        <p:spPr bwMode="auto">
          <a:xfrm rot="-5400000">
            <a:off x="-45243" y="2326481"/>
            <a:ext cx="2286000" cy="366713"/>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Known</a:t>
            </a:r>
          </a:p>
        </p:txBody>
      </p:sp>
      <p:sp>
        <p:nvSpPr>
          <p:cNvPr id="24" name="Text Box 11"/>
          <p:cNvSpPr txBox="1">
            <a:spLocks noChangeArrowheads="1"/>
          </p:cNvSpPr>
          <p:nvPr/>
        </p:nvSpPr>
        <p:spPr bwMode="auto">
          <a:xfrm rot="-5400000">
            <a:off x="-45243" y="4917281"/>
            <a:ext cx="2286000" cy="366713"/>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Unknown</a:t>
            </a:r>
          </a:p>
        </p:txBody>
      </p:sp>
      <p:sp>
        <p:nvSpPr>
          <p:cNvPr id="25" name="Text Box 14"/>
          <p:cNvSpPr txBox="1">
            <a:spLocks noChangeArrowheads="1"/>
          </p:cNvSpPr>
          <p:nvPr/>
        </p:nvSpPr>
        <p:spPr bwMode="auto">
          <a:xfrm rot="-5400000">
            <a:off x="-608012" y="3498852"/>
            <a:ext cx="2286000" cy="460375"/>
          </a:xfrm>
          <a:prstGeom prst="rect">
            <a:avLst/>
          </a:prstGeom>
          <a:noFill/>
          <a:ln w="9525">
            <a:noFill/>
            <a:miter lim="800000"/>
            <a:headEnd/>
            <a:tailEnd/>
          </a:ln>
        </p:spPr>
        <p:txBody>
          <a:bodyPr>
            <a:spAutoFit/>
          </a:bodyPr>
          <a:lstStyle/>
          <a:p>
            <a:pPr algn="ctr">
              <a:spcBef>
                <a:spcPct val="50000"/>
              </a:spcBef>
            </a:pPr>
            <a:r>
              <a:rPr lang="en-US" sz="2400" b="1" u="sng" dirty="0">
                <a:solidFill>
                  <a:srgbClr val="CC0000"/>
                </a:solidFill>
              </a:rPr>
              <a:t>Cause</a:t>
            </a:r>
          </a:p>
        </p:txBody>
      </p:sp>
      <p:sp>
        <p:nvSpPr>
          <p:cNvPr id="26" name="Text Box 15"/>
          <p:cNvSpPr txBox="1">
            <a:spLocks noChangeArrowheads="1"/>
          </p:cNvSpPr>
          <p:nvPr/>
        </p:nvSpPr>
        <p:spPr bwMode="auto">
          <a:xfrm>
            <a:off x="1524000" y="2433638"/>
            <a:ext cx="2286000" cy="400050"/>
          </a:xfrm>
          <a:prstGeom prst="rect">
            <a:avLst/>
          </a:prstGeom>
          <a:noFill/>
          <a:ln w="9525">
            <a:noFill/>
            <a:miter lim="800000"/>
            <a:headEnd/>
            <a:tailEnd/>
          </a:ln>
        </p:spPr>
        <p:txBody>
          <a:bodyPr>
            <a:spAutoFit/>
          </a:bodyPr>
          <a:lstStyle/>
          <a:p>
            <a:pPr algn="ctr">
              <a:spcBef>
                <a:spcPct val="50000"/>
              </a:spcBef>
            </a:pPr>
            <a:r>
              <a:rPr lang="en-US" b="1" i="1"/>
              <a:t>PDSA</a:t>
            </a:r>
          </a:p>
        </p:txBody>
      </p:sp>
      <p:sp>
        <p:nvSpPr>
          <p:cNvPr id="27" name="Text Box 16"/>
          <p:cNvSpPr txBox="1">
            <a:spLocks noChangeArrowheads="1"/>
          </p:cNvSpPr>
          <p:nvPr/>
        </p:nvSpPr>
        <p:spPr bwMode="auto">
          <a:xfrm>
            <a:off x="4876800" y="2433638"/>
            <a:ext cx="3581400" cy="938212"/>
          </a:xfrm>
          <a:prstGeom prst="rect">
            <a:avLst/>
          </a:prstGeom>
          <a:noFill/>
          <a:ln w="9525">
            <a:noFill/>
            <a:miter lim="800000"/>
            <a:headEnd/>
            <a:tailEnd/>
          </a:ln>
        </p:spPr>
        <p:txBody>
          <a:bodyPr>
            <a:spAutoFit/>
          </a:bodyPr>
          <a:lstStyle/>
          <a:p>
            <a:pPr algn="ctr">
              <a:spcBef>
                <a:spcPct val="50000"/>
              </a:spcBef>
            </a:pPr>
            <a:r>
              <a:rPr lang="en-US" b="1" i="1" dirty="0"/>
              <a:t>Kaizen</a:t>
            </a:r>
          </a:p>
          <a:p>
            <a:pPr algn="ctr">
              <a:spcBef>
                <a:spcPct val="50000"/>
              </a:spcBef>
            </a:pPr>
            <a:r>
              <a:rPr lang="en-US" sz="1400" i="1" dirty="0">
                <a:solidFill>
                  <a:schemeClr val="accent2"/>
                </a:solidFill>
              </a:rPr>
              <a:t>(</a:t>
            </a:r>
            <a:r>
              <a:rPr lang="en-US" sz="1400" i="1" dirty="0">
                <a:solidFill>
                  <a:srgbClr val="FF0000"/>
                </a:solidFill>
              </a:rPr>
              <a:t>cause </a:t>
            </a:r>
            <a:r>
              <a:rPr lang="en-US" sz="1400" i="1" dirty="0">
                <a:solidFill>
                  <a:schemeClr val="accent2"/>
                </a:solidFill>
              </a:rPr>
              <a:t>is known or could easily be identified, i.e. 5 why’s)</a:t>
            </a:r>
          </a:p>
        </p:txBody>
      </p:sp>
      <p:sp>
        <p:nvSpPr>
          <p:cNvPr id="28" name="Text Box 17"/>
          <p:cNvSpPr txBox="1">
            <a:spLocks noChangeArrowheads="1"/>
          </p:cNvSpPr>
          <p:nvPr/>
        </p:nvSpPr>
        <p:spPr bwMode="auto">
          <a:xfrm>
            <a:off x="5486400" y="4643438"/>
            <a:ext cx="2590800" cy="708025"/>
          </a:xfrm>
          <a:prstGeom prst="rect">
            <a:avLst/>
          </a:prstGeom>
          <a:noFill/>
          <a:ln w="9525">
            <a:noFill/>
            <a:miter lim="800000"/>
            <a:headEnd/>
            <a:tailEnd/>
          </a:ln>
        </p:spPr>
        <p:txBody>
          <a:bodyPr>
            <a:spAutoFit/>
          </a:bodyPr>
          <a:lstStyle/>
          <a:p>
            <a:pPr algn="ctr">
              <a:spcBef>
                <a:spcPct val="50000"/>
              </a:spcBef>
            </a:pPr>
            <a:r>
              <a:rPr lang="en-US" b="1" i="1"/>
              <a:t>A3 Problem Solving</a:t>
            </a:r>
          </a:p>
        </p:txBody>
      </p:sp>
      <p:sp>
        <p:nvSpPr>
          <p:cNvPr id="29" name="Text Box 18"/>
          <p:cNvSpPr txBox="1">
            <a:spLocks noChangeArrowheads="1"/>
          </p:cNvSpPr>
          <p:nvPr/>
        </p:nvSpPr>
        <p:spPr bwMode="auto">
          <a:xfrm>
            <a:off x="1676400" y="4733925"/>
            <a:ext cx="2286000" cy="400050"/>
          </a:xfrm>
          <a:prstGeom prst="rect">
            <a:avLst/>
          </a:prstGeom>
          <a:noFill/>
          <a:ln w="9525">
            <a:noFill/>
            <a:miter lim="800000"/>
            <a:headEnd/>
            <a:tailEnd/>
          </a:ln>
        </p:spPr>
        <p:txBody>
          <a:bodyPr>
            <a:spAutoFit/>
          </a:bodyPr>
          <a:lstStyle/>
          <a:p>
            <a:pPr algn="ctr">
              <a:spcBef>
                <a:spcPct val="50000"/>
              </a:spcBef>
            </a:pPr>
            <a:r>
              <a:rPr lang="en-US" b="1" i="1"/>
              <a:t>Firefighting</a:t>
            </a:r>
          </a:p>
        </p:txBody>
      </p:sp>
      <p:sp>
        <p:nvSpPr>
          <p:cNvPr id="30" name="Text Box 13"/>
          <p:cNvSpPr txBox="1">
            <a:spLocks noChangeArrowheads="1"/>
          </p:cNvSpPr>
          <p:nvPr/>
        </p:nvSpPr>
        <p:spPr bwMode="auto">
          <a:xfrm>
            <a:off x="3352800" y="1076325"/>
            <a:ext cx="2286000" cy="461963"/>
          </a:xfrm>
          <a:prstGeom prst="rect">
            <a:avLst/>
          </a:prstGeom>
          <a:noFill/>
          <a:ln w="9525">
            <a:noFill/>
            <a:miter lim="800000"/>
            <a:headEnd/>
            <a:tailEnd/>
          </a:ln>
        </p:spPr>
        <p:txBody>
          <a:bodyPr>
            <a:spAutoFit/>
          </a:bodyPr>
          <a:lstStyle/>
          <a:p>
            <a:pPr algn="ctr">
              <a:spcBef>
                <a:spcPct val="50000"/>
              </a:spcBef>
            </a:pPr>
            <a:r>
              <a:rPr lang="en-US" sz="2400" b="1" u="sng" dirty="0">
                <a:solidFill>
                  <a:srgbClr val="CC0000"/>
                </a:solidFill>
              </a:rPr>
              <a:t>Solution</a:t>
            </a:r>
          </a:p>
        </p:txBody>
      </p:sp>
    </p:spTree>
    <p:extLst>
      <p:ext uri="{BB962C8B-B14F-4D97-AF65-F5344CB8AC3E}">
        <p14:creationId xmlns:p14="http://schemas.microsoft.com/office/powerpoint/2010/main" val="2409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Kaizen</a:t>
            </a:r>
          </a:p>
        </p:txBody>
      </p:sp>
      <p:sp>
        <p:nvSpPr>
          <p:cNvPr id="3" name="Content Placeholder 2"/>
          <p:cNvSpPr>
            <a:spLocks noGrp="1"/>
          </p:cNvSpPr>
          <p:nvPr>
            <p:ph idx="1"/>
          </p:nvPr>
        </p:nvSpPr>
        <p:spPr>
          <a:xfrm>
            <a:off x="609600" y="1341438"/>
            <a:ext cx="7924800" cy="4373562"/>
          </a:xfrm>
        </p:spPr>
        <p:txBody>
          <a:bodyPr/>
          <a:lstStyle/>
          <a:p>
            <a:r>
              <a:rPr lang="en-US" dirty="0">
                <a:latin typeface="Arial" pitchFamily="34" charset="0"/>
              </a:rPr>
              <a:t>“… a system of continuous improvement in quality, technology, processes, company culture, productivity, safety and leadership that involves every employee and the identification and elimination of waste.”</a:t>
            </a:r>
          </a:p>
          <a:p>
            <a:r>
              <a:rPr lang="en-US" dirty="0">
                <a:latin typeface="Arial" pitchFamily="34" charset="0"/>
              </a:rPr>
              <a:t>Literal Translation: “to become good through change”</a:t>
            </a:r>
          </a:p>
          <a:p>
            <a:r>
              <a:rPr lang="en-US" dirty="0">
                <a:latin typeface="Arial" pitchFamily="34" charset="0"/>
              </a:rPr>
              <a:t>It is a Daily Process of improving at the front line</a:t>
            </a:r>
          </a:p>
          <a:p>
            <a:r>
              <a:rPr lang="en-US" dirty="0">
                <a:latin typeface="Arial" pitchFamily="34" charset="0"/>
              </a:rPr>
              <a:t>In a kaizen “event”, we know the problems and root causes, but are not sure yet of the best countermeasures. We figure that out, and implement by the end of the event.</a:t>
            </a:r>
          </a:p>
          <a:p>
            <a:endParaRPr lang="en-US" dirty="0"/>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74</a:t>
            </a:fld>
            <a:endParaRPr lang="en-US" altLang="en-US"/>
          </a:p>
        </p:txBody>
      </p:sp>
    </p:spTree>
    <p:extLst>
      <p:ext uri="{BB962C8B-B14F-4D97-AF65-F5344CB8AC3E}">
        <p14:creationId xmlns:p14="http://schemas.microsoft.com/office/powerpoint/2010/main" val="133406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Problems Below the Surface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75</a:t>
            </a:fld>
            <a:endParaRPr lang="en-US" altLang="en-US"/>
          </a:p>
        </p:txBody>
      </p:sp>
      <p:pic>
        <p:nvPicPr>
          <p:cNvPr id="6" name="Picture 2" descr="http://www.innovations.ahrq.gov/uploadedFiles/2009-01-Slide53.JPG"/>
          <p:cNvPicPr>
            <a:picLocks noChangeAspect="1" noChangeArrowheads="1"/>
          </p:cNvPicPr>
          <p:nvPr/>
        </p:nvPicPr>
        <p:blipFill>
          <a:blip r:embed="rId2" cstate="print"/>
          <a:srcRect/>
          <a:stretch>
            <a:fillRect/>
          </a:stretch>
        </p:blipFill>
        <p:spPr bwMode="auto">
          <a:xfrm>
            <a:off x="1595438" y="1166813"/>
            <a:ext cx="6176962" cy="4632325"/>
          </a:xfrm>
          <a:prstGeom prst="rect">
            <a:avLst/>
          </a:prstGeom>
          <a:noFill/>
          <a:ln w="9525">
            <a:noFill/>
            <a:miter lim="800000"/>
            <a:headEnd/>
            <a:tailEnd/>
          </a:ln>
        </p:spPr>
      </p:pic>
      <p:sp>
        <p:nvSpPr>
          <p:cNvPr id="7" name="TextBox 6"/>
          <p:cNvSpPr txBox="1"/>
          <p:nvPr/>
        </p:nvSpPr>
        <p:spPr>
          <a:xfrm>
            <a:off x="1308100" y="4589463"/>
            <a:ext cx="3568700" cy="1385887"/>
          </a:xfrm>
          <a:prstGeom prst="rect">
            <a:avLst/>
          </a:prstGeom>
          <a:solidFill>
            <a:schemeClr val="bg1"/>
          </a:solidFill>
          <a:ln w="50800">
            <a:solidFill>
              <a:schemeClr val="tx1"/>
            </a:solidFill>
          </a:ln>
        </p:spPr>
        <p:txBody>
          <a:bodyPr>
            <a:spAutoFit/>
          </a:bodyPr>
          <a:lstStyle/>
          <a:p>
            <a:pPr>
              <a:defRPr/>
            </a:pPr>
            <a:r>
              <a:rPr lang="en-US" sz="1600" b="1" dirty="0">
                <a:latin typeface="+mn-lt"/>
              </a:rPr>
              <a:t>What is unseen and unknown may be hurting us.  Let’s all surface the problems, and </a:t>
            </a:r>
            <a:r>
              <a:rPr lang="en-US" b="1" dirty="0">
                <a:solidFill>
                  <a:schemeClr val="accent1">
                    <a:lumMod val="50000"/>
                  </a:schemeClr>
                </a:solidFill>
                <a:latin typeface="+mn-lt"/>
              </a:rPr>
              <a:t>offer ideas </a:t>
            </a:r>
            <a:r>
              <a:rPr lang="en-US" sz="1600" b="1" dirty="0">
                <a:latin typeface="+mn-lt"/>
              </a:rPr>
              <a:t>that might solve them.</a:t>
            </a:r>
          </a:p>
        </p:txBody>
      </p:sp>
    </p:spTree>
    <p:extLst>
      <p:ext uri="{BB962C8B-B14F-4D97-AF65-F5344CB8AC3E}">
        <p14:creationId xmlns:p14="http://schemas.microsoft.com/office/powerpoint/2010/main" val="32227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850D-73FC-46DF-834E-40E6F564898A}"/>
              </a:ext>
            </a:extLst>
          </p:cNvPr>
          <p:cNvSpPr>
            <a:spLocks noGrp="1"/>
          </p:cNvSpPr>
          <p:nvPr>
            <p:ph type="title"/>
          </p:nvPr>
        </p:nvSpPr>
        <p:spPr/>
        <p:txBody>
          <a:bodyPr/>
          <a:lstStyle/>
          <a:p>
            <a:r>
              <a:rPr lang="en-US" dirty="0"/>
              <a:t>Organizational Problems</a:t>
            </a:r>
          </a:p>
        </p:txBody>
      </p:sp>
      <p:sp>
        <p:nvSpPr>
          <p:cNvPr id="3" name="Content Placeholder 2">
            <a:extLst>
              <a:ext uri="{FF2B5EF4-FFF2-40B4-BE49-F238E27FC236}">
                <a16:creationId xmlns:a16="http://schemas.microsoft.com/office/drawing/2014/main" id="{F2C65B9F-C413-46F1-8C9A-9E5B6401E84C}"/>
              </a:ext>
            </a:extLst>
          </p:cNvPr>
          <p:cNvSpPr>
            <a:spLocks noGrp="1"/>
          </p:cNvSpPr>
          <p:nvPr>
            <p:ph idx="1"/>
          </p:nvPr>
        </p:nvSpPr>
        <p:spPr>
          <a:xfrm>
            <a:off x="609600" y="1341438"/>
            <a:ext cx="7924800" cy="4373562"/>
          </a:xfrm>
        </p:spPr>
        <p:txBody>
          <a:bodyPr/>
          <a:lstStyle/>
          <a:p>
            <a:r>
              <a:rPr lang="en-US" dirty="0"/>
              <a:t>Can be global (Institutional level or broader) - BIDMC ED is on the opposite side of Brookline Ave from its intensive care units</a:t>
            </a:r>
          </a:p>
          <a:p>
            <a:r>
              <a:rPr lang="en-US" dirty="0"/>
              <a:t>Can be local - The MGH Department of Urology has a 31.6 day average wait to see new patients</a:t>
            </a:r>
          </a:p>
          <a:p>
            <a:pPr marL="0" indent="0">
              <a:buNone/>
            </a:pPr>
            <a:endParaRPr lang="en-US" dirty="0"/>
          </a:p>
          <a:p>
            <a:pPr marL="0" indent="0">
              <a:buNone/>
            </a:pPr>
            <a:r>
              <a:rPr lang="en-US" dirty="0"/>
              <a:t>As you develop your own problem statements, consider breaking it down into multiple challenges and reframe as a smaller A3</a:t>
            </a:r>
          </a:p>
        </p:txBody>
      </p:sp>
      <p:sp>
        <p:nvSpPr>
          <p:cNvPr id="4" name="Footer Placeholder 3">
            <a:extLst>
              <a:ext uri="{FF2B5EF4-FFF2-40B4-BE49-F238E27FC236}">
                <a16:creationId xmlns:a16="http://schemas.microsoft.com/office/drawing/2014/main" id="{EA805C89-184B-4436-BE4C-15CE0DCB374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3CD5DFC2-97F7-409C-80A5-F1A8A6CCB295}"/>
              </a:ext>
            </a:extLst>
          </p:cNvPr>
          <p:cNvSpPr>
            <a:spLocks noGrp="1"/>
          </p:cNvSpPr>
          <p:nvPr>
            <p:ph type="sldNum" sz="quarter" idx="12"/>
          </p:nvPr>
        </p:nvSpPr>
        <p:spPr/>
        <p:txBody>
          <a:bodyPr/>
          <a:lstStyle/>
          <a:p>
            <a:fld id="{909ED1F4-8724-4CB0-854F-41CA9E1557CC}" type="slidenum">
              <a:rPr lang="en-US" altLang="en-US" smtClean="0"/>
              <a:pPr/>
              <a:t>76</a:t>
            </a:fld>
            <a:endParaRPr lang="en-US" altLang="en-US"/>
          </a:p>
        </p:txBody>
      </p:sp>
    </p:spTree>
    <p:extLst>
      <p:ext uri="{BB962C8B-B14F-4D97-AF65-F5344CB8AC3E}">
        <p14:creationId xmlns:p14="http://schemas.microsoft.com/office/powerpoint/2010/main" val="200689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A328-6DED-4F2F-BECC-5726CBDE764A}"/>
              </a:ext>
            </a:extLst>
          </p:cNvPr>
          <p:cNvSpPr>
            <a:spLocks noGrp="1"/>
          </p:cNvSpPr>
          <p:nvPr>
            <p:ph type="title"/>
          </p:nvPr>
        </p:nvSpPr>
        <p:spPr/>
        <p:txBody>
          <a:bodyPr/>
          <a:lstStyle/>
          <a:p>
            <a:r>
              <a:rPr lang="en-US" sz="3200" dirty="0"/>
              <a:t>How can we harness and solve problems?</a:t>
            </a:r>
          </a:p>
        </p:txBody>
      </p:sp>
      <p:sp>
        <p:nvSpPr>
          <p:cNvPr id="3" name="Content Placeholder 2">
            <a:extLst>
              <a:ext uri="{FF2B5EF4-FFF2-40B4-BE49-F238E27FC236}">
                <a16:creationId xmlns:a16="http://schemas.microsoft.com/office/drawing/2014/main" id="{1A5DC250-75D5-4264-9813-8407234A742C}"/>
              </a:ext>
            </a:extLst>
          </p:cNvPr>
          <p:cNvSpPr>
            <a:spLocks noGrp="1"/>
          </p:cNvSpPr>
          <p:nvPr>
            <p:ph idx="1"/>
          </p:nvPr>
        </p:nvSpPr>
        <p:spPr>
          <a:xfrm>
            <a:off x="605155" y="1321118"/>
            <a:ext cx="7924800" cy="4470082"/>
          </a:xfrm>
        </p:spPr>
        <p:txBody>
          <a:bodyPr/>
          <a:lstStyle/>
          <a:p>
            <a:pPr marL="227013" indent="-227013">
              <a:spcBef>
                <a:spcPts val="1200"/>
              </a:spcBef>
              <a:spcAft>
                <a:spcPts val="1200"/>
              </a:spcAft>
              <a:buSzPct val="100000"/>
            </a:pPr>
            <a:r>
              <a:rPr lang="en-US" dirty="0"/>
              <a:t>Teach everyone to recognize waste</a:t>
            </a:r>
          </a:p>
          <a:p>
            <a:pPr marL="227013" indent="-227013">
              <a:spcBef>
                <a:spcPts val="1200"/>
              </a:spcBef>
              <a:spcAft>
                <a:spcPts val="1200"/>
              </a:spcAft>
              <a:buSzPct val="100000"/>
            </a:pPr>
            <a:r>
              <a:rPr lang="en-US" dirty="0"/>
              <a:t>Everyone must have a way to communicate the problems they are encountering</a:t>
            </a:r>
          </a:p>
          <a:p>
            <a:pPr marL="227013" indent="-227013">
              <a:spcBef>
                <a:spcPts val="1200"/>
              </a:spcBef>
              <a:spcAft>
                <a:spcPts val="1200"/>
              </a:spcAft>
              <a:buSzPct val="100000"/>
            </a:pPr>
            <a:r>
              <a:rPr lang="en-US" dirty="0"/>
              <a:t>Problems need to be prioritized against the goals of the organization</a:t>
            </a:r>
          </a:p>
          <a:p>
            <a:pPr marL="227013" indent="-227013">
              <a:spcBef>
                <a:spcPts val="1200"/>
              </a:spcBef>
              <a:spcAft>
                <a:spcPts val="1200"/>
              </a:spcAft>
              <a:buSzPct val="100000"/>
            </a:pPr>
            <a:r>
              <a:rPr lang="en-US" dirty="0"/>
              <a:t>Everyone should be able to work on solving the problems constructively</a:t>
            </a:r>
          </a:p>
          <a:p>
            <a:pPr marL="227013" indent="-227013">
              <a:spcBef>
                <a:spcPts val="1200"/>
              </a:spcBef>
              <a:spcAft>
                <a:spcPts val="1200"/>
              </a:spcAft>
              <a:buSzPct val="100000"/>
            </a:pPr>
            <a:r>
              <a:rPr lang="en-US" dirty="0"/>
              <a:t>Items being worked on should be communicated</a:t>
            </a:r>
          </a:p>
          <a:p>
            <a:endParaRPr lang="en-US" dirty="0"/>
          </a:p>
        </p:txBody>
      </p:sp>
      <p:sp>
        <p:nvSpPr>
          <p:cNvPr id="4" name="Footer Placeholder 3">
            <a:extLst>
              <a:ext uri="{FF2B5EF4-FFF2-40B4-BE49-F238E27FC236}">
                <a16:creationId xmlns:a16="http://schemas.microsoft.com/office/drawing/2014/main" id="{F8E725DC-B3CB-41E2-B80C-029A0333127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314F43E2-18F2-4F16-8CD8-21A31B7BDB78}"/>
              </a:ext>
            </a:extLst>
          </p:cNvPr>
          <p:cNvSpPr>
            <a:spLocks noGrp="1"/>
          </p:cNvSpPr>
          <p:nvPr>
            <p:ph type="sldNum" sz="quarter" idx="12"/>
          </p:nvPr>
        </p:nvSpPr>
        <p:spPr/>
        <p:txBody>
          <a:bodyPr/>
          <a:lstStyle/>
          <a:p>
            <a:fld id="{909ED1F4-8724-4CB0-854F-41CA9E1557CC}" type="slidenum">
              <a:rPr lang="en-US" altLang="en-US" smtClean="0"/>
              <a:pPr/>
              <a:t>77</a:t>
            </a:fld>
            <a:endParaRPr lang="en-US" altLang="en-US"/>
          </a:p>
        </p:txBody>
      </p:sp>
    </p:spTree>
    <p:extLst>
      <p:ext uri="{BB962C8B-B14F-4D97-AF65-F5344CB8AC3E}">
        <p14:creationId xmlns:p14="http://schemas.microsoft.com/office/powerpoint/2010/main" val="33457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91571-8C4E-4FA0-B1D0-BF5361A332DF}"/>
              </a:ext>
            </a:extLst>
          </p:cNvPr>
          <p:cNvSpPr>
            <a:spLocks noGrp="1"/>
          </p:cNvSpPr>
          <p:nvPr>
            <p:ph type="title"/>
          </p:nvPr>
        </p:nvSpPr>
        <p:spPr/>
        <p:txBody>
          <a:bodyPr/>
          <a:lstStyle/>
          <a:p>
            <a:r>
              <a:rPr lang="en-US" dirty="0"/>
              <a:t>Direct Observation</a:t>
            </a:r>
          </a:p>
        </p:txBody>
      </p:sp>
      <p:sp>
        <p:nvSpPr>
          <p:cNvPr id="3" name="Content Placeholder 2">
            <a:extLst>
              <a:ext uri="{FF2B5EF4-FFF2-40B4-BE49-F238E27FC236}">
                <a16:creationId xmlns:a16="http://schemas.microsoft.com/office/drawing/2014/main" id="{0E7497CB-59B2-4B75-B316-43344759629E}"/>
              </a:ext>
            </a:extLst>
          </p:cNvPr>
          <p:cNvSpPr>
            <a:spLocks noGrp="1"/>
          </p:cNvSpPr>
          <p:nvPr>
            <p:ph idx="1"/>
          </p:nvPr>
        </p:nvSpPr>
        <p:spPr>
          <a:xfrm>
            <a:off x="609600" y="1341438"/>
            <a:ext cx="7924800" cy="4373562"/>
          </a:xfrm>
        </p:spPr>
        <p:txBody>
          <a:bodyPr/>
          <a:lstStyle/>
          <a:p>
            <a:r>
              <a:rPr lang="en-US" dirty="0"/>
              <a:t>To see the current reality, you need to observe and go to the </a:t>
            </a:r>
            <a:r>
              <a:rPr lang="en-US" dirty="0" err="1"/>
              <a:t>gemba</a:t>
            </a:r>
            <a:endParaRPr lang="en-US" dirty="0"/>
          </a:p>
          <a:p>
            <a:r>
              <a:rPr lang="en-US" dirty="0"/>
              <a:t>Deep understanding of the current reality at the source of the process</a:t>
            </a:r>
          </a:p>
          <a:p>
            <a:pPr lvl="1"/>
            <a:r>
              <a:rPr lang="en-US" sz="2200" dirty="0"/>
              <a:t>How activities are performed</a:t>
            </a:r>
          </a:p>
          <a:p>
            <a:pPr lvl="1"/>
            <a:r>
              <a:rPr lang="en-US" sz="2200" dirty="0"/>
              <a:t>How customers and suppliers are connected</a:t>
            </a:r>
          </a:p>
          <a:p>
            <a:pPr lvl="1"/>
            <a:r>
              <a:rPr lang="en-US" sz="2200" dirty="0"/>
              <a:t>The flow of information, material and people</a:t>
            </a:r>
          </a:p>
          <a:p>
            <a:r>
              <a:rPr lang="en-US" dirty="0"/>
              <a:t>Beware of “confirmation bias” – don’t just look for what you expect to see!</a:t>
            </a:r>
          </a:p>
        </p:txBody>
      </p:sp>
      <p:sp>
        <p:nvSpPr>
          <p:cNvPr id="4" name="Footer Placeholder 3">
            <a:extLst>
              <a:ext uri="{FF2B5EF4-FFF2-40B4-BE49-F238E27FC236}">
                <a16:creationId xmlns:a16="http://schemas.microsoft.com/office/drawing/2014/main" id="{34AFF865-B979-408F-B441-CA2CC92A29E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5FEAF917-D56F-4D20-9D0A-C65A7A5E7325}"/>
              </a:ext>
            </a:extLst>
          </p:cNvPr>
          <p:cNvSpPr>
            <a:spLocks noGrp="1"/>
          </p:cNvSpPr>
          <p:nvPr>
            <p:ph type="sldNum" sz="quarter" idx="12"/>
          </p:nvPr>
        </p:nvSpPr>
        <p:spPr/>
        <p:txBody>
          <a:bodyPr/>
          <a:lstStyle/>
          <a:p>
            <a:fld id="{909ED1F4-8724-4CB0-854F-41CA9E1557CC}" type="slidenum">
              <a:rPr lang="en-US" altLang="en-US" smtClean="0"/>
              <a:pPr/>
              <a:t>78</a:t>
            </a:fld>
            <a:endParaRPr lang="en-US" altLang="en-US"/>
          </a:p>
        </p:txBody>
      </p:sp>
    </p:spTree>
    <p:extLst>
      <p:ext uri="{BB962C8B-B14F-4D97-AF65-F5344CB8AC3E}">
        <p14:creationId xmlns:p14="http://schemas.microsoft.com/office/powerpoint/2010/main" val="377621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6A50-2087-4EBB-A9CB-4726763EA3A7}"/>
              </a:ext>
            </a:extLst>
          </p:cNvPr>
          <p:cNvSpPr>
            <a:spLocks noGrp="1"/>
          </p:cNvSpPr>
          <p:nvPr>
            <p:ph type="title"/>
          </p:nvPr>
        </p:nvSpPr>
        <p:spPr/>
        <p:txBody>
          <a:bodyPr/>
          <a:lstStyle/>
          <a:p>
            <a:r>
              <a:rPr lang="en-US" dirty="0"/>
              <a:t>Monkey Business!</a:t>
            </a:r>
          </a:p>
        </p:txBody>
      </p:sp>
      <p:pic>
        <p:nvPicPr>
          <p:cNvPr id="6" name="Online Media 5" title="The Monkey Business Illusion">
            <a:hlinkClick r:id="" action="ppaction://media"/>
            <a:extLst>
              <a:ext uri="{FF2B5EF4-FFF2-40B4-BE49-F238E27FC236}">
                <a16:creationId xmlns:a16="http://schemas.microsoft.com/office/drawing/2014/main" id="{F5BC70D3-F1E5-432E-B93E-69E78DD3C235}"/>
              </a:ext>
            </a:extLst>
          </p:cNvPr>
          <p:cNvPicPr>
            <a:picLocks noGrp="1" noRot="1" noChangeAspect="1"/>
          </p:cNvPicPr>
          <p:nvPr>
            <p:ph idx="1"/>
            <a:videoFile r:link="rId1"/>
          </p:nvPr>
        </p:nvPicPr>
        <p:blipFill>
          <a:blip r:embed="rId3"/>
          <a:stretch>
            <a:fillRect/>
          </a:stretch>
        </p:blipFill>
        <p:spPr>
          <a:xfrm>
            <a:off x="430389" y="1310958"/>
            <a:ext cx="8283221" cy="4659312"/>
          </a:xfrm>
          <a:prstGeom prst="rect">
            <a:avLst/>
          </a:prstGeom>
        </p:spPr>
      </p:pic>
      <p:sp>
        <p:nvSpPr>
          <p:cNvPr id="4" name="Footer Placeholder 3">
            <a:extLst>
              <a:ext uri="{FF2B5EF4-FFF2-40B4-BE49-F238E27FC236}">
                <a16:creationId xmlns:a16="http://schemas.microsoft.com/office/drawing/2014/main" id="{8FFC0568-8336-471A-B2B5-CFBE7E997FB3}"/>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F1F146A1-D8F8-42DE-B847-2AC2D6D2E837}"/>
              </a:ext>
            </a:extLst>
          </p:cNvPr>
          <p:cNvSpPr>
            <a:spLocks noGrp="1"/>
          </p:cNvSpPr>
          <p:nvPr>
            <p:ph type="sldNum" sz="quarter" idx="12"/>
          </p:nvPr>
        </p:nvSpPr>
        <p:spPr/>
        <p:txBody>
          <a:bodyPr/>
          <a:lstStyle/>
          <a:p>
            <a:fld id="{909ED1F4-8724-4CB0-854F-41CA9E1557CC}" type="slidenum">
              <a:rPr lang="en-US" altLang="en-US" smtClean="0"/>
              <a:pPr/>
              <a:t>79</a:t>
            </a:fld>
            <a:endParaRPr lang="en-US" altLang="en-US"/>
          </a:p>
        </p:txBody>
      </p:sp>
    </p:spTree>
    <p:extLst>
      <p:ext uri="{BB962C8B-B14F-4D97-AF65-F5344CB8AC3E}">
        <p14:creationId xmlns:p14="http://schemas.microsoft.com/office/powerpoint/2010/main" val="349587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6E5E2-32B1-46AB-B806-18FC551DB2C3}"/>
              </a:ext>
            </a:extLst>
          </p:cNvPr>
          <p:cNvSpPr>
            <a:spLocks noGrp="1"/>
          </p:cNvSpPr>
          <p:nvPr>
            <p:ph type="title"/>
          </p:nvPr>
        </p:nvSpPr>
        <p:spPr/>
        <p:txBody>
          <a:bodyPr/>
          <a:lstStyle/>
          <a:p>
            <a:r>
              <a:rPr lang="en-US" dirty="0"/>
              <a:t>What is Lean (in </a:t>
            </a:r>
            <a:r>
              <a:rPr lang="en-US" dirty="0" err="1"/>
              <a:t>Healhtcare</a:t>
            </a:r>
            <a:r>
              <a:rPr lang="en-US" dirty="0"/>
              <a:t>)</a:t>
            </a:r>
          </a:p>
        </p:txBody>
      </p:sp>
      <p:sp>
        <p:nvSpPr>
          <p:cNvPr id="3" name="Content Placeholder 2">
            <a:extLst>
              <a:ext uri="{FF2B5EF4-FFF2-40B4-BE49-F238E27FC236}">
                <a16:creationId xmlns:a16="http://schemas.microsoft.com/office/drawing/2014/main" id="{FA22DB31-55F2-42F0-820F-84E3CDE297E6}"/>
              </a:ext>
            </a:extLst>
          </p:cNvPr>
          <p:cNvSpPr>
            <a:spLocks noGrp="1"/>
          </p:cNvSpPr>
          <p:nvPr>
            <p:ph idx="1"/>
          </p:nvPr>
        </p:nvSpPr>
        <p:spPr>
          <a:xfrm>
            <a:off x="609600" y="1166019"/>
            <a:ext cx="7924800" cy="3886200"/>
          </a:xfrm>
        </p:spPr>
        <p:txBody>
          <a:bodyPr/>
          <a:lstStyle/>
          <a:p>
            <a:r>
              <a:rPr lang="en-US" dirty="0"/>
              <a:t>Maximize customer value while minimizing waste – creating more value for the customer with fewer resources</a:t>
            </a:r>
          </a:p>
          <a:p>
            <a:pPr lvl="1"/>
            <a:r>
              <a:rPr lang="en-US" dirty="0"/>
              <a:t>Working smarter not harder</a:t>
            </a:r>
          </a:p>
          <a:p>
            <a:r>
              <a:rPr lang="en-US" dirty="0"/>
              <a:t>Ultimate goal: perfect value to the customer through a perfect process that has zero waste</a:t>
            </a:r>
          </a:p>
          <a:p>
            <a:r>
              <a:rPr lang="en-US" dirty="0"/>
              <a:t>Values all members of the patient care team</a:t>
            </a:r>
          </a:p>
          <a:p>
            <a:r>
              <a:rPr lang="en-US" dirty="0"/>
              <a:t>Can be implemented by anyone</a:t>
            </a:r>
          </a:p>
          <a:p>
            <a:pPr lvl="1"/>
            <a:endParaRPr lang="en-US" dirty="0"/>
          </a:p>
        </p:txBody>
      </p:sp>
      <p:sp>
        <p:nvSpPr>
          <p:cNvPr id="4" name="Footer Placeholder 3">
            <a:extLst>
              <a:ext uri="{FF2B5EF4-FFF2-40B4-BE49-F238E27FC236}">
                <a16:creationId xmlns:a16="http://schemas.microsoft.com/office/drawing/2014/main" id="{AC679424-69C5-49FC-81EB-0EBD88F2FE9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E41F47E-EE43-4181-8E92-B0C719D628A3}"/>
              </a:ext>
            </a:extLst>
          </p:cNvPr>
          <p:cNvSpPr>
            <a:spLocks noGrp="1"/>
          </p:cNvSpPr>
          <p:nvPr>
            <p:ph type="sldNum" sz="quarter" idx="12"/>
          </p:nvPr>
        </p:nvSpPr>
        <p:spPr/>
        <p:txBody>
          <a:bodyPr/>
          <a:lstStyle/>
          <a:p>
            <a:fld id="{909ED1F4-8724-4CB0-854F-41CA9E1557CC}" type="slidenum">
              <a:rPr lang="en-US" altLang="en-US" smtClean="0"/>
              <a:pPr/>
              <a:t>8</a:t>
            </a:fld>
            <a:endParaRPr lang="en-US" altLang="en-US"/>
          </a:p>
        </p:txBody>
      </p:sp>
    </p:spTree>
    <p:extLst>
      <p:ext uri="{BB962C8B-B14F-4D97-AF65-F5344CB8AC3E}">
        <p14:creationId xmlns:p14="http://schemas.microsoft.com/office/powerpoint/2010/main" val="6865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3A73-BF5B-4658-B53B-A87D49CDD303}"/>
              </a:ext>
            </a:extLst>
          </p:cNvPr>
          <p:cNvSpPr>
            <a:spLocks noGrp="1"/>
          </p:cNvSpPr>
          <p:nvPr>
            <p:ph type="title"/>
          </p:nvPr>
        </p:nvSpPr>
        <p:spPr/>
        <p:txBody>
          <a:bodyPr/>
          <a:lstStyle/>
          <a:p>
            <a:r>
              <a:rPr lang="en-US" dirty="0"/>
              <a:t>Create a New Lens</a:t>
            </a:r>
          </a:p>
        </p:txBody>
      </p:sp>
      <p:sp>
        <p:nvSpPr>
          <p:cNvPr id="6" name="Text Placeholder 5">
            <a:extLst>
              <a:ext uri="{FF2B5EF4-FFF2-40B4-BE49-F238E27FC236}">
                <a16:creationId xmlns:a16="http://schemas.microsoft.com/office/drawing/2014/main" id="{B3A2DA11-74EF-43DD-AB7C-7965B32B72BB}"/>
              </a:ext>
            </a:extLst>
          </p:cNvPr>
          <p:cNvSpPr>
            <a:spLocks noGrp="1"/>
          </p:cNvSpPr>
          <p:nvPr>
            <p:ph type="body" idx="1"/>
          </p:nvPr>
        </p:nvSpPr>
        <p:spPr>
          <a:xfrm>
            <a:off x="457200" y="1052514"/>
            <a:ext cx="4040188" cy="639762"/>
          </a:xfrm>
        </p:spPr>
        <p:txBody>
          <a:bodyPr/>
          <a:lstStyle/>
          <a:p>
            <a:r>
              <a:rPr lang="en-US" dirty="0"/>
              <a:t>Away from the </a:t>
            </a:r>
            <a:r>
              <a:rPr lang="en-US" dirty="0" err="1"/>
              <a:t>gemba</a:t>
            </a:r>
            <a:endParaRPr lang="en-US" dirty="0"/>
          </a:p>
        </p:txBody>
      </p:sp>
      <p:sp>
        <p:nvSpPr>
          <p:cNvPr id="7" name="Content Placeholder 6">
            <a:extLst>
              <a:ext uri="{FF2B5EF4-FFF2-40B4-BE49-F238E27FC236}">
                <a16:creationId xmlns:a16="http://schemas.microsoft.com/office/drawing/2014/main" id="{947E0028-2C0C-497E-AAD3-74F4906C601A}"/>
              </a:ext>
            </a:extLst>
          </p:cNvPr>
          <p:cNvSpPr>
            <a:spLocks noGrp="1"/>
          </p:cNvSpPr>
          <p:nvPr>
            <p:ph sz="half" idx="2"/>
          </p:nvPr>
        </p:nvSpPr>
        <p:spPr>
          <a:xfrm>
            <a:off x="457200" y="1692276"/>
            <a:ext cx="4040188" cy="4556124"/>
          </a:xfrm>
        </p:spPr>
        <p:txBody>
          <a:bodyPr/>
          <a:lstStyle/>
          <a:p>
            <a:r>
              <a:rPr lang="en-US" dirty="0"/>
              <a:t>Assumption of what happens</a:t>
            </a:r>
          </a:p>
          <a:p>
            <a:r>
              <a:rPr lang="en-US" dirty="0"/>
              <a:t>Not all stakeholders are involved</a:t>
            </a:r>
          </a:p>
          <a:p>
            <a:r>
              <a:rPr lang="en-US" dirty="0"/>
              <a:t>Limited information</a:t>
            </a:r>
          </a:p>
          <a:p>
            <a:pPr marL="0" indent="0">
              <a:buNone/>
            </a:pPr>
            <a:endParaRPr lang="en-US" dirty="0"/>
          </a:p>
          <a:p>
            <a:pPr marL="0" indent="0">
              <a:buNone/>
            </a:pPr>
            <a:r>
              <a:rPr lang="en-US" dirty="0"/>
              <a:t>Lens: Data and second hand information from reports, people and materials</a:t>
            </a:r>
          </a:p>
        </p:txBody>
      </p:sp>
      <p:sp>
        <p:nvSpPr>
          <p:cNvPr id="8" name="Text Placeholder 7">
            <a:extLst>
              <a:ext uri="{FF2B5EF4-FFF2-40B4-BE49-F238E27FC236}">
                <a16:creationId xmlns:a16="http://schemas.microsoft.com/office/drawing/2014/main" id="{E5DF0BC0-435D-44F2-B477-783F2863BCB5}"/>
              </a:ext>
            </a:extLst>
          </p:cNvPr>
          <p:cNvSpPr>
            <a:spLocks noGrp="1"/>
          </p:cNvSpPr>
          <p:nvPr>
            <p:ph type="body" sz="quarter" idx="3"/>
          </p:nvPr>
        </p:nvSpPr>
        <p:spPr>
          <a:xfrm>
            <a:off x="4645025" y="1052514"/>
            <a:ext cx="4041775" cy="639762"/>
          </a:xfrm>
        </p:spPr>
        <p:txBody>
          <a:bodyPr/>
          <a:lstStyle/>
          <a:p>
            <a:r>
              <a:rPr lang="en-US" dirty="0"/>
              <a:t>At the </a:t>
            </a:r>
            <a:r>
              <a:rPr lang="en-US" dirty="0" err="1"/>
              <a:t>gemba</a:t>
            </a:r>
            <a:endParaRPr lang="en-US" dirty="0"/>
          </a:p>
        </p:txBody>
      </p:sp>
      <p:sp>
        <p:nvSpPr>
          <p:cNvPr id="9" name="Content Placeholder 8">
            <a:extLst>
              <a:ext uri="{FF2B5EF4-FFF2-40B4-BE49-F238E27FC236}">
                <a16:creationId xmlns:a16="http://schemas.microsoft.com/office/drawing/2014/main" id="{D499DA4D-88E2-4C74-883F-D82974544BD6}"/>
              </a:ext>
            </a:extLst>
          </p:cNvPr>
          <p:cNvSpPr>
            <a:spLocks noGrp="1"/>
          </p:cNvSpPr>
          <p:nvPr>
            <p:ph sz="quarter" idx="4"/>
          </p:nvPr>
        </p:nvSpPr>
        <p:spPr>
          <a:xfrm>
            <a:off x="4645025" y="1692276"/>
            <a:ext cx="4041775" cy="3951288"/>
          </a:xfrm>
        </p:spPr>
        <p:txBody>
          <a:bodyPr/>
          <a:lstStyle/>
          <a:p>
            <a:r>
              <a:rPr lang="en-US" dirty="0"/>
              <a:t>Walk the area, be at the point of activity</a:t>
            </a:r>
          </a:p>
          <a:p>
            <a:r>
              <a:rPr lang="en-US" dirty="0"/>
              <a:t>Create a common view</a:t>
            </a:r>
          </a:p>
          <a:p>
            <a:r>
              <a:rPr lang="en-US" dirty="0"/>
              <a:t>Information at the source</a:t>
            </a:r>
          </a:p>
          <a:p>
            <a:r>
              <a:rPr lang="en-US" dirty="0"/>
              <a:t>No guessing!</a:t>
            </a:r>
          </a:p>
          <a:p>
            <a:pPr marL="0" indent="0">
              <a:buNone/>
            </a:pPr>
            <a:endParaRPr lang="en-US" dirty="0"/>
          </a:p>
          <a:p>
            <a:pPr marL="0" indent="0">
              <a:buNone/>
            </a:pPr>
            <a:r>
              <a:rPr lang="en-US" dirty="0"/>
              <a:t>Lens: Watch the activities, see the people and process connections and how information flows between people and systems</a:t>
            </a:r>
          </a:p>
        </p:txBody>
      </p:sp>
      <p:sp>
        <p:nvSpPr>
          <p:cNvPr id="4" name="Footer Placeholder 3">
            <a:extLst>
              <a:ext uri="{FF2B5EF4-FFF2-40B4-BE49-F238E27FC236}">
                <a16:creationId xmlns:a16="http://schemas.microsoft.com/office/drawing/2014/main" id="{052E68C6-B5DC-4C3C-8F29-6305035138C0}"/>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45CB9AC8-F116-41F3-8CCF-9A4C975778AE}"/>
              </a:ext>
            </a:extLst>
          </p:cNvPr>
          <p:cNvSpPr>
            <a:spLocks noGrp="1"/>
          </p:cNvSpPr>
          <p:nvPr>
            <p:ph type="sldNum" sz="quarter" idx="12"/>
          </p:nvPr>
        </p:nvSpPr>
        <p:spPr/>
        <p:txBody>
          <a:bodyPr/>
          <a:lstStyle/>
          <a:p>
            <a:fld id="{909ED1F4-8724-4CB0-854F-41CA9E1557CC}" type="slidenum">
              <a:rPr lang="en-US" altLang="en-US" smtClean="0"/>
              <a:pPr/>
              <a:t>80</a:t>
            </a:fld>
            <a:endParaRPr lang="en-US" altLang="en-US"/>
          </a:p>
        </p:txBody>
      </p:sp>
    </p:spTree>
    <p:extLst>
      <p:ext uri="{BB962C8B-B14F-4D97-AF65-F5344CB8AC3E}">
        <p14:creationId xmlns:p14="http://schemas.microsoft.com/office/powerpoint/2010/main" val="165759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3, Lesson 2</a:t>
            </a:r>
          </a:p>
          <a:p>
            <a:pPr eaLnBrk="1" hangingPunct="1">
              <a:buFont typeface="Wingdings" panose="05000000000000000000" pitchFamily="2" charset="2"/>
              <a:buNone/>
            </a:pPr>
            <a:r>
              <a:rPr lang="en-US" altLang="en-US" dirty="0">
                <a:solidFill>
                  <a:srgbClr val="1B7384"/>
                </a:solidFill>
              </a:rPr>
              <a:t>The A3</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1498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Problem Solving Methods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82</a:t>
            </a:fld>
            <a:endParaRPr lang="en-US" altLang="en-US"/>
          </a:p>
        </p:txBody>
      </p:sp>
      <p:sp>
        <p:nvSpPr>
          <p:cNvPr id="19" name="Line 4"/>
          <p:cNvSpPr>
            <a:spLocks noChangeShapeType="1"/>
          </p:cNvSpPr>
          <p:nvPr/>
        </p:nvSpPr>
        <p:spPr bwMode="auto">
          <a:xfrm>
            <a:off x="4495800" y="1595438"/>
            <a:ext cx="0" cy="4572000"/>
          </a:xfrm>
          <a:prstGeom prst="line">
            <a:avLst/>
          </a:prstGeom>
          <a:noFill/>
          <a:ln w="57150">
            <a:solidFill>
              <a:srgbClr val="CC0000"/>
            </a:solidFill>
            <a:round/>
            <a:headEnd/>
            <a:tailEnd/>
          </a:ln>
        </p:spPr>
        <p:txBody>
          <a:bodyPr/>
          <a:lstStyle/>
          <a:p>
            <a:endParaRPr lang="en-US"/>
          </a:p>
        </p:txBody>
      </p:sp>
      <p:sp>
        <p:nvSpPr>
          <p:cNvPr id="20" name="Line 5"/>
          <p:cNvSpPr>
            <a:spLocks noChangeShapeType="1"/>
          </p:cNvSpPr>
          <p:nvPr/>
        </p:nvSpPr>
        <p:spPr bwMode="auto">
          <a:xfrm>
            <a:off x="990600" y="3729038"/>
            <a:ext cx="7543800" cy="0"/>
          </a:xfrm>
          <a:prstGeom prst="line">
            <a:avLst/>
          </a:prstGeom>
          <a:noFill/>
          <a:ln w="57150">
            <a:solidFill>
              <a:srgbClr val="CC0000"/>
            </a:solidFill>
            <a:round/>
            <a:headEnd/>
            <a:tailEnd/>
          </a:ln>
        </p:spPr>
        <p:txBody>
          <a:bodyPr/>
          <a:lstStyle/>
          <a:p>
            <a:endParaRPr lang="en-US"/>
          </a:p>
        </p:txBody>
      </p:sp>
      <p:sp>
        <p:nvSpPr>
          <p:cNvPr id="21" name="Text Box 8"/>
          <p:cNvSpPr txBox="1">
            <a:spLocks noChangeArrowheads="1"/>
          </p:cNvSpPr>
          <p:nvPr/>
        </p:nvSpPr>
        <p:spPr bwMode="auto">
          <a:xfrm>
            <a:off x="1524000" y="1609725"/>
            <a:ext cx="2286000" cy="366713"/>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Known</a:t>
            </a:r>
          </a:p>
        </p:txBody>
      </p:sp>
      <p:sp>
        <p:nvSpPr>
          <p:cNvPr id="22" name="Text Box 9"/>
          <p:cNvSpPr txBox="1">
            <a:spLocks noChangeArrowheads="1"/>
          </p:cNvSpPr>
          <p:nvPr/>
        </p:nvSpPr>
        <p:spPr bwMode="auto">
          <a:xfrm>
            <a:off x="5486400" y="1609725"/>
            <a:ext cx="2286000" cy="366713"/>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Unknown</a:t>
            </a:r>
          </a:p>
        </p:txBody>
      </p:sp>
      <p:sp>
        <p:nvSpPr>
          <p:cNvPr id="23" name="Text Box 10"/>
          <p:cNvSpPr txBox="1">
            <a:spLocks noChangeArrowheads="1"/>
          </p:cNvSpPr>
          <p:nvPr/>
        </p:nvSpPr>
        <p:spPr bwMode="auto">
          <a:xfrm rot="-5400000">
            <a:off x="-45243" y="2326481"/>
            <a:ext cx="2286000" cy="366713"/>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Known</a:t>
            </a:r>
          </a:p>
        </p:txBody>
      </p:sp>
      <p:sp>
        <p:nvSpPr>
          <p:cNvPr id="24" name="Text Box 11"/>
          <p:cNvSpPr txBox="1">
            <a:spLocks noChangeArrowheads="1"/>
          </p:cNvSpPr>
          <p:nvPr/>
        </p:nvSpPr>
        <p:spPr bwMode="auto">
          <a:xfrm rot="-5400000">
            <a:off x="-45243" y="4917281"/>
            <a:ext cx="2286000" cy="366713"/>
          </a:xfrm>
          <a:prstGeom prst="rect">
            <a:avLst/>
          </a:prstGeom>
          <a:noFill/>
          <a:ln w="9525">
            <a:noFill/>
            <a:miter lim="800000"/>
            <a:headEnd/>
            <a:tailEnd/>
          </a:ln>
        </p:spPr>
        <p:txBody>
          <a:bodyPr>
            <a:spAutoFit/>
          </a:bodyPr>
          <a:lstStyle/>
          <a:p>
            <a:pPr algn="ctr">
              <a:spcBef>
                <a:spcPct val="50000"/>
              </a:spcBef>
            </a:pPr>
            <a:r>
              <a:rPr lang="en-US">
                <a:solidFill>
                  <a:schemeClr val="accent2"/>
                </a:solidFill>
              </a:rPr>
              <a:t>Unknown</a:t>
            </a:r>
          </a:p>
        </p:txBody>
      </p:sp>
      <p:sp>
        <p:nvSpPr>
          <p:cNvPr id="25" name="Text Box 14"/>
          <p:cNvSpPr txBox="1">
            <a:spLocks noChangeArrowheads="1"/>
          </p:cNvSpPr>
          <p:nvPr/>
        </p:nvSpPr>
        <p:spPr bwMode="auto">
          <a:xfrm rot="-5400000">
            <a:off x="-608012" y="3498852"/>
            <a:ext cx="2286000" cy="460375"/>
          </a:xfrm>
          <a:prstGeom prst="rect">
            <a:avLst/>
          </a:prstGeom>
          <a:noFill/>
          <a:ln w="9525">
            <a:noFill/>
            <a:miter lim="800000"/>
            <a:headEnd/>
            <a:tailEnd/>
          </a:ln>
        </p:spPr>
        <p:txBody>
          <a:bodyPr>
            <a:spAutoFit/>
          </a:bodyPr>
          <a:lstStyle/>
          <a:p>
            <a:pPr algn="ctr">
              <a:spcBef>
                <a:spcPct val="50000"/>
              </a:spcBef>
            </a:pPr>
            <a:r>
              <a:rPr lang="en-US" sz="2400" b="1" u="sng" dirty="0">
                <a:solidFill>
                  <a:srgbClr val="CC0000"/>
                </a:solidFill>
              </a:rPr>
              <a:t>Cause</a:t>
            </a:r>
          </a:p>
        </p:txBody>
      </p:sp>
      <p:sp>
        <p:nvSpPr>
          <p:cNvPr id="26" name="Text Box 15"/>
          <p:cNvSpPr txBox="1">
            <a:spLocks noChangeArrowheads="1"/>
          </p:cNvSpPr>
          <p:nvPr/>
        </p:nvSpPr>
        <p:spPr bwMode="auto">
          <a:xfrm>
            <a:off x="1524000" y="2433638"/>
            <a:ext cx="2286000" cy="400050"/>
          </a:xfrm>
          <a:prstGeom prst="rect">
            <a:avLst/>
          </a:prstGeom>
          <a:noFill/>
          <a:ln w="9525">
            <a:noFill/>
            <a:miter lim="800000"/>
            <a:headEnd/>
            <a:tailEnd/>
          </a:ln>
        </p:spPr>
        <p:txBody>
          <a:bodyPr>
            <a:spAutoFit/>
          </a:bodyPr>
          <a:lstStyle/>
          <a:p>
            <a:pPr algn="ctr">
              <a:spcBef>
                <a:spcPct val="50000"/>
              </a:spcBef>
            </a:pPr>
            <a:r>
              <a:rPr lang="en-US" b="1" i="1"/>
              <a:t>PDSA</a:t>
            </a:r>
          </a:p>
        </p:txBody>
      </p:sp>
      <p:sp>
        <p:nvSpPr>
          <p:cNvPr id="27" name="Text Box 16"/>
          <p:cNvSpPr txBox="1">
            <a:spLocks noChangeArrowheads="1"/>
          </p:cNvSpPr>
          <p:nvPr/>
        </p:nvSpPr>
        <p:spPr bwMode="auto">
          <a:xfrm>
            <a:off x="4876800" y="2433638"/>
            <a:ext cx="3581400" cy="938212"/>
          </a:xfrm>
          <a:prstGeom prst="rect">
            <a:avLst/>
          </a:prstGeom>
          <a:noFill/>
          <a:ln w="9525">
            <a:noFill/>
            <a:miter lim="800000"/>
            <a:headEnd/>
            <a:tailEnd/>
          </a:ln>
        </p:spPr>
        <p:txBody>
          <a:bodyPr>
            <a:spAutoFit/>
          </a:bodyPr>
          <a:lstStyle/>
          <a:p>
            <a:pPr algn="ctr">
              <a:spcBef>
                <a:spcPct val="50000"/>
              </a:spcBef>
            </a:pPr>
            <a:r>
              <a:rPr lang="en-US" b="1" i="1" dirty="0"/>
              <a:t>Kaizen</a:t>
            </a:r>
          </a:p>
          <a:p>
            <a:pPr algn="ctr">
              <a:spcBef>
                <a:spcPct val="50000"/>
              </a:spcBef>
            </a:pPr>
            <a:r>
              <a:rPr lang="en-US" sz="1400" i="1" dirty="0">
                <a:solidFill>
                  <a:schemeClr val="accent2"/>
                </a:solidFill>
              </a:rPr>
              <a:t>(</a:t>
            </a:r>
            <a:r>
              <a:rPr lang="en-US" sz="1400" i="1" dirty="0">
                <a:solidFill>
                  <a:srgbClr val="FF0000"/>
                </a:solidFill>
              </a:rPr>
              <a:t>cause </a:t>
            </a:r>
            <a:r>
              <a:rPr lang="en-US" sz="1400" i="1" dirty="0">
                <a:solidFill>
                  <a:schemeClr val="accent2"/>
                </a:solidFill>
              </a:rPr>
              <a:t>is known or could easily be identified, i.e. 5 why’s)</a:t>
            </a:r>
          </a:p>
        </p:txBody>
      </p:sp>
      <p:sp>
        <p:nvSpPr>
          <p:cNvPr id="28" name="Text Box 17"/>
          <p:cNvSpPr txBox="1">
            <a:spLocks noChangeArrowheads="1"/>
          </p:cNvSpPr>
          <p:nvPr/>
        </p:nvSpPr>
        <p:spPr bwMode="auto">
          <a:xfrm>
            <a:off x="5486400" y="4643438"/>
            <a:ext cx="2590800" cy="708025"/>
          </a:xfrm>
          <a:prstGeom prst="rect">
            <a:avLst/>
          </a:prstGeom>
          <a:noFill/>
          <a:ln w="9525">
            <a:noFill/>
            <a:miter lim="800000"/>
            <a:headEnd/>
            <a:tailEnd/>
          </a:ln>
        </p:spPr>
        <p:txBody>
          <a:bodyPr>
            <a:spAutoFit/>
          </a:bodyPr>
          <a:lstStyle/>
          <a:p>
            <a:pPr algn="ctr">
              <a:spcBef>
                <a:spcPct val="50000"/>
              </a:spcBef>
            </a:pPr>
            <a:r>
              <a:rPr lang="en-US" b="1" i="1"/>
              <a:t>A3 Problem Solving</a:t>
            </a:r>
          </a:p>
        </p:txBody>
      </p:sp>
      <p:sp>
        <p:nvSpPr>
          <p:cNvPr id="29" name="Text Box 18"/>
          <p:cNvSpPr txBox="1">
            <a:spLocks noChangeArrowheads="1"/>
          </p:cNvSpPr>
          <p:nvPr/>
        </p:nvSpPr>
        <p:spPr bwMode="auto">
          <a:xfrm>
            <a:off x="1676400" y="4733925"/>
            <a:ext cx="2286000" cy="400050"/>
          </a:xfrm>
          <a:prstGeom prst="rect">
            <a:avLst/>
          </a:prstGeom>
          <a:noFill/>
          <a:ln w="9525">
            <a:noFill/>
            <a:miter lim="800000"/>
            <a:headEnd/>
            <a:tailEnd/>
          </a:ln>
        </p:spPr>
        <p:txBody>
          <a:bodyPr>
            <a:spAutoFit/>
          </a:bodyPr>
          <a:lstStyle/>
          <a:p>
            <a:pPr algn="ctr">
              <a:spcBef>
                <a:spcPct val="50000"/>
              </a:spcBef>
            </a:pPr>
            <a:r>
              <a:rPr lang="en-US" b="1" i="1"/>
              <a:t>Firefighting</a:t>
            </a:r>
          </a:p>
        </p:txBody>
      </p:sp>
      <p:sp>
        <p:nvSpPr>
          <p:cNvPr id="30" name="Text Box 13"/>
          <p:cNvSpPr txBox="1">
            <a:spLocks noChangeArrowheads="1"/>
          </p:cNvSpPr>
          <p:nvPr/>
        </p:nvSpPr>
        <p:spPr bwMode="auto">
          <a:xfrm>
            <a:off x="3352800" y="1076325"/>
            <a:ext cx="2286000" cy="461963"/>
          </a:xfrm>
          <a:prstGeom prst="rect">
            <a:avLst/>
          </a:prstGeom>
          <a:noFill/>
          <a:ln w="9525">
            <a:noFill/>
            <a:miter lim="800000"/>
            <a:headEnd/>
            <a:tailEnd/>
          </a:ln>
        </p:spPr>
        <p:txBody>
          <a:bodyPr>
            <a:spAutoFit/>
          </a:bodyPr>
          <a:lstStyle/>
          <a:p>
            <a:pPr algn="ctr">
              <a:spcBef>
                <a:spcPct val="50000"/>
              </a:spcBef>
            </a:pPr>
            <a:r>
              <a:rPr lang="en-US" sz="2400" b="1" u="sng" dirty="0">
                <a:solidFill>
                  <a:srgbClr val="CC0000"/>
                </a:solidFill>
              </a:rPr>
              <a:t>Solution</a:t>
            </a:r>
          </a:p>
        </p:txBody>
      </p:sp>
      <p:sp>
        <p:nvSpPr>
          <p:cNvPr id="3" name="Rectangle 2">
            <a:extLst>
              <a:ext uri="{FF2B5EF4-FFF2-40B4-BE49-F238E27FC236}">
                <a16:creationId xmlns:a16="http://schemas.microsoft.com/office/drawing/2014/main" id="{80A19B32-47EC-45FA-BF82-649F01D821E0}"/>
              </a:ext>
            </a:extLst>
          </p:cNvPr>
          <p:cNvSpPr/>
          <p:nvPr/>
        </p:nvSpPr>
        <p:spPr bwMode="auto">
          <a:xfrm>
            <a:off x="5105417" y="3985818"/>
            <a:ext cx="3124165" cy="1896264"/>
          </a:xfrm>
          <a:prstGeom prst="rect">
            <a:avLst/>
          </a:prstGeom>
          <a:noFill/>
          <a:ln w="22225" cap="flat" cmpd="sng" algn="ctr">
            <a:solidFill>
              <a:srgbClr val="1B738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14692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A3: The Basic Problem Solving and Communication Tool</a:t>
            </a:r>
          </a:p>
        </p:txBody>
      </p:sp>
      <p:sp>
        <p:nvSpPr>
          <p:cNvPr id="3" name="Content Placeholder 2"/>
          <p:cNvSpPr>
            <a:spLocks noGrp="1"/>
          </p:cNvSpPr>
          <p:nvPr>
            <p:ph idx="1"/>
          </p:nvPr>
        </p:nvSpPr>
        <p:spPr/>
        <p:txBody>
          <a:bodyPr/>
          <a:lstStyle/>
          <a:p>
            <a:r>
              <a:rPr lang="en-US" dirty="0"/>
              <a:t>Designed to help “tell the story” in a logical and visual way</a:t>
            </a:r>
          </a:p>
          <a:p>
            <a:r>
              <a:rPr lang="en-US" dirty="0"/>
              <a:t>Acts as a road map for continuous improvement and problem solving initiatives</a:t>
            </a:r>
          </a:p>
          <a:p>
            <a:r>
              <a:rPr lang="en-US" dirty="0"/>
              <a:t>Refers to 11”x17” paper</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83</a:t>
            </a:fld>
            <a:endParaRPr lang="en-US" altLang="en-US"/>
          </a:p>
        </p:txBody>
      </p:sp>
    </p:spTree>
    <p:extLst>
      <p:ext uri="{BB962C8B-B14F-4D97-AF65-F5344CB8AC3E}">
        <p14:creationId xmlns:p14="http://schemas.microsoft.com/office/powerpoint/2010/main" val="108121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Sections</a:t>
            </a:r>
          </a:p>
        </p:txBody>
      </p:sp>
      <p:sp>
        <p:nvSpPr>
          <p:cNvPr id="3" name="Content Placeholder 2"/>
          <p:cNvSpPr>
            <a:spLocks noGrp="1"/>
          </p:cNvSpPr>
          <p:nvPr>
            <p:ph idx="1"/>
          </p:nvPr>
        </p:nvSpPr>
        <p:spPr>
          <a:xfrm>
            <a:off x="609600" y="1341438"/>
            <a:ext cx="7924800" cy="4373562"/>
          </a:xfrm>
        </p:spPr>
        <p:txBody>
          <a:bodyPr/>
          <a:lstStyle/>
          <a:p>
            <a:pPr marL="457200" indent="-457200">
              <a:buFont typeface="+mj-lt"/>
              <a:buAutoNum type="arabicPeriod"/>
            </a:pPr>
            <a:r>
              <a:rPr lang="en-US" dirty="0"/>
              <a:t>Problem Statement </a:t>
            </a:r>
          </a:p>
          <a:p>
            <a:pPr marL="457200" indent="-457200">
              <a:buFont typeface="+mj-lt"/>
              <a:buAutoNum type="arabicPeriod"/>
            </a:pPr>
            <a:r>
              <a:rPr lang="en-US" dirty="0"/>
              <a:t>Scope (In/Out)</a:t>
            </a:r>
          </a:p>
          <a:p>
            <a:pPr marL="457200" indent="-457200">
              <a:buFont typeface="+mj-lt"/>
              <a:buAutoNum type="arabicPeriod"/>
            </a:pPr>
            <a:r>
              <a:rPr lang="en-US" dirty="0"/>
              <a:t>Background/Current State</a:t>
            </a:r>
          </a:p>
          <a:p>
            <a:pPr marL="457200" indent="-457200">
              <a:buFont typeface="+mj-lt"/>
              <a:buAutoNum type="arabicPeriod"/>
            </a:pPr>
            <a:r>
              <a:rPr lang="en-US" dirty="0"/>
              <a:t>Problem/Root Cause Analysis</a:t>
            </a:r>
          </a:p>
          <a:p>
            <a:pPr marL="457200" indent="-457200">
              <a:buFont typeface="+mj-lt"/>
              <a:buAutoNum type="arabicPeriod"/>
            </a:pPr>
            <a:r>
              <a:rPr lang="en-US" dirty="0"/>
              <a:t>Goals</a:t>
            </a:r>
          </a:p>
          <a:p>
            <a:pPr marL="457200" indent="-457200">
              <a:buFont typeface="+mj-lt"/>
              <a:buAutoNum type="arabicPeriod"/>
            </a:pPr>
            <a:r>
              <a:rPr lang="en-US" dirty="0"/>
              <a:t>Countermeasures (Plan)</a:t>
            </a:r>
          </a:p>
          <a:p>
            <a:pPr marL="457200" indent="-457200">
              <a:buFont typeface="+mj-lt"/>
              <a:buAutoNum type="arabicPeriod"/>
            </a:pPr>
            <a:r>
              <a:rPr lang="en-US" dirty="0"/>
              <a:t>Implementation (Do)</a:t>
            </a:r>
          </a:p>
          <a:p>
            <a:pPr marL="457200" indent="-457200">
              <a:buFont typeface="+mj-lt"/>
              <a:buAutoNum type="arabicPeriod"/>
            </a:pPr>
            <a:r>
              <a:rPr lang="en-US" dirty="0"/>
              <a:t>Results/Conclusion (Study)</a:t>
            </a:r>
          </a:p>
          <a:p>
            <a:pPr marL="457200" indent="-457200">
              <a:buFont typeface="+mj-lt"/>
              <a:buAutoNum type="arabicPeriod"/>
            </a:pPr>
            <a:r>
              <a:rPr lang="en-US" dirty="0"/>
              <a:t>Follow-Up/Actions (Act)</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84</a:t>
            </a:fld>
            <a:endParaRPr lang="en-US" altLang="en-US"/>
          </a:p>
        </p:txBody>
      </p:sp>
    </p:spTree>
    <p:extLst>
      <p:ext uri="{BB962C8B-B14F-4D97-AF65-F5344CB8AC3E}">
        <p14:creationId xmlns:p14="http://schemas.microsoft.com/office/powerpoint/2010/main" val="407877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Report</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85</a:t>
            </a:fld>
            <a:endParaRPr lang="en-US" altLang="en-US"/>
          </a:p>
        </p:txBody>
      </p:sp>
      <p:sp>
        <p:nvSpPr>
          <p:cNvPr id="6" name="Rounded Rectangle 35"/>
          <p:cNvSpPr>
            <a:spLocks noChangeArrowheads="1"/>
          </p:cNvSpPr>
          <p:nvPr/>
        </p:nvSpPr>
        <p:spPr bwMode="auto">
          <a:xfrm>
            <a:off x="1143000" y="3505200"/>
            <a:ext cx="1981200" cy="533400"/>
          </a:xfrm>
          <a:prstGeom prst="roundRect">
            <a:avLst>
              <a:gd name="adj" fmla="val 16667"/>
            </a:avLst>
          </a:prstGeom>
          <a:solidFill>
            <a:srgbClr val="4F81BD"/>
          </a:solidFill>
          <a:ln w="9525" algn="ctr">
            <a:solidFill>
              <a:srgbClr val="C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itchFamily="34" charset="0"/>
              <a:ea typeface="MS PGothic" pitchFamily="34" charset="-128"/>
            </a:endParaRPr>
          </a:p>
        </p:txBody>
      </p:sp>
      <p:sp>
        <p:nvSpPr>
          <p:cNvPr id="7" name="Rectangle 19"/>
          <p:cNvSpPr>
            <a:spLocks noChangeArrowheads="1"/>
          </p:cNvSpPr>
          <p:nvPr/>
        </p:nvSpPr>
        <p:spPr bwMode="auto">
          <a:xfrm>
            <a:off x="838200" y="1219200"/>
            <a:ext cx="7543800" cy="4191000"/>
          </a:xfrm>
          <a:prstGeom prst="rect">
            <a:avLst/>
          </a:prstGeom>
          <a:solidFill>
            <a:srgbClr val="00B0F0"/>
          </a:solidFill>
          <a:ln w="9525" algn="ctr">
            <a:solidFill>
              <a:sysClr val="windowText" lastClr="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itchFamily="34" charset="0"/>
              <a:ea typeface="MS PGothic" pitchFamily="34" charset="-128"/>
            </a:endParaRPr>
          </a:p>
        </p:txBody>
      </p:sp>
      <p:sp>
        <p:nvSpPr>
          <p:cNvPr id="8" name="Rectangle 15"/>
          <p:cNvSpPr>
            <a:spLocks noChangeArrowheads="1"/>
          </p:cNvSpPr>
          <p:nvPr/>
        </p:nvSpPr>
        <p:spPr bwMode="auto">
          <a:xfrm>
            <a:off x="1066800" y="1828800"/>
            <a:ext cx="3352800" cy="3352800"/>
          </a:xfrm>
          <a:prstGeom prst="rect">
            <a:avLst/>
          </a:prstGeom>
          <a:solidFill>
            <a:sysClr val="window" lastClr="FFFFFF"/>
          </a:solidFill>
          <a:ln w="9525" algn="ctr">
            <a:solidFill>
              <a:sysClr val="windowText" lastClr="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itchFamily="34" charset="0"/>
              <a:ea typeface="MS PGothic" pitchFamily="34" charset="-128"/>
            </a:endParaRPr>
          </a:p>
        </p:txBody>
      </p:sp>
      <p:sp>
        <p:nvSpPr>
          <p:cNvPr id="9" name="TextBox 8"/>
          <p:cNvSpPr txBox="1">
            <a:spLocks noChangeArrowheads="1"/>
          </p:cNvSpPr>
          <p:nvPr/>
        </p:nvSpPr>
        <p:spPr bwMode="auto">
          <a:xfrm>
            <a:off x="1176338" y="2057400"/>
            <a:ext cx="2557462" cy="400050"/>
          </a:xfrm>
          <a:prstGeom prst="rect">
            <a:avLst/>
          </a:prstGeom>
          <a:noFill/>
          <a:ln w="9525">
            <a:noFill/>
            <a:miter lim="800000"/>
            <a:headEnd/>
            <a:tailEnd/>
          </a:ln>
        </p:spPr>
        <p:txBody>
          <a:bodyPr wrap="none">
            <a:spAutoFit/>
          </a:bodyPr>
          <a:lstStyle/>
          <a:p>
            <a:r>
              <a:rPr lang="en-US" sz="1800">
                <a:solidFill>
                  <a:srgbClr val="C00000"/>
                </a:solidFill>
                <a:latin typeface="Calibri" pitchFamily="34" charset="0"/>
                <a:ea typeface="MS PGothic" pitchFamily="34" charset="-128"/>
              </a:rPr>
              <a:t>Problem Definition</a:t>
            </a:r>
          </a:p>
        </p:txBody>
      </p:sp>
      <p:sp>
        <p:nvSpPr>
          <p:cNvPr id="10" name="TextBox 9"/>
          <p:cNvSpPr txBox="1">
            <a:spLocks noChangeArrowheads="1"/>
          </p:cNvSpPr>
          <p:nvPr/>
        </p:nvSpPr>
        <p:spPr bwMode="auto">
          <a:xfrm>
            <a:off x="1176338" y="3562350"/>
            <a:ext cx="2006600" cy="400050"/>
          </a:xfrm>
          <a:prstGeom prst="rect">
            <a:avLst/>
          </a:prstGeom>
          <a:noFill/>
          <a:ln w="9525">
            <a:noFill/>
            <a:miter lim="800000"/>
            <a:headEnd/>
            <a:tailEnd/>
          </a:ln>
        </p:spPr>
        <p:txBody>
          <a:bodyPr wrap="none">
            <a:spAutoFit/>
          </a:bodyPr>
          <a:lstStyle/>
          <a:p>
            <a:r>
              <a:rPr lang="en-US" sz="1800">
                <a:solidFill>
                  <a:srgbClr val="C00000"/>
                </a:solidFill>
                <a:latin typeface="Calibri" pitchFamily="34" charset="0"/>
                <a:ea typeface="MS PGothic" pitchFamily="34" charset="-128"/>
              </a:rPr>
              <a:t>Root Cause(s)</a:t>
            </a:r>
          </a:p>
        </p:txBody>
      </p:sp>
      <p:sp>
        <p:nvSpPr>
          <p:cNvPr id="11" name="Rectangle 18"/>
          <p:cNvSpPr>
            <a:spLocks noChangeArrowheads="1"/>
          </p:cNvSpPr>
          <p:nvPr/>
        </p:nvSpPr>
        <p:spPr bwMode="auto">
          <a:xfrm>
            <a:off x="4800600" y="1828800"/>
            <a:ext cx="3352800" cy="3352800"/>
          </a:xfrm>
          <a:prstGeom prst="rect">
            <a:avLst/>
          </a:prstGeom>
          <a:solidFill>
            <a:sysClr val="window" lastClr="FFFFFF"/>
          </a:solidFill>
          <a:ln w="9525" algn="ctr">
            <a:solidFill>
              <a:sysClr val="windowText" lastClr="000000"/>
            </a:solidFill>
            <a:round/>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itchFamily="34" charset="0"/>
              <a:ea typeface="MS PGothic" pitchFamily="34" charset="-128"/>
            </a:endParaRPr>
          </a:p>
        </p:txBody>
      </p:sp>
      <p:sp>
        <p:nvSpPr>
          <p:cNvPr id="12" name="TextBox 10"/>
          <p:cNvSpPr txBox="1">
            <a:spLocks noChangeArrowheads="1"/>
          </p:cNvSpPr>
          <p:nvPr/>
        </p:nvSpPr>
        <p:spPr bwMode="auto">
          <a:xfrm>
            <a:off x="4910138" y="2057400"/>
            <a:ext cx="2451100" cy="400050"/>
          </a:xfrm>
          <a:prstGeom prst="rect">
            <a:avLst/>
          </a:prstGeom>
          <a:noFill/>
          <a:ln w="9525">
            <a:noFill/>
            <a:miter lim="800000"/>
            <a:headEnd/>
            <a:tailEnd/>
          </a:ln>
        </p:spPr>
        <p:txBody>
          <a:bodyPr wrap="none">
            <a:spAutoFit/>
          </a:bodyPr>
          <a:lstStyle/>
          <a:p>
            <a:r>
              <a:rPr lang="en-US" sz="1800">
                <a:solidFill>
                  <a:srgbClr val="C00000"/>
                </a:solidFill>
                <a:latin typeface="Calibri" pitchFamily="34" charset="0"/>
                <a:ea typeface="MS PGothic" pitchFamily="34" charset="-128"/>
              </a:rPr>
              <a:t>Countermeasures</a:t>
            </a:r>
          </a:p>
        </p:txBody>
      </p:sp>
      <p:sp>
        <p:nvSpPr>
          <p:cNvPr id="13" name="TextBox 11"/>
          <p:cNvSpPr txBox="1">
            <a:spLocks noChangeArrowheads="1"/>
          </p:cNvSpPr>
          <p:nvPr/>
        </p:nvSpPr>
        <p:spPr bwMode="auto">
          <a:xfrm>
            <a:off x="4953000" y="3181350"/>
            <a:ext cx="725488" cy="400050"/>
          </a:xfrm>
          <a:prstGeom prst="rect">
            <a:avLst/>
          </a:prstGeom>
          <a:noFill/>
          <a:ln w="9525">
            <a:noFill/>
            <a:miter lim="800000"/>
            <a:headEnd/>
            <a:tailEnd/>
          </a:ln>
        </p:spPr>
        <p:txBody>
          <a:bodyPr wrap="none">
            <a:spAutoFit/>
          </a:bodyPr>
          <a:lstStyle/>
          <a:p>
            <a:r>
              <a:rPr lang="en-US" sz="1800">
                <a:solidFill>
                  <a:srgbClr val="C00000"/>
                </a:solidFill>
                <a:latin typeface="Calibri" pitchFamily="34" charset="0"/>
                <a:ea typeface="MS PGothic" pitchFamily="34" charset="-128"/>
              </a:rPr>
              <a:t>Plan</a:t>
            </a:r>
          </a:p>
        </p:txBody>
      </p:sp>
      <p:sp>
        <p:nvSpPr>
          <p:cNvPr id="14" name="TextBox 12"/>
          <p:cNvSpPr txBox="1">
            <a:spLocks noChangeArrowheads="1"/>
          </p:cNvSpPr>
          <p:nvPr/>
        </p:nvSpPr>
        <p:spPr bwMode="auto">
          <a:xfrm>
            <a:off x="4953000" y="4324350"/>
            <a:ext cx="1108075" cy="400050"/>
          </a:xfrm>
          <a:prstGeom prst="rect">
            <a:avLst/>
          </a:prstGeom>
          <a:noFill/>
          <a:ln w="9525">
            <a:noFill/>
            <a:miter lim="800000"/>
            <a:headEnd/>
            <a:tailEnd/>
          </a:ln>
        </p:spPr>
        <p:txBody>
          <a:bodyPr wrap="none">
            <a:spAutoFit/>
          </a:bodyPr>
          <a:lstStyle/>
          <a:p>
            <a:r>
              <a:rPr lang="en-US" sz="1800">
                <a:solidFill>
                  <a:srgbClr val="C00000"/>
                </a:solidFill>
                <a:latin typeface="Calibri" pitchFamily="34" charset="0"/>
                <a:ea typeface="MS PGothic" pitchFamily="34" charset="-128"/>
              </a:rPr>
              <a:t>Results</a:t>
            </a:r>
          </a:p>
        </p:txBody>
      </p:sp>
      <p:sp>
        <p:nvSpPr>
          <p:cNvPr id="15" name="TextBox 16"/>
          <p:cNvSpPr txBox="1">
            <a:spLocks noChangeArrowheads="1"/>
          </p:cNvSpPr>
          <p:nvPr/>
        </p:nvSpPr>
        <p:spPr bwMode="auto">
          <a:xfrm>
            <a:off x="1905000" y="1295400"/>
            <a:ext cx="1684338" cy="461963"/>
          </a:xfrm>
          <a:prstGeom prst="rect">
            <a:avLst/>
          </a:prstGeom>
          <a:noFill/>
          <a:ln w="9525">
            <a:noFill/>
            <a:miter lim="800000"/>
            <a:headEnd/>
            <a:tailEnd/>
          </a:ln>
        </p:spPr>
        <p:txBody>
          <a:bodyPr wrap="none">
            <a:spAutoFit/>
          </a:bodyPr>
          <a:lstStyle/>
          <a:p>
            <a:r>
              <a:rPr lang="en-US">
                <a:solidFill>
                  <a:prstClr val="black"/>
                </a:solidFill>
                <a:latin typeface="Calibri" pitchFamily="34" charset="0"/>
                <a:ea typeface="MS PGothic" pitchFamily="34" charset="-128"/>
              </a:rPr>
              <a:t>Enhanced</a:t>
            </a:r>
          </a:p>
        </p:txBody>
      </p:sp>
      <p:sp>
        <p:nvSpPr>
          <p:cNvPr id="16" name="TextBox 17"/>
          <p:cNvSpPr txBox="1">
            <a:spLocks noChangeArrowheads="1"/>
          </p:cNvSpPr>
          <p:nvPr/>
        </p:nvSpPr>
        <p:spPr bwMode="auto">
          <a:xfrm>
            <a:off x="5756275" y="1295400"/>
            <a:ext cx="1025525" cy="461963"/>
          </a:xfrm>
          <a:prstGeom prst="rect">
            <a:avLst/>
          </a:prstGeom>
          <a:noFill/>
          <a:ln w="9525">
            <a:noFill/>
            <a:miter lim="800000"/>
            <a:headEnd/>
            <a:tailEnd/>
          </a:ln>
        </p:spPr>
        <p:txBody>
          <a:bodyPr wrap="none">
            <a:spAutoFit/>
          </a:bodyPr>
          <a:lstStyle/>
          <a:p>
            <a:r>
              <a:rPr lang="en-US">
                <a:solidFill>
                  <a:prstClr val="black"/>
                </a:solidFill>
                <a:latin typeface="Calibri" pitchFamily="34" charset="0"/>
                <a:ea typeface="MS PGothic" pitchFamily="34" charset="-128"/>
              </a:rPr>
              <a:t>PDSA</a:t>
            </a:r>
          </a:p>
        </p:txBody>
      </p:sp>
      <p:sp>
        <p:nvSpPr>
          <p:cNvPr id="17" name="TextBox 20"/>
          <p:cNvSpPr txBox="1">
            <a:spLocks noChangeArrowheads="1"/>
          </p:cNvSpPr>
          <p:nvPr/>
        </p:nvSpPr>
        <p:spPr bwMode="auto">
          <a:xfrm>
            <a:off x="4343400" y="3276600"/>
            <a:ext cx="539750" cy="584200"/>
          </a:xfrm>
          <a:prstGeom prst="rect">
            <a:avLst/>
          </a:prstGeom>
          <a:noFill/>
          <a:ln w="9525">
            <a:noFill/>
            <a:miter lim="800000"/>
            <a:headEnd/>
            <a:tailEnd/>
          </a:ln>
        </p:spPr>
        <p:txBody>
          <a:bodyPr wrap="none">
            <a:spAutoFit/>
          </a:bodyPr>
          <a:lstStyle/>
          <a:p>
            <a:r>
              <a:rPr lang="en-US" sz="3200" b="1">
                <a:solidFill>
                  <a:prstClr val="black"/>
                </a:solidFill>
                <a:latin typeface="Calibri" pitchFamily="34" charset="0"/>
                <a:ea typeface="MS PGothic" pitchFamily="34" charset="-128"/>
              </a:rPr>
              <a:t>+</a:t>
            </a:r>
          </a:p>
        </p:txBody>
      </p:sp>
      <p:grpSp>
        <p:nvGrpSpPr>
          <p:cNvPr id="18" name="Group 21"/>
          <p:cNvGrpSpPr>
            <a:grpSpLocks/>
          </p:cNvGrpSpPr>
          <p:nvPr/>
        </p:nvGrpSpPr>
        <p:grpSpPr bwMode="auto">
          <a:xfrm>
            <a:off x="5943600" y="2819400"/>
            <a:ext cx="2085975" cy="1752600"/>
            <a:chOff x="4439006" y="3255292"/>
            <a:chExt cx="3638993" cy="3039137"/>
          </a:xfrm>
        </p:grpSpPr>
        <p:sp>
          <p:nvSpPr>
            <p:cNvPr id="19" name="Text Box 5"/>
            <p:cNvSpPr txBox="1">
              <a:spLocks noChangeArrowheads="1"/>
            </p:cNvSpPr>
            <p:nvPr/>
          </p:nvSpPr>
          <p:spPr bwMode="auto">
            <a:xfrm>
              <a:off x="5635241" y="3255292"/>
              <a:ext cx="1258806" cy="533708"/>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itchFamily="34" charset="0"/>
                  <a:ea typeface="MS PGothic" pitchFamily="34" charset="-128"/>
                </a:rPr>
                <a:t>PLAN</a:t>
              </a:r>
            </a:p>
          </p:txBody>
        </p:sp>
        <p:sp>
          <p:nvSpPr>
            <p:cNvPr id="20" name="Text Box 6"/>
            <p:cNvSpPr txBox="1">
              <a:spLocks noChangeArrowheads="1"/>
            </p:cNvSpPr>
            <p:nvPr/>
          </p:nvSpPr>
          <p:spPr bwMode="auto">
            <a:xfrm>
              <a:off x="7230221" y="4180247"/>
              <a:ext cx="847778" cy="533708"/>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itchFamily="34" charset="0"/>
                  <a:ea typeface="MS PGothic" pitchFamily="34" charset="-128"/>
                </a:rPr>
                <a:t>DO</a:t>
              </a:r>
            </a:p>
          </p:txBody>
        </p:sp>
        <p:sp>
          <p:nvSpPr>
            <p:cNvPr id="21" name="Text Box 7"/>
            <p:cNvSpPr txBox="1">
              <a:spLocks noChangeArrowheads="1"/>
            </p:cNvSpPr>
            <p:nvPr/>
          </p:nvSpPr>
          <p:spPr bwMode="auto">
            <a:xfrm>
              <a:off x="5236496" y="5387127"/>
              <a:ext cx="2164744" cy="907302"/>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itchFamily="34" charset="0"/>
                  <a:ea typeface="MS PGothic" pitchFamily="34" charset="-128"/>
                </a:rPr>
                <a:t>STUDY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itchFamily="34" charset="0"/>
                  <a:ea typeface="MS PGothic" pitchFamily="34" charset="-128"/>
                </a:rPr>
                <a:t>(or Check</a:t>
              </a:r>
              <a:r>
                <a:rPr kumimoji="0" lang="en-US" sz="1400" b="0" i="0" u="none" strike="noStrike" kern="0" cap="none" spc="0" normalizeH="0" baseline="0" noProof="0">
                  <a:ln>
                    <a:noFill/>
                  </a:ln>
                  <a:solidFill>
                    <a:prstClr val="black"/>
                  </a:solidFill>
                  <a:effectLst/>
                  <a:uLnTx/>
                  <a:uFillTx/>
                  <a:latin typeface="Calibri" pitchFamily="34" charset="0"/>
                  <a:ea typeface="MS PGothic" pitchFamily="34" charset="-128"/>
                </a:rPr>
                <a:t>)</a:t>
              </a:r>
            </a:p>
          </p:txBody>
        </p:sp>
        <p:sp>
          <p:nvSpPr>
            <p:cNvPr id="22" name="Text Box 8"/>
            <p:cNvSpPr txBox="1">
              <a:spLocks noChangeArrowheads="1"/>
            </p:cNvSpPr>
            <p:nvPr/>
          </p:nvSpPr>
          <p:spPr bwMode="auto">
            <a:xfrm>
              <a:off x="4439006" y="4307221"/>
              <a:ext cx="1004361" cy="533708"/>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Calibri" pitchFamily="34" charset="0"/>
                  <a:ea typeface="MS PGothic" pitchFamily="34" charset="-128"/>
                </a:rPr>
                <a:t>ACT</a:t>
              </a:r>
            </a:p>
          </p:txBody>
        </p:sp>
        <p:sp>
          <p:nvSpPr>
            <p:cNvPr id="23" name="AutoShape 9"/>
            <p:cNvSpPr>
              <a:spLocks noChangeArrowheads="1"/>
            </p:cNvSpPr>
            <p:nvPr/>
          </p:nvSpPr>
          <p:spPr bwMode="auto">
            <a:xfrm rot="10800000">
              <a:off x="6934119" y="4823730"/>
              <a:ext cx="761999" cy="838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4F81BD"/>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itchFamily="34" charset="0"/>
                <a:ea typeface="MS PGothic" pitchFamily="34" charset="-128"/>
              </a:endParaRPr>
            </a:p>
          </p:txBody>
        </p:sp>
        <p:sp>
          <p:nvSpPr>
            <p:cNvPr id="24" name="AutoShape 10"/>
            <p:cNvSpPr>
              <a:spLocks noChangeArrowheads="1"/>
            </p:cNvSpPr>
            <p:nvPr/>
          </p:nvSpPr>
          <p:spPr bwMode="auto">
            <a:xfrm rot="-5400000">
              <a:off x="4762419" y="4861830"/>
              <a:ext cx="762000" cy="83819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4F81BD"/>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itchFamily="34" charset="0"/>
                <a:ea typeface="MS PGothic" pitchFamily="34" charset="-128"/>
              </a:endParaRPr>
            </a:p>
          </p:txBody>
        </p:sp>
        <p:sp>
          <p:nvSpPr>
            <p:cNvPr id="25" name="AutoShape 11"/>
            <p:cNvSpPr>
              <a:spLocks noChangeArrowheads="1"/>
            </p:cNvSpPr>
            <p:nvPr/>
          </p:nvSpPr>
          <p:spPr bwMode="auto">
            <a:xfrm>
              <a:off x="4832270" y="3375930"/>
              <a:ext cx="761999" cy="838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4F81BD"/>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itchFamily="34" charset="0"/>
                <a:ea typeface="MS PGothic" pitchFamily="34" charset="-128"/>
              </a:endParaRPr>
            </a:p>
          </p:txBody>
        </p:sp>
        <p:sp>
          <p:nvSpPr>
            <p:cNvPr id="26" name="AutoShape 12"/>
            <p:cNvSpPr>
              <a:spLocks noChangeArrowheads="1"/>
            </p:cNvSpPr>
            <p:nvPr/>
          </p:nvSpPr>
          <p:spPr bwMode="auto">
            <a:xfrm rot="5400000">
              <a:off x="7003969" y="3414031"/>
              <a:ext cx="762000" cy="83819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4F81BD"/>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itchFamily="34" charset="0"/>
                <a:ea typeface="MS PGothic" pitchFamily="34" charset="-128"/>
              </a:endParaRPr>
            </a:p>
          </p:txBody>
        </p:sp>
      </p:grpSp>
      <p:cxnSp>
        <p:nvCxnSpPr>
          <p:cNvPr id="27" name="Straight Arrow Connector 26"/>
          <p:cNvCxnSpPr>
            <a:cxnSpLocks noChangeShapeType="1"/>
          </p:cNvCxnSpPr>
          <p:nvPr/>
        </p:nvCxnSpPr>
        <p:spPr bwMode="auto">
          <a:xfrm flipV="1">
            <a:off x="3124200" y="2438400"/>
            <a:ext cx="2209800" cy="1219200"/>
          </a:xfrm>
          <a:prstGeom prst="straightConnector1">
            <a:avLst/>
          </a:prstGeom>
          <a:noFill/>
          <a:ln w="28575" algn="ctr">
            <a:solidFill>
              <a:srgbClr val="C00000"/>
            </a:solidFill>
            <a:round/>
            <a:headEnd/>
            <a:tailEnd type="stealth" w="lg" len="lg"/>
          </a:ln>
        </p:spPr>
      </p:cxnSp>
      <p:sp>
        <p:nvSpPr>
          <p:cNvPr id="28" name="Rounded Rectangle 26"/>
          <p:cNvSpPr>
            <a:spLocks noChangeArrowheads="1"/>
          </p:cNvSpPr>
          <p:nvPr/>
        </p:nvSpPr>
        <p:spPr bwMode="auto">
          <a:xfrm>
            <a:off x="1143000" y="3581400"/>
            <a:ext cx="1981200" cy="381000"/>
          </a:xfrm>
          <a:prstGeom prst="roundRect">
            <a:avLst>
              <a:gd name="adj" fmla="val 16667"/>
            </a:avLst>
          </a:prstGeom>
          <a:noFill/>
          <a:ln w="9525" algn="ctr">
            <a:solidFill>
              <a:srgbClr val="C00000"/>
            </a:solidFill>
            <a:round/>
            <a:headEnd/>
            <a:tailEnd/>
          </a:ln>
        </p:spPr>
        <p:txBody>
          <a:bodyPr/>
          <a:lstStyle/>
          <a:p>
            <a:pPr algn="ctr"/>
            <a:endParaRPr lang="en-US" sz="1800">
              <a:solidFill>
                <a:prstClr val="black"/>
              </a:solidFill>
              <a:latin typeface="Calibri" pitchFamily="34" charset="0"/>
              <a:ea typeface="MS PGothic" pitchFamily="34" charset="-128"/>
            </a:endParaRPr>
          </a:p>
        </p:txBody>
      </p:sp>
      <p:sp>
        <p:nvSpPr>
          <p:cNvPr id="29" name="Rounded Rectangle 27"/>
          <p:cNvSpPr>
            <a:spLocks noChangeArrowheads="1"/>
          </p:cNvSpPr>
          <p:nvPr/>
        </p:nvSpPr>
        <p:spPr bwMode="auto">
          <a:xfrm>
            <a:off x="4876800" y="2057400"/>
            <a:ext cx="2514600" cy="381000"/>
          </a:xfrm>
          <a:prstGeom prst="roundRect">
            <a:avLst>
              <a:gd name="adj" fmla="val 16667"/>
            </a:avLst>
          </a:prstGeom>
          <a:noFill/>
          <a:ln w="9525" algn="ctr">
            <a:solidFill>
              <a:srgbClr val="C00000"/>
            </a:solidFill>
            <a:round/>
            <a:headEnd/>
            <a:tailEnd/>
          </a:ln>
        </p:spPr>
        <p:txBody>
          <a:bodyPr/>
          <a:lstStyle/>
          <a:p>
            <a:pPr algn="ctr"/>
            <a:endParaRPr lang="en-US" sz="1800">
              <a:solidFill>
                <a:prstClr val="black"/>
              </a:solidFill>
              <a:latin typeface="Calibri" pitchFamily="34" charset="0"/>
              <a:ea typeface="MS PGothic" pitchFamily="34" charset="-128"/>
            </a:endParaRPr>
          </a:p>
        </p:txBody>
      </p:sp>
      <p:sp>
        <p:nvSpPr>
          <p:cNvPr id="30" name="TextBox 29"/>
          <p:cNvSpPr txBox="1">
            <a:spLocks noChangeArrowheads="1"/>
          </p:cNvSpPr>
          <p:nvPr/>
        </p:nvSpPr>
        <p:spPr bwMode="auto">
          <a:xfrm>
            <a:off x="907366" y="5545760"/>
            <a:ext cx="7467600" cy="923925"/>
          </a:xfrm>
          <a:prstGeom prst="rect">
            <a:avLst/>
          </a:prstGeom>
          <a:noFill/>
          <a:ln w="9525">
            <a:noFill/>
            <a:miter lim="800000"/>
            <a:headEnd/>
            <a:tailEnd/>
          </a:ln>
        </p:spPr>
        <p:txBody>
          <a:bodyPr>
            <a:spAutoFit/>
          </a:bodyPr>
          <a:lstStyle/>
          <a:p>
            <a:r>
              <a:rPr lang="en-US" sz="1800" b="1" i="1" dirty="0">
                <a:solidFill>
                  <a:prstClr val="black"/>
                </a:solidFill>
                <a:latin typeface="Calibri" pitchFamily="34" charset="0"/>
                <a:ea typeface="MS PGothic" pitchFamily="34" charset="-128"/>
              </a:rPr>
              <a:t>Enhances “Plan” in PDSA with better understanding of the problem and causes, to generate better countermeasures</a:t>
            </a:r>
          </a:p>
        </p:txBody>
      </p:sp>
    </p:spTree>
    <p:extLst>
      <p:ext uri="{BB962C8B-B14F-4D97-AF65-F5344CB8AC3E}">
        <p14:creationId xmlns:p14="http://schemas.microsoft.com/office/powerpoint/2010/main" val="408739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ox(in)">
                                      <p:cBhvr>
                                        <p:cTn id="12" dur="500"/>
                                        <p:tgtEl>
                                          <p:spTgt spid="27"/>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ox(in)">
                                      <p:cBhvr>
                                        <p:cTn id="15" dur="500"/>
                                        <p:tgtEl>
                                          <p:spTgt spid="29"/>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amond(i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PDSA Supports Small, Incremental Changes (Kaizen)</a:t>
            </a:r>
          </a:p>
        </p:txBody>
      </p:sp>
      <p:sp>
        <p:nvSpPr>
          <p:cNvPr id="3" name="Content Placeholder 2"/>
          <p:cNvSpPr>
            <a:spLocks noGrp="1"/>
          </p:cNvSpPr>
          <p:nvPr>
            <p:ph idx="1"/>
          </p:nvPr>
        </p:nvSpPr>
        <p:spPr>
          <a:xfrm>
            <a:off x="609600" y="1600200"/>
            <a:ext cx="5638800" cy="4114800"/>
          </a:xfrm>
        </p:spPr>
        <p:txBody>
          <a:bodyPr/>
          <a:lstStyle/>
          <a:p>
            <a:pPr>
              <a:spcBef>
                <a:spcPts val="0"/>
              </a:spcBef>
              <a:spcAft>
                <a:spcPts val="1200"/>
              </a:spcAft>
            </a:pPr>
            <a:r>
              <a:rPr lang="en-US" dirty="0">
                <a:latin typeface="Arial" pitchFamily="34" charset="0"/>
              </a:rPr>
              <a:t>Created by </a:t>
            </a:r>
            <a:r>
              <a:rPr lang="en-US" dirty="0" err="1">
                <a:latin typeface="Arial" pitchFamily="34" charset="0"/>
              </a:rPr>
              <a:t>Shewhart</a:t>
            </a:r>
            <a:r>
              <a:rPr lang="en-US" dirty="0">
                <a:latin typeface="Arial" pitchFamily="34" charset="0"/>
              </a:rPr>
              <a:t> in the 1930s</a:t>
            </a:r>
          </a:p>
          <a:p>
            <a:pPr eaLnBrk="1" hangingPunct="1">
              <a:lnSpc>
                <a:spcPct val="90000"/>
              </a:lnSpc>
              <a:spcBef>
                <a:spcPts val="0"/>
              </a:spcBef>
              <a:spcAft>
                <a:spcPts val="1200"/>
              </a:spcAft>
            </a:pPr>
            <a:r>
              <a:rPr lang="en-US" dirty="0">
                <a:latin typeface="Arial" pitchFamily="34" charset="0"/>
              </a:rPr>
              <a:t>Popularized by Deming first in Japan</a:t>
            </a:r>
          </a:p>
          <a:p>
            <a:pPr eaLnBrk="1" hangingPunct="1">
              <a:lnSpc>
                <a:spcPct val="90000"/>
              </a:lnSpc>
              <a:spcBef>
                <a:spcPts val="0"/>
              </a:spcBef>
              <a:spcAft>
                <a:spcPts val="1200"/>
              </a:spcAft>
              <a:buFont typeface="Arial" pitchFamily="34" charset="0"/>
              <a:buNone/>
            </a:pPr>
            <a:r>
              <a:rPr lang="en-US" dirty="0">
                <a:latin typeface="Arial" pitchFamily="34" charset="0"/>
              </a:rPr>
              <a:t>	in the 1950s</a:t>
            </a:r>
          </a:p>
          <a:p>
            <a:pPr>
              <a:spcBef>
                <a:spcPts val="0"/>
              </a:spcBef>
              <a:spcAft>
                <a:spcPts val="1200"/>
              </a:spcAft>
            </a:pPr>
            <a:r>
              <a:rPr lang="en-US" dirty="0">
                <a:latin typeface="Arial" pitchFamily="34" charset="0"/>
              </a:rPr>
              <a:t>Scientific method</a:t>
            </a:r>
          </a:p>
          <a:p>
            <a:pPr>
              <a:spcBef>
                <a:spcPts val="0"/>
              </a:spcBef>
              <a:spcAft>
                <a:spcPts val="1200"/>
              </a:spcAft>
            </a:pPr>
            <a:r>
              <a:rPr lang="en-US" dirty="0">
                <a:latin typeface="Arial" pitchFamily="34" charset="0"/>
              </a:rPr>
              <a:t>At the core of all quality systems</a:t>
            </a:r>
          </a:p>
          <a:p>
            <a:pPr>
              <a:spcBef>
                <a:spcPts val="0"/>
              </a:spcBef>
              <a:spcAft>
                <a:spcPts val="1200"/>
              </a:spcAft>
            </a:pPr>
            <a:r>
              <a:rPr lang="en-US" dirty="0">
                <a:latin typeface="Arial" pitchFamily="34" charset="0"/>
              </a:rPr>
              <a:t>The foundation for the A3 </a:t>
            </a:r>
          </a:p>
          <a:p>
            <a:pPr>
              <a:spcBef>
                <a:spcPts val="0"/>
              </a:spcBef>
              <a:spcAft>
                <a:spcPts val="1200"/>
              </a:spcAft>
            </a:pPr>
            <a:endParaRPr lang="en-US" dirty="0"/>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86</a:t>
            </a:fld>
            <a:endParaRPr lang="en-US" altLang="en-US"/>
          </a:p>
        </p:txBody>
      </p:sp>
    </p:spTree>
    <p:extLst>
      <p:ext uri="{BB962C8B-B14F-4D97-AF65-F5344CB8AC3E}">
        <p14:creationId xmlns:p14="http://schemas.microsoft.com/office/powerpoint/2010/main" val="278954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PDSA Cycle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87</a:t>
            </a:fld>
            <a:endParaRPr lang="en-US" altLang="en-US"/>
          </a:p>
        </p:txBody>
      </p:sp>
      <p:sp>
        <p:nvSpPr>
          <p:cNvPr id="6" name="TextBox 5"/>
          <p:cNvSpPr txBox="1">
            <a:spLocks noChangeArrowheads="1"/>
          </p:cNvSpPr>
          <p:nvPr/>
        </p:nvSpPr>
        <p:spPr bwMode="auto">
          <a:xfrm>
            <a:off x="625475" y="5486400"/>
            <a:ext cx="8213725" cy="861774"/>
          </a:xfrm>
          <a:prstGeom prst="rect">
            <a:avLst/>
          </a:prstGeom>
          <a:noFill/>
          <a:ln w="9525">
            <a:noFill/>
            <a:miter lim="800000"/>
            <a:headEnd/>
            <a:tailEnd/>
          </a:ln>
        </p:spPr>
        <p:txBody>
          <a:bodyPr wrap="square">
            <a:spAutoFit/>
          </a:bodyPr>
          <a:lstStyle/>
          <a:p>
            <a:pPr>
              <a:lnSpc>
                <a:spcPts val="3000"/>
              </a:lnSpc>
            </a:pPr>
            <a:r>
              <a:rPr lang="en-US" b="1" i="1" dirty="0">
                <a:solidFill>
                  <a:srgbClr val="C00000"/>
                </a:solidFill>
              </a:rPr>
              <a:t>Cycling through Plan, Do, Study, and Act until desired result is achieved, is essential to improving</a:t>
            </a:r>
          </a:p>
        </p:txBody>
      </p:sp>
      <p:graphicFrame>
        <p:nvGraphicFramePr>
          <p:cNvPr id="7" name="Diagram 6"/>
          <p:cNvGraphicFramePr/>
          <p:nvPr/>
        </p:nvGraphicFramePr>
        <p:xfrm>
          <a:off x="463909" y="1188142"/>
          <a:ext cx="8213724" cy="4149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64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Template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88</a:t>
            </a:fld>
            <a:endParaRPr lang="en-US" altLang="en-US"/>
          </a:p>
        </p:txBody>
      </p:sp>
      <p:graphicFrame>
        <p:nvGraphicFramePr>
          <p:cNvPr id="6" name="object 4"/>
          <p:cNvGraphicFramePr>
            <a:graphicFrameLocks noGrp="1"/>
          </p:cNvGraphicFramePr>
          <p:nvPr/>
        </p:nvGraphicFramePr>
        <p:xfrm>
          <a:off x="304800" y="1036320"/>
          <a:ext cx="8647943" cy="640080"/>
        </p:xfrm>
        <a:graphic>
          <a:graphicData uri="http://schemas.openxmlformats.org/drawingml/2006/table">
            <a:tbl>
              <a:tblPr firstRow="1" bandRow="1">
                <a:tableStyleId>{2D5ABB26-0587-4C30-8999-92F81FD0307C}</a:tableStyleId>
              </a:tblPr>
              <a:tblGrid>
                <a:gridCol w="1557251">
                  <a:extLst>
                    <a:ext uri="{9D8B030D-6E8A-4147-A177-3AD203B41FA5}">
                      <a16:colId xmlns:a16="http://schemas.microsoft.com/office/drawing/2014/main" val="20000"/>
                    </a:ext>
                  </a:extLst>
                </a:gridCol>
                <a:gridCol w="5203496">
                  <a:extLst>
                    <a:ext uri="{9D8B030D-6E8A-4147-A177-3AD203B41FA5}">
                      <a16:colId xmlns:a16="http://schemas.microsoft.com/office/drawing/2014/main" val="20001"/>
                    </a:ext>
                  </a:extLst>
                </a:gridCol>
                <a:gridCol w="1887196">
                  <a:extLst>
                    <a:ext uri="{9D8B030D-6E8A-4147-A177-3AD203B41FA5}">
                      <a16:colId xmlns:a16="http://schemas.microsoft.com/office/drawing/2014/main" val="20002"/>
                    </a:ext>
                  </a:extLst>
                </a:gridCol>
              </a:tblGrid>
              <a:tr h="344589">
                <a:tc>
                  <a:txBody>
                    <a:bodyPr/>
                    <a:lstStyle/>
                    <a:p>
                      <a:pPr marL="187325">
                        <a:lnSpc>
                          <a:spcPct val="100000"/>
                        </a:lnSpc>
                      </a:pPr>
                      <a:r>
                        <a:rPr sz="1400" b="1" dirty="0">
                          <a:solidFill>
                            <a:schemeClr val="tx1"/>
                          </a:solidFill>
                          <a:latin typeface="Arial" pitchFamily="34" charset="0"/>
                          <a:cs typeface="Arial" pitchFamily="34" charset="0"/>
                        </a:rPr>
                        <a:t>PRO</a:t>
                      </a:r>
                      <a:r>
                        <a:rPr sz="1400" b="1" spc="5" dirty="0">
                          <a:solidFill>
                            <a:schemeClr val="tx1"/>
                          </a:solidFill>
                          <a:latin typeface="Arial" pitchFamily="34" charset="0"/>
                          <a:cs typeface="Arial" pitchFamily="34" charset="0"/>
                        </a:rPr>
                        <a:t>B</a:t>
                      </a:r>
                      <a:r>
                        <a:rPr sz="1400" b="1" dirty="0">
                          <a:solidFill>
                            <a:schemeClr val="tx1"/>
                          </a:solidFill>
                          <a:latin typeface="Arial" pitchFamily="34" charset="0"/>
                          <a:cs typeface="Arial" pitchFamily="34" charset="0"/>
                        </a:rPr>
                        <a:t>LEM</a:t>
                      </a:r>
                      <a:r>
                        <a:rPr sz="1400" b="1" spc="-10" dirty="0">
                          <a:solidFill>
                            <a:schemeClr val="tx1"/>
                          </a:solidFill>
                          <a:latin typeface="Arial" pitchFamily="34" charset="0"/>
                          <a:cs typeface="Arial" pitchFamily="34" charset="0"/>
                        </a:rPr>
                        <a:t> </a:t>
                      </a:r>
                      <a:r>
                        <a:rPr sz="1400" b="1" spc="10" dirty="0">
                          <a:solidFill>
                            <a:schemeClr val="tx1"/>
                          </a:solidFill>
                          <a:latin typeface="Arial" pitchFamily="34" charset="0"/>
                          <a:cs typeface="Arial" pitchFamily="34" charset="0"/>
                        </a:rPr>
                        <a:t>S</a:t>
                      </a:r>
                      <a:r>
                        <a:rPr sz="1400" b="1" dirty="0">
                          <a:solidFill>
                            <a:schemeClr val="tx1"/>
                          </a:solidFill>
                          <a:latin typeface="Arial" pitchFamily="34" charset="0"/>
                          <a:cs typeface="Arial" pitchFamily="34" charset="0"/>
                        </a:rPr>
                        <a:t>OL</a:t>
                      </a:r>
                      <a:r>
                        <a:rPr sz="1400" b="1" spc="5" dirty="0">
                          <a:solidFill>
                            <a:schemeClr val="tx1"/>
                          </a:solidFill>
                          <a:latin typeface="Arial" pitchFamily="34" charset="0"/>
                          <a:cs typeface="Arial" pitchFamily="34" charset="0"/>
                        </a:rPr>
                        <a:t>V</a:t>
                      </a:r>
                      <a:r>
                        <a:rPr sz="1400" b="1" dirty="0">
                          <a:solidFill>
                            <a:schemeClr val="tx1"/>
                          </a:solidFill>
                          <a:latin typeface="Arial" pitchFamily="34" charset="0"/>
                          <a:cs typeface="Arial" pitchFamily="34" charset="0"/>
                        </a:rPr>
                        <a:t>ING</a:t>
                      </a:r>
                      <a:r>
                        <a:rPr sz="1400" b="1" spc="10" dirty="0">
                          <a:solidFill>
                            <a:schemeClr val="tx1"/>
                          </a:solidFill>
                          <a:latin typeface="Arial" pitchFamily="34" charset="0"/>
                          <a:cs typeface="Arial" pitchFamily="34" charset="0"/>
                        </a:rPr>
                        <a:t> </a:t>
                      </a:r>
                      <a:r>
                        <a:rPr sz="1400" b="1" spc="-5" dirty="0">
                          <a:solidFill>
                            <a:schemeClr val="tx1"/>
                          </a:solidFill>
                          <a:latin typeface="Arial" pitchFamily="34" charset="0"/>
                          <a:cs typeface="Arial" pitchFamily="34" charset="0"/>
                        </a:rPr>
                        <a:t>A3</a:t>
                      </a:r>
                      <a:endParaRPr sz="1400" b="1" dirty="0">
                        <a:solidFill>
                          <a:schemeClr val="tx1"/>
                        </a:solidFill>
                        <a:latin typeface="Arial" pitchFamily="34" charset="0"/>
                        <a:cs typeface="Arial" pitchFamily="34" charset="0"/>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solidFill>
                      <a:srgbClr val="BEBEBE"/>
                    </a:solidFill>
                  </a:tcPr>
                </a:tc>
                <a:tc>
                  <a:txBody>
                    <a:bodyPr/>
                    <a:lstStyle/>
                    <a:p>
                      <a:pPr marL="65405">
                        <a:lnSpc>
                          <a:spcPct val="100000"/>
                        </a:lnSpc>
                      </a:pPr>
                      <a:r>
                        <a:rPr sz="1600" dirty="0">
                          <a:solidFill>
                            <a:schemeClr val="tx1"/>
                          </a:solidFill>
                          <a:latin typeface="Arial" pitchFamily="34" charset="0"/>
                          <a:cs typeface="Arial" pitchFamily="34" charset="0"/>
                        </a:rPr>
                        <a:t>T</a:t>
                      </a:r>
                      <a:r>
                        <a:rPr sz="1600" spc="-10" dirty="0">
                          <a:solidFill>
                            <a:schemeClr val="tx1"/>
                          </a:solidFill>
                          <a:latin typeface="Arial" pitchFamily="34" charset="0"/>
                          <a:cs typeface="Arial" pitchFamily="34" charset="0"/>
                        </a:rPr>
                        <a:t>I</a:t>
                      </a:r>
                      <a:r>
                        <a:rPr sz="1600" spc="5" dirty="0">
                          <a:solidFill>
                            <a:schemeClr val="tx1"/>
                          </a:solidFill>
                          <a:latin typeface="Arial" pitchFamily="34" charset="0"/>
                          <a:cs typeface="Arial" pitchFamily="34" charset="0"/>
                        </a:rPr>
                        <a:t>T</a:t>
                      </a:r>
                      <a:r>
                        <a:rPr sz="1600" dirty="0">
                          <a:solidFill>
                            <a:schemeClr val="tx1"/>
                          </a:solidFill>
                          <a:latin typeface="Arial" pitchFamily="34" charset="0"/>
                          <a:cs typeface="Arial" pitchFamily="34" charset="0"/>
                        </a:rPr>
                        <a:t>L</a:t>
                      </a:r>
                      <a:r>
                        <a:rPr sz="1600" spc="-10" dirty="0">
                          <a:solidFill>
                            <a:schemeClr val="tx1"/>
                          </a:solidFill>
                          <a:latin typeface="Arial" pitchFamily="34" charset="0"/>
                          <a:cs typeface="Arial" pitchFamily="34" charset="0"/>
                        </a:rPr>
                        <a:t>E</a:t>
                      </a:r>
                      <a:r>
                        <a:rPr sz="1600" dirty="0">
                          <a:solidFill>
                            <a:schemeClr val="tx1"/>
                          </a:solidFill>
                          <a:latin typeface="Arial" pitchFamily="34" charset="0"/>
                          <a:cs typeface="Arial" pitchFamily="34" charset="0"/>
                        </a:rPr>
                        <a:t>:</a:t>
                      </a:r>
                    </a:p>
                  </a:txBody>
                  <a:tcPr marL="0" marR="0" marT="0" marB="0">
                    <a:lnL w="6096">
                      <a:solidFill>
                        <a:srgbClr val="000000"/>
                      </a:solidFill>
                      <a:prstDash val="solid"/>
                    </a:lnL>
                    <a:lnR w="6097" cap="flat" cmpd="sng" algn="ctr">
                      <a:solidFill>
                        <a:srgbClr val="000000"/>
                      </a:solidFill>
                      <a:prstDash val="solid"/>
                      <a:round/>
                      <a:headEnd type="none" w="med" len="med"/>
                      <a:tailEnd type="none" w="med" len="med"/>
                    </a:lnR>
                    <a:lnT w="6096">
                      <a:solidFill>
                        <a:srgbClr val="000000"/>
                      </a:solidFill>
                      <a:prstDash val="solid"/>
                    </a:lnT>
                    <a:lnB w="6096">
                      <a:solidFill>
                        <a:srgbClr val="000000"/>
                      </a:solidFill>
                      <a:prstDash val="solid"/>
                    </a:lnB>
                  </a:tcPr>
                </a:tc>
                <a:tc>
                  <a:txBody>
                    <a:bodyPr/>
                    <a:lstStyle/>
                    <a:p>
                      <a:pPr marL="0" marR="0">
                        <a:lnSpc>
                          <a:spcPct val="115000"/>
                        </a:lnSpc>
                        <a:spcBef>
                          <a:spcPts val="0"/>
                        </a:spcBef>
                        <a:spcAft>
                          <a:spcPts val="0"/>
                        </a:spcAft>
                      </a:pPr>
                      <a:r>
                        <a:rPr lang="en-US" sz="1400" dirty="0">
                          <a:solidFill>
                            <a:schemeClr val="tx1"/>
                          </a:solidFill>
                          <a:latin typeface="Arial" pitchFamily="34" charset="0"/>
                          <a:ea typeface="Calibri"/>
                          <a:cs typeface="Arial" pitchFamily="34" charset="0"/>
                        </a:rPr>
                        <a:t>Last Saved Date:</a:t>
                      </a:r>
                      <a:endParaRPr lang="en-US" sz="1050" dirty="0">
                        <a:solidFill>
                          <a:schemeClr val="tx1"/>
                        </a:solidFill>
                        <a:latin typeface="Arial" pitchFamily="34" charset="0"/>
                        <a:ea typeface="Calibri"/>
                        <a:cs typeface="Arial" pitchFamily="34" charset="0"/>
                      </a:endParaRPr>
                    </a:p>
                  </a:txBody>
                  <a:tcPr marL="68580" marR="68580" marT="0" marB="0">
                    <a:lnL w="6097">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8453">
                <a:tc gridSpan="3">
                  <a:txBody>
                    <a:bodyPr/>
                    <a:lstStyle/>
                    <a:p>
                      <a:pPr marL="65405">
                        <a:lnSpc>
                          <a:spcPct val="100000"/>
                        </a:lnSpc>
                      </a:pPr>
                      <a:r>
                        <a:rPr sz="1400" spc="5" dirty="0">
                          <a:solidFill>
                            <a:schemeClr val="tx1"/>
                          </a:solidFill>
                          <a:latin typeface="Arial" pitchFamily="34" charset="0"/>
                          <a:cs typeface="Arial" pitchFamily="34" charset="0"/>
                        </a:rPr>
                        <a:t>T</a:t>
                      </a:r>
                      <a:r>
                        <a:rPr sz="1400" dirty="0">
                          <a:solidFill>
                            <a:schemeClr val="tx1"/>
                          </a:solidFill>
                          <a:latin typeface="Arial" pitchFamily="34" charset="0"/>
                          <a:cs typeface="Arial" pitchFamily="34" charset="0"/>
                        </a:rPr>
                        <a:t>E</a:t>
                      </a:r>
                      <a:r>
                        <a:rPr sz="1400" spc="-10" dirty="0">
                          <a:solidFill>
                            <a:schemeClr val="tx1"/>
                          </a:solidFill>
                          <a:latin typeface="Arial" pitchFamily="34" charset="0"/>
                          <a:cs typeface="Arial" pitchFamily="34" charset="0"/>
                        </a:rPr>
                        <a:t>A</a:t>
                      </a:r>
                      <a:r>
                        <a:rPr sz="1400" dirty="0">
                          <a:solidFill>
                            <a:schemeClr val="tx1"/>
                          </a:solidFill>
                          <a:latin typeface="Arial" pitchFamily="34" charset="0"/>
                          <a:cs typeface="Arial" pitchFamily="34" charset="0"/>
                        </a:rPr>
                        <a:t>M</a:t>
                      </a:r>
                      <a:r>
                        <a:rPr sz="1400" spc="-10" dirty="0">
                          <a:solidFill>
                            <a:schemeClr val="tx1"/>
                          </a:solidFill>
                          <a:latin typeface="Arial" pitchFamily="34" charset="0"/>
                          <a:cs typeface="Arial" pitchFamily="34" charset="0"/>
                        </a:rPr>
                        <a:t> </a:t>
                      </a:r>
                      <a:r>
                        <a:rPr sz="1400" dirty="0">
                          <a:solidFill>
                            <a:schemeClr val="tx1"/>
                          </a:solidFill>
                          <a:latin typeface="Arial" pitchFamily="34" charset="0"/>
                          <a:cs typeface="Arial" pitchFamily="34" charset="0"/>
                        </a:rPr>
                        <a:t>MEMB</a:t>
                      </a:r>
                      <a:r>
                        <a:rPr sz="1400" spc="-5" dirty="0">
                          <a:solidFill>
                            <a:schemeClr val="tx1"/>
                          </a:solidFill>
                          <a:latin typeface="Arial" pitchFamily="34" charset="0"/>
                          <a:cs typeface="Arial" pitchFamily="34" charset="0"/>
                        </a:rPr>
                        <a:t>ER</a:t>
                      </a:r>
                      <a:r>
                        <a:rPr sz="1400" spc="-15" dirty="0">
                          <a:solidFill>
                            <a:schemeClr val="tx1"/>
                          </a:solidFill>
                          <a:latin typeface="Arial" pitchFamily="34" charset="0"/>
                          <a:cs typeface="Arial" pitchFamily="34" charset="0"/>
                        </a:rPr>
                        <a:t>S</a:t>
                      </a:r>
                      <a:r>
                        <a:rPr sz="1400" dirty="0">
                          <a:solidFill>
                            <a:schemeClr val="tx1"/>
                          </a:solidFill>
                          <a:latin typeface="Arial" pitchFamily="34" charset="0"/>
                          <a:cs typeface="Arial" pitchFamily="34" charset="0"/>
                        </a:rPr>
                        <a:t>:</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7" name="object 5"/>
          <p:cNvGraphicFramePr>
            <a:graphicFrameLocks noGrp="1"/>
          </p:cNvGraphicFramePr>
          <p:nvPr/>
        </p:nvGraphicFramePr>
        <p:xfrm>
          <a:off x="304800" y="1676399"/>
          <a:ext cx="4343400" cy="4648201"/>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20000"/>
                    </a:ext>
                  </a:extLst>
                </a:gridCol>
              </a:tblGrid>
              <a:tr h="930644">
                <a:tc>
                  <a:txBody>
                    <a:bodyPr/>
                    <a:lstStyle/>
                    <a:p>
                      <a:pPr marL="65405">
                        <a:lnSpc>
                          <a:spcPct val="100000"/>
                        </a:lnSpc>
                      </a:pPr>
                      <a:r>
                        <a:rPr sz="1400" b="0" u="sng" spc="5" dirty="0">
                          <a:latin typeface="Arial" pitchFamily="34" charset="0"/>
                          <a:cs typeface="Arial" pitchFamily="34" charset="0"/>
                        </a:rPr>
                        <a:t>P</a:t>
                      </a:r>
                      <a:r>
                        <a:rPr sz="1400" b="0" u="sng" spc="-10" dirty="0">
                          <a:latin typeface="Arial" pitchFamily="34" charset="0"/>
                          <a:cs typeface="Arial" pitchFamily="34" charset="0"/>
                        </a:rPr>
                        <a:t>RO</a:t>
                      </a:r>
                      <a:r>
                        <a:rPr sz="1400" b="0" u="sng" spc="5" dirty="0">
                          <a:latin typeface="Arial" pitchFamily="34" charset="0"/>
                          <a:cs typeface="Arial" pitchFamily="34" charset="0"/>
                        </a:rPr>
                        <a:t>B</a:t>
                      </a:r>
                      <a:r>
                        <a:rPr sz="1400" b="0" u="sng" spc="-5" dirty="0">
                          <a:latin typeface="Arial" pitchFamily="34" charset="0"/>
                          <a:cs typeface="Arial" pitchFamily="34" charset="0"/>
                        </a:rPr>
                        <a:t>L</a:t>
                      </a:r>
                      <a:r>
                        <a:rPr sz="1400" b="0" u="sng" spc="-20" dirty="0">
                          <a:latin typeface="Arial" pitchFamily="34" charset="0"/>
                          <a:cs typeface="Arial" pitchFamily="34" charset="0"/>
                        </a:rPr>
                        <a:t>E</a:t>
                      </a:r>
                      <a:r>
                        <a:rPr sz="1400" b="0" u="sng" dirty="0">
                          <a:latin typeface="Arial" pitchFamily="34" charset="0"/>
                          <a:cs typeface="Arial" pitchFamily="34" charset="0"/>
                        </a:rPr>
                        <a:t>M S</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930846">
                <a:tc>
                  <a:txBody>
                    <a:bodyPr/>
                    <a:lstStyle/>
                    <a:p>
                      <a:pPr marL="65405">
                        <a:lnSpc>
                          <a:spcPct val="100000"/>
                        </a:lnSpc>
                      </a:pPr>
                      <a:r>
                        <a:rPr sz="1400" b="0" u="sng" dirty="0">
                          <a:latin typeface="Arial" pitchFamily="34" charset="0"/>
                          <a:cs typeface="Arial" pitchFamily="34" charset="0"/>
                        </a:rPr>
                        <a:t>S</a:t>
                      </a:r>
                      <a:r>
                        <a:rPr sz="1400" b="0" u="sng" spc="-10" dirty="0">
                          <a:latin typeface="Arial" pitchFamily="34" charset="0"/>
                          <a:cs typeface="Arial" pitchFamily="34" charset="0"/>
                        </a:rPr>
                        <a:t>CO</a:t>
                      </a:r>
                      <a:r>
                        <a:rPr sz="1400" b="0" u="sng" spc="5" dirty="0">
                          <a:latin typeface="Arial" pitchFamily="34" charset="0"/>
                          <a:cs typeface="Arial" pitchFamily="34" charset="0"/>
                        </a:rPr>
                        <a:t>P</a:t>
                      </a:r>
                      <a:r>
                        <a:rPr sz="1400" b="0" u="sng" dirty="0">
                          <a:latin typeface="Arial" pitchFamily="34" charset="0"/>
                          <a:cs typeface="Arial" pitchFamily="34" charset="0"/>
                        </a:rPr>
                        <a:t>E</a:t>
                      </a:r>
                      <a:r>
                        <a:rPr sz="1400" b="0" u="sng" spc="-5" dirty="0">
                          <a:latin typeface="Arial" pitchFamily="34" charset="0"/>
                          <a:cs typeface="Arial" pitchFamily="34" charset="0"/>
                        </a:rPr>
                        <a:t> </a:t>
                      </a:r>
                      <a:r>
                        <a:rPr sz="1400" b="0" u="sng" dirty="0">
                          <a:latin typeface="Arial" pitchFamily="34" charset="0"/>
                          <a:cs typeface="Arial" pitchFamily="34" charset="0"/>
                        </a:rPr>
                        <a:t>(I</a:t>
                      </a:r>
                      <a:r>
                        <a:rPr sz="1400" b="0" u="sng" spc="-15" dirty="0">
                          <a:latin typeface="Arial" pitchFamily="34" charset="0"/>
                          <a:cs typeface="Arial" pitchFamily="34" charset="0"/>
                        </a:rPr>
                        <a:t>N</a:t>
                      </a:r>
                      <a:r>
                        <a:rPr sz="1400" b="0" u="sng" dirty="0">
                          <a:latin typeface="Arial" pitchFamily="34" charset="0"/>
                          <a:cs typeface="Arial" pitchFamily="34" charset="0"/>
                        </a:rPr>
                        <a:t>/O</a:t>
                      </a:r>
                      <a:r>
                        <a:rPr sz="1400" b="0" u="sng" spc="-10" dirty="0">
                          <a:latin typeface="Arial" pitchFamily="34" charset="0"/>
                          <a:cs typeface="Arial" pitchFamily="34" charset="0"/>
                        </a:rPr>
                        <a:t>U</a:t>
                      </a:r>
                      <a:r>
                        <a:rPr sz="1400" b="0" u="sng" spc="-5" dirty="0">
                          <a:latin typeface="Arial" pitchFamily="34" charset="0"/>
                          <a:cs typeface="Arial" pitchFamily="34" charset="0"/>
                        </a:rPr>
                        <a:t>T</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930781">
                <a:tc>
                  <a:txBody>
                    <a:bodyPr/>
                    <a:lstStyle/>
                    <a:p>
                      <a:pPr marL="65405">
                        <a:lnSpc>
                          <a:spcPct val="100000"/>
                        </a:lnSpc>
                      </a:pPr>
                      <a:r>
                        <a:rPr sz="1400" b="0" u="sng" spc="5" dirty="0">
                          <a:latin typeface="Arial" pitchFamily="34" charset="0"/>
                          <a:cs typeface="Arial" pitchFamily="34" charset="0"/>
                        </a:rPr>
                        <a:t>B</a:t>
                      </a:r>
                      <a:r>
                        <a:rPr sz="1400" b="0" u="sng" spc="-10" dirty="0">
                          <a:latin typeface="Arial" pitchFamily="34" charset="0"/>
                          <a:cs typeface="Arial" pitchFamily="34" charset="0"/>
                        </a:rPr>
                        <a:t>AC</a:t>
                      </a:r>
                      <a:r>
                        <a:rPr sz="1400" b="0" u="sng" dirty="0">
                          <a:latin typeface="Arial" pitchFamily="34" charset="0"/>
                          <a:cs typeface="Arial" pitchFamily="34" charset="0"/>
                        </a:rPr>
                        <a:t>K</a:t>
                      </a:r>
                      <a:r>
                        <a:rPr sz="1400" b="0" u="sng" spc="-10" dirty="0">
                          <a:latin typeface="Arial" pitchFamily="34" charset="0"/>
                          <a:cs typeface="Arial" pitchFamily="34" charset="0"/>
                        </a:rPr>
                        <a:t>GR</a:t>
                      </a:r>
                      <a:r>
                        <a:rPr sz="1400" b="0" u="sng" dirty="0">
                          <a:latin typeface="Arial" pitchFamily="34" charset="0"/>
                          <a:cs typeface="Arial" pitchFamily="34" charset="0"/>
                        </a:rPr>
                        <a:t>O</a:t>
                      </a:r>
                      <a:r>
                        <a:rPr sz="1400" b="0" u="sng" spc="-10" dirty="0">
                          <a:latin typeface="Arial" pitchFamily="34" charset="0"/>
                          <a:cs typeface="Arial" pitchFamily="34" charset="0"/>
                        </a:rPr>
                        <a:t>UND</a:t>
                      </a:r>
                      <a:r>
                        <a:rPr sz="1400" b="0" u="sng" dirty="0">
                          <a:latin typeface="Arial" pitchFamily="34" charset="0"/>
                          <a:cs typeface="Arial" pitchFamily="34" charset="0"/>
                        </a:rPr>
                        <a:t>/</a:t>
                      </a:r>
                      <a:r>
                        <a:rPr sz="1400" b="0" u="sng" spc="-10" dirty="0">
                          <a:latin typeface="Arial" pitchFamily="34" charset="0"/>
                          <a:cs typeface="Arial" pitchFamily="34" charset="0"/>
                        </a:rPr>
                        <a:t>CURR</a:t>
                      </a:r>
                      <a:r>
                        <a:rPr sz="1400" b="0" u="sng" spc="-5" dirty="0">
                          <a:latin typeface="Arial" pitchFamily="34" charset="0"/>
                          <a:cs typeface="Arial" pitchFamily="34" charset="0"/>
                        </a:rPr>
                        <a:t>E</a:t>
                      </a:r>
                      <a:r>
                        <a:rPr sz="1400" b="0" u="sng" spc="-10" dirty="0">
                          <a:latin typeface="Arial" pitchFamily="34" charset="0"/>
                          <a:cs typeface="Arial" pitchFamily="34" charset="0"/>
                        </a:rPr>
                        <a:t>N</a:t>
                      </a:r>
                      <a:r>
                        <a:rPr sz="1400" b="0" u="sng" dirty="0">
                          <a:latin typeface="Arial" pitchFamily="34" charset="0"/>
                          <a:cs typeface="Arial" pitchFamily="34" charset="0"/>
                        </a:rPr>
                        <a:t>T</a:t>
                      </a:r>
                      <a:r>
                        <a:rPr sz="1400" b="0" u="sng" spc="5" dirty="0">
                          <a:latin typeface="Arial" pitchFamily="34" charset="0"/>
                          <a:cs typeface="Arial" pitchFamily="34" charset="0"/>
                        </a:rPr>
                        <a:t>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ND</a:t>
                      </a:r>
                      <a:r>
                        <a:rPr sz="1400" b="0" u="sng" dirty="0">
                          <a:latin typeface="Arial" pitchFamily="34" charset="0"/>
                          <a:cs typeface="Arial" pitchFamily="34" charset="0"/>
                        </a:rPr>
                        <a:t>ITIO</a:t>
                      </a:r>
                      <a:r>
                        <a:rPr sz="1400" b="0" u="sng" spc="-10" dirty="0">
                          <a:latin typeface="Arial" pitchFamily="34" charset="0"/>
                          <a:cs typeface="Arial" pitchFamily="34" charset="0"/>
                        </a:rPr>
                        <a:t>N</a:t>
                      </a:r>
                      <a:r>
                        <a:rPr sz="1400" b="0" u="sng" dirty="0">
                          <a:latin typeface="Arial" pitchFamily="34" charset="0"/>
                          <a:cs typeface="Arial" pitchFamily="34" charset="0"/>
                        </a:rPr>
                        <a:t>S:</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930846">
                <a:tc>
                  <a:txBody>
                    <a:bodyPr/>
                    <a:lstStyle/>
                    <a:p>
                      <a:pPr marL="65405">
                        <a:lnSpc>
                          <a:spcPct val="100000"/>
                        </a:lnSpc>
                      </a:pPr>
                      <a:r>
                        <a:rPr sz="1400" b="0" u="sng" spc="-10" dirty="0">
                          <a:latin typeface="Arial" pitchFamily="34" charset="0"/>
                          <a:cs typeface="Arial" pitchFamily="34" charset="0"/>
                        </a:rPr>
                        <a:t>R</a:t>
                      </a:r>
                      <a:r>
                        <a:rPr sz="1400" b="0" u="sng" dirty="0">
                          <a:latin typeface="Arial" pitchFamily="34" charset="0"/>
                          <a:cs typeface="Arial" pitchFamily="34" charset="0"/>
                        </a:rPr>
                        <a:t>OOT</a:t>
                      </a:r>
                      <a:r>
                        <a:rPr sz="1400" b="0" u="sng" spc="-5" dirty="0">
                          <a:latin typeface="Arial" pitchFamily="34" charset="0"/>
                          <a:cs typeface="Arial" pitchFamily="34" charset="0"/>
                        </a:rPr>
                        <a:t> </a:t>
                      </a:r>
                      <a:r>
                        <a:rPr sz="1400" b="0" u="sng" spc="-10" dirty="0">
                          <a:latin typeface="Arial" pitchFamily="34" charset="0"/>
                          <a:cs typeface="Arial" pitchFamily="34" charset="0"/>
                        </a:rPr>
                        <a:t>CAU</a:t>
                      </a:r>
                      <a:r>
                        <a:rPr sz="1400" b="0" u="sng" dirty="0">
                          <a:latin typeface="Arial" pitchFamily="34" charset="0"/>
                          <a:cs typeface="Arial" pitchFamily="34" charset="0"/>
                        </a:rPr>
                        <a:t>SE</a:t>
                      </a:r>
                      <a:r>
                        <a:rPr sz="1400" b="0" u="sng" spc="-10" dirty="0">
                          <a:latin typeface="Arial" pitchFamily="34" charset="0"/>
                          <a:cs typeface="Arial" pitchFamily="34" charset="0"/>
                        </a:rPr>
                        <a:t> ANA</a:t>
                      </a:r>
                      <a:r>
                        <a:rPr sz="1400" b="0" u="sng" spc="-5" dirty="0">
                          <a:latin typeface="Arial" pitchFamily="34" charset="0"/>
                          <a:cs typeface="Arial" pitchFamily="34" charset="0"/>
                        </a:rPr>
                        <a:t>L</a:t>
                      </a:r>
                      <a:r>
                        <a:rPr sz="1400" b="0" u="sng" spc="5" dirty="0">
                          <a:latin typeface="Arial" pitchFamily="34" charset="0"/>
                          <a:cs typeface="Arial" pitchFamily="34" charset="0"/>
                        </a:rPr>
                        <a:t>Y</a:t>
                      </a:r>
                      <a:r>
                        <a:rPr sz="1400" b="0" u="sng" spc="-15" dirty="0">
                          <a:latin typeface="Arial" pitchFamily="34" charset="0"/>
                          <a:cs typeface="Arial" pitchFamily="34" charset="0"/>
                        </a:rPr>
                        <a:t>S</a:t>
                      </a:r>
                      <a:r>
                        <a:rPr sz="1400" b="0" u="sng" dirty="0">
                          <a:latin typeface="Arial" pitchFamily="34" charset="0"/>
                          <a:cs typeface="Arial" pitchFamily="34" charset="0"/>
                        </a:rPr>
                        <a:t>IS:</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3"/>
                  </a:ext>
                </a:extLst>
              </a:tr>
              <a:tr h="925084">
                <a:tc>
                  <a:txBody>
                    <a:bodyPr/>
                    <a:lstStyle/>
                    <a:p>
                      <a:pPr marL="65405">
                        <a:lnSpc>
                          <a:spcPct val="100000"/>
                        </a:lnSpc>
                      </a:pPr>
                      <a:r>
                        <a:rPr sz="1400" b="0" u="sng" spc="-10" dirty="0">
                          <a:latin typeface="Arial" pitchFamily="34" charset="0"/>
                          <a:cs typeface="Arial" pitchFamily="34" charset="0"/>
                        </a:rPr>
                        <a:t>G</a:t>
                      </a:r>
                      <a:r>
                        <a:rPr sz="1400" b="0" u="sng" dirty="0">
                          <a:latin typeface="Arial" pitchFamily="34" charset="0"/>
                          <a:cs typeface="Arial" pitchFamily="34" charset="0"/>
                        </a:rPr>
                        <a:t>O</a:t>
                      </a:r>
                      <a:r>
                        <a:rPr sz="1400" b="0" u="sng" spc="-10" dirty="0">
                          <a:latin typeface="Arial" pitchFamily="34" charset="0"/>
                          <a:cs typeface="Arial" pitchFamily="34" charset="0"/>
                        </a:rPr>
                        <a:t>A</a:t>
                      </a:r>
                      <a:r>
                        <a:rPr sz="1400" b="0" u="sng" spc="-5" dirty="0">
                          <a:latin typeface="Arial" pitchFamily="34" charset="0"/>
                          <a:cs typeface="Arial" pitchFamily="34" charset="0"/>
                        </a:rPr>
                        <a:t>LS</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8" name="object 6"/>
          <p:cNvGraphicFramePr>
            <a:graphicFrameLocks noGrp="1"/>
          </p:cNvGraphicFramePr>
          <p:nvPr/>
        </p:nvGraphicFramePr>
        <p:xfrm>
          <a:off x="4648200" y="1676400"/>
          <a:ext cx="4297680" cy="4648200"/>
        </p:xfrm>
        <a:graphic>
          <a:graphicData uri="http://schemas.openxmlformats.org/drawingml/2006/table">
            <a:tbl>
              <a:tblPr firstRow="1" bandRow="1">
                <a:tableStyleId>{2D5ABB26-0587-4C30-8999-92F81FD0307C}</a:tableStyleId>
              </a:tblPr>
              <a:tblGrid>
                <a:gridCol w="4297680">
                  <a:extLst>
                    <a:ext uri="{9D8B030D-6E8A-4147-A177-3AD203B41FA5}">
                      <a16:colId xmlns:a16="http://schemas.microsoft.com/office/drawing/2014/main" val="20000"/>
                    </a:ext>
                  </a:extLst>
                </a:gridCol>
              </a:tblGrid>
              <a:tr h="1175102">
                <a:tc>
                  <a:txBody>
                    <a:bodyPr/>
                    <a:lstStyle/>
                    <a:p>
                      <a:pPr marL="65405">
                        <a:lnSpc>
                          <a:spcPct val="100000"/>
                        </a:lnSpc>
                      </a:pP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UN</a:t>
                      </a:r>
                      <a:r>
                        <a:rPr sz="1400" b="0" u="sng" spc="-5" dirty="0">
                          <a:latin typeface="Arial" pitchFamily="34" charset="0"/>
                          <a:cs typeface="Arial" pitchFamily="34" charset="0"/>
                        </a:rPr>
                        <a:t>TE</a:t>
                      </a:r>
                      <a:r>
                        <a:rPr sz="1400" b="0" u="sng" spc="-10" dirty="0">
                          <a:latin typeface="Arial" pitchFamily="34" charset="0"/>
                          <a:cs typeface="Arial" pitchFamily="34" charset="0"/>
                        </a:rPr>
                        <a:t>R</a:t>
                      </a:r>
                      <a:r>
                        <a:rPr sz="1400" b="0" u="sng" dirty="0">
                          <a:latin typeface="Arial" pitchFamily="34" charset="0"/>
                          <a:cs typeface="Arial" pitchFamily="34" charset="0"/>
                        </a:rPr>
                        <a:t>ME</a:t>
                      </a:r>
                      <a:r>
                        <a:rPr sz="1400" b="0" u="sng" spc="-10" dirty="0">
                          <a:latin typeface="Arial" pitchFamily="34" charset="0"/>
                          <a:cs typeface="Arial" pitchFamily="34" charset="0"/>
                        </a:rPr>
                        <a:t>A</a:t>
                      </a:r>
                      <a:r>
                        <a:rPr sz="1400" b="0" u="sng" dirty="0">
                          <a:latin typeface="Arial" pitchFamily="34" charset="0"/>
                          <a:cs typeface="Arial" pitchFamily="34" charset="0"/>
                        </a:rPr>
                        <a:t>S</a:t>
                      </a:r>
                      <a:r>
                        <a:rPr sz="1400" b="0" u="sng" spc="-10" dirty="0">
                          <a:latin typeface="Arial" pitchFamily="34" charset="0"/>
                          <a:cs typeface="Arial" pitchFamily="34" charset="0"/>
                        </a:rPr>
                        <a:t>UR</a:t>
                      </a:r>
                      <a:r>
                        <a:rPr sz="1400" b="0" u="sng" spc="-5" dirty="0">
                          <a:latin typeface="Arial" pitchFamily="34" charset="0"/>
                          <a:cs typeface="Arial" pitchFamily="34" charset="0"/>
                        </a:rPr>
                        <a:t>E</a:t>
                      </a:r>
                      <a:r>
                        <a:rPr sz="1400" b="0" u="sng" dirty="0">
                          <a:latin typeface="Arial" pitchFamily="34" charset="0"/>
                          <a:cs typeface="Arial" pitchFamily="34" charset="0"/>
                        </a:rPr>
                        <a:t>S (</a:t>
                      </a:r>
                      <a:r>
                        <a:rPr sz="1400" b="0" u="sng" spc="10" dirty="0">
                          <a:latin typeface="Arial" pitchFamily="34" charset="0"/>
                          <a:cs typeface="Arial" pitchFamily="34" charset="0"/>
                        </a:rPr>
                        <a:t>P</a:t>
                      </a:r>
                      <a:r>
                        <a:rPr sz="1400" b="0" u="sng" spc="-5" dirty="0">
                          <a:latin typeface="Arial" pitchFamily="34" charset="0"/>
                          <a:cs typeface="Arial" pitchFamily="34" charset="0"/>
                        </a:rPr>
                        <a:t>L</a:t>
                      </a:r>
                      <a:r>
                        <a:rPr sz="1400" b="0" u="sng" spc="-10" dirty="0">
                          <a:latin typeface="Arial" pitchFamily="34" charset="0"/>
                          <a:cs typeface="Arial" pitchFamily="34" charset="0"/>
                        </a:rPr>
                        <a:t>AN</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75034">
                <a:tc>
                  <a:txBody>
                    <a:bodyPr/>
                    <a:lstStyle/>
                    <a:p>
                      <a:pPr marL="65405">
                        <a:lnSpc>
                          <a:spcPct val="100000"/>
                        </a:lnSpc>
                      </a:pPr>
                      <a:r>
                        <a:rPr sz="1400" b="0" u="sng" dirty="0">
                          <a:latin typeface="Arial" pitchFamily="34" charset="0"/>
                          <a:cs typeface="Arial" pitchFamily="34" charset="0"/>
                        </a:rPr>
                        <a:t>I</a:t>
                      </a:r>
                      <a:r>
                        <a:rPr sz="1400" b="0" u="sng" spc="-10" dirty="0">
                          <a:latin typeface="Arial" pitchFamily="34" charset="0"/>
                          <a:cs typeface="Arial" pitchFamily="34" charset="0"/>
                        </a:rPr>
                        <a:t>M</a:t>
                      </a:r>
                      <a:r>
                        <a:rPr sz="1400" b="0" u="sng" spc="5" dirty="0">
                          <a:latin typeface="Arial" pitchFamily="34" charset="0"/>
                          <a:cs typeface="Arial" pitchFamily="34" charset="0"/>
                        </a:rPr>
                        <a:t>P</a:t>
                      </a:r>
                      <a:r>
                        <a:rPr sz="1400" b="0" u="sng" spc="-5" dirty="0">
                          <a:latin typeface="Arial" pitchFamily="34" charset="0"/>
                          <a:cs typeface="Arial" pitchFamily="34" charset="0"/>
                        </a:rPr>
                        <a:t>LE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a:t>
                      </a:r>
                      <a:r>
                        <a:rPr sz="1400" b="0" u="sng" dirty="0">
                          <a:latin typeface="Arial" pitchFamily="34" charset="0"/>
                          <a:cs typeface="Arial" pitchFamily="34" charset="0"/>
                        </a:rPr>
                        <a:t>I</a:t>
                      </a:r>
                      <a:r>
                        <a:rPr sz="1400" b="0" u="sng" spc="5" dirty="0">
                          <a:latin typeface="Arial" pitchFamily="34" charset="0"/>
                          <a:cs typeface="Arial" pitchFamily="34" charset="0"/>
                        </a:rPr>
                        <a:t>O</a:t>
                      </a:r>
                      <a:r>
                        <a:rPr sz="1400" b="0" u="sng" dirty="0">
                          <a:latin typeface="Arial" pitchFamily="34" charset="0"/>
                          <a:cs typeface="Arial" pitchFamily="34" charset="0"/>
                        </a:rPr>
                        <a:t>N</a:t>
                      </a:r>
                      <a:r>
                        <a:rPr sz="1400" b="0" u="sng" spc="-20" dirty="0">
                          <a:latin typeface="Arial" pitchFamily="34" charset="0"/>
                          <a:cs typeface="Arial" pitchFamily="34" charset="0"/>
                        </a:rPr>
                        <a:t> </a:t>
                      </a:r>
                      <a:r>
                        <a:rPr sz="1400" b="0" u="sng" dirty="0">
                          <a:latin typeface="Arial" pitchFamily="34" charset="0"/>
                          <a:cs typeface="Arial" pitchFamily="34" charset="0"/>
                        </a:rPr>
                        <a:t>(</a:t>
                      </a:r>
                      <a:r>
                        <a:rPr sz="1400" b="0" u="sng" spc="-10" dirty="0">
                          <a:latin typeface="Arial" pitchFamily="34" charset="0"/>
                          <a:cs typeface="Arial" pitchFamily="34" charset="0"/>
                        </a:rPr>
                        <a:t>D</a:t>
                      </a:r>
                      <a:r>
                        <a:rPr sz="1400" b="0" u="sng" dirty="0">
                          <a:latin typeface="Arial" pitchFamily="34" charset="0"/>
                          <a:cs typeface="Arial" pitchFamily="34" charset="0"/>
                        </a:rPr>
                        <a:t>O</a:t>
                      </a:r>
                      <a:r>
                        <a:rPr sz="1400" b="0" u="sng" spc="-5"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1"/>
                  </a:ext>
                </a:extLst>
              </a:tr>
              <a:tr h="1175102">
                <a:tc>
                  <a:txBody>
                    <a:bodyPr/>
                    <a:lstStyle/>
                    <a:p>
                      <a:pPr marL="65405">
                        <a:lnSpc>
                          <a:spcPct val="100000"/>
                        </a:lnSpc>
                      </a:pPr>
                      <a:r>
                        <a:rPr sz="1400" b="0" u="sng" spc="-10" dirty="0">
                          <a:latin typeface="Arial" pitchFamily="34" charset="0"/>
                          <a:cs typeface="Arial" pitchFamily="34" charset="0"/>
                        </a:rPr>
                        <a:t>R</a:t>
                      </a:r>
                      <a:r>
                        <a:rPr sz="1400" b="0" u="sng" spc="-5" dirty="0">
                          <a:latin typeface="Arial" pitchFamily="34" charset="0"/>
                          <a:cs typeface="Arial" pitchFamily="34" charset="0"/>
                        </a:rPr>
                        <a:t>E</a:t>
                      </a:r>
                      <a:r>
                        <a:rPr sz="1400" b="0" u="sng" dirty="0">
                          <a:latin typeface="Arial" pitchFamily="34" charset="0"/>
                          <a:cs typeface="Arial" pitchFamily="34" charset="0"/>
                        </a:rPr>
                        <a:t>S</a:t>
                      </a:r>
                      <a:r>
                        <a:rPr sz="1400" b="0" u="sng" spc="-10" dirty="0">
                          <a:latin typeface="Arial" pitchFamily="34" charset="0"/>
                          <a:cs typeface="Arial" pitchFamily="34" charset="0"/>
                        </a:rPr>
                        <a:t>U</a:t>
                      </a:r>
                      <a:r>
                        <a:rPr sz="1400" b="0" u="sng" spc="-5" dirty="0">
                          <a:latin typeface="Arial" pitchFamily="34" charset="0"/>
                          <a:cs typeface="Arial" pitchFamily="34" charset="0"/>
                        </a:rPr>
                        <a:t>LT</a:t>
                      </a:r>
                      <a:r>
                        <a:rPr sz="1400" b="0" u="sng" dirty="0">
                          <a:latin typeface="Arial" pitchFamily="34" charset="0"/>
                          <a:cs typeface="Arial" pitchFamily="34" charset="0"/>
                        </a:rPr>
                        <a:t>S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NC</a:t>
                      </a:r>
                      <a:r>
                        <a:rPr sz="1400" b="0" u="sng" spc="-5" dirty="0">
                          <a:latin typeface="Arial" pitchFamily="34" charset="0"/>
                          <a:cs typeface="Arial" pitchFamily="34" charset="0"/>
                        </a:rPr>
                        <a:t>L</a:t>
                      </a:r>
                      <a:r>
                        <a:rPr sz="1400" b="0" u="sng" spc="-10" dirty="0">
                          <a:latin typeface="Arial" pitchFamily="34" charset="0"/>
                          <a:cs typeface="Arial" pitchFamily="34" charset="0"/>
                        </a:rPr>
                        <a:t>U</a:t>
                      </a:r>
                      <a:r>
                        <a:rPr sz="1400" b="0" u="sng" dirty="0">
                          <a:latin typeface="Arial" pitchFamily="34" charset="0"/>
                          <a:cs typeface="Arial" pitchFamily="34" charset="0"/>
                        </a:rPr>
                        <a:t>SI</a:t>
                      </a:r>
                      <a:r>
                        <a:rPr sz="1400" b="0" u="sng" spc="-10" dirty="0">
                          <a:latin typeface="Arial" pitchFamily="34" charset="0"/>
                          <a:cs typeface="Arial" pitchFamily="34" charset="0"/>
                        </a:rPr>
                        <a:t>ON</a:t>
                      </a:r>
                      <a:r>
                        <a:rPr sz="1400" b="0" u="sng" dirty="0">
                          <a:latin typeface="Arial" pitchFamily="34" charset="0"/>
                          <a:cs typeface="Arial" pitchFamily="34" charset="0"/>
                        </a:rPr>
                        <a:t>S (S</a:t>
                      </a:r>
                      <a:r>
                        <a:rPr sz="1400" b="0" u="sng" spc="-10" dirty="0">
                          <a:latin typeface="Arial" pitchFamily="34" charset="0"/>
                          <a:cs typeface="Arial" pitchFamily="34" charset="0"/>
                        </a:rPr>
                        <a:t>TUD</a:t>
                      </a:r>
                      <a:r>
                        <a:rPr sz="1400" b="0" u="sng" spc="5" dirty="0">
                          <a:latin typeface="Arial" pitchFamily="34" charset="0"/>
                          <a:cs typeface="Arial" pitchFamily="34" charset="0"/>
                        </a:rPr>
                        <a:t>Y</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1122962">
                <a:tc>
                  <a:txBody>
                    <a:bodyPr/>
                    <a:lstStyle/>
                    <a:p>
                      <a:pPr marL="65405">
                        <a:lnSpc>
                          <a:spcPct val="100000"/>
                        </a:lnSpc>
                      </a:pPr>
                      <a:r>
                        <a:rPr sz="1400" b="0" u="sng" dirty="0">
                          <a:latin typeface="Arial" pitchFamily="34" charset="0"/>
                          <a:cs typeface="Arial" pitchFamily="34" charset="0"/>
                        </a:rPr>
                        <a:t>FOL</a:t>
                      </a:r>
                      <a:r>
                        <a:rPr sz="1400" b="0" u="sng" spc="-10" dirty="0">
                          <a:latin typeface="Arial" pitchFamily="34" charset="0"/>
                          <a:cs typeface="Arial" pitchFamily="34" charset="0"/>
                        </a:rPr>
                        <a:t>L</a:t>
                      </a:r>
                      <a:r>
                        <a:rPr sz="1400" b="0" u="sng" dirty="0">
                          <a:latin typeface="Arial" pitchFamily="34" charset="0"/>
                          <a:cs typeface="Arial" pitchFamily="34" charset="0"/>
                        </a:rPr>
                        <a:t>O</a:t>
                      </a:r>
                      <a:r>
                        <a:rPr sz="1400" b="0" u="sng" spc="-10" dirty="0">
                          <a:latin typeface="Arial" pitchFamily="34" charset="0"/>
                          <a:cs typeface="Arial" pitchFamily="34" charset="0"/>
                        </a:rPr>
                        <a:t>W</a:t>
                      </a:r>
                      <a:r>
                        <a:rPr sz="1400" b="0" u="sng" dirty="0">
                          <a:latin typeface="Arial" pitchFamily="34" charset="0"/>
                          <a:cs typeface="Arial" pitchFamily="34" charset="0"/>
                        </a:rPr>
                        <a:t>-</a:t>
                      </a:r>
                      <a:r>
                        <a:rPr sz="1400" b="0" u="sng" spc="-20" dirty="0">
                          <a:latin typeface="Arial" pitchFamily="34" charset="0"/>
                          <a:cs typeface="Arial" pitchFamily="34" charset="0"/>
                        </a:rPr>
                        <a:t>U</a:t>
                      </a:r>
                      <a:r>
                        <a:rPr sz="1400" b="0" u="sng" spc="5" dirty="0">
                          <a:latin typeface="Arial" pitchFamily="34" charset="0"/>
                          <a:cs typeface="Arial" pitchFamily="34" charset="0"/>
                        </a:rPr>
                        <a:t>P</a:t>
                      </a:r>
                      <a:r>
                        <a:rPr sz="1400" b="0" u="sng" dirty="0">
                          <a:latin typeface="Arial" pitchFamily="34" charset="0"/>
                          <a:cs typeface="Arial" pitchFamily="34" charset="0"/>
                        </a:rPr>
                        <a:t>/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spc="-10" dirty="0">
                          <a:latin typeface="Arial" pitchFamily="34" charset="0"/>
                          <a:cs typeface="Arial" pitchFamily="34" charset="0"/>
                        </a:rPr>
                        <a:t>I</a:t>
                      </a:r>
                      <a:r>
                        <a:rPr sz="1400" b="0" u="sng" dirty="0">
                          <a:latin typeface="Arial" pitchFamily="34" charset="0"/>
                          <a:cs typeface="Arial" pitchFamily="34" charset="0"/>
                        </a:rPr>
                        <a:t>O</a:t>
                      </a:r>
                      <a:r>
                        <a:rPr sz="1400" b="0" u="sng" spc="-20" dirty="0">
                          <a:latin typeface="Arial" pitchFamily="34" charset="0"/>
                          <a:cs typeface="Arial" pitchFamily="34" charset="0"/>
                        </a:rPr>
                        <a:t>N</a:t>
                      </a:r>
                      <a:r>
                        <a:rPr sz="1400" b="0" u="sng" dirty="0">
                          <a:latin typeface="Arial" pitchFamily="34" charset="0"/>
                          <a:cs typeface="Arial" pitchFamily="34" charset="0"/>
                        </a:rPr>
                        <a:t>S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4417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living, breathing document</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89</a:t>
            </a:fld>
            <a:endParaRPr lang="en-US" altLang="en-US"/>
          </a:p>
        </p:txBody>
      </p:sp>
      <p:pic>
        <p:nvPicPr>
          <p:cNvPr id="1028" name="Picture 4" descr="Image result for its aliv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1528" y="1341438"/>
            <a:ext cx="7822872" cy="486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39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78BB-29F0-4895-9C81-A286091966B4}"/>
              </a:ext>
            </a:extLst>
          </p:cNvPr>
          <p:cNvSpPr>
            <a:spLocks noGrp="1"/>
          </p:cNvSpPr>
          <p:nvPr>
            <p:ph type="title"/>
          </p:nvPr>
        </p:nvSpPr>
        <p:spPr/>
        <p:txBody>
          <a:bodyPr/>
          <a:lstStyle/>
          <a:p>
            <a:r>
              <a:rPr lang="en-US" dirty="0"/>
              <a:t>An Approach and Philosophy</a:t>
            </a:r>
          </a:p>
        </p:txBody>
      </p:sp>
      <p:sp>
        <p:nvSpPr>
          <p:cNvPr id="3" name="Content Placeholder 2">
            <a:extLst>
              <a:ext uri="{FF2B5EF4-FFF2-40B4-BE49-F238E27FC236}">
                <a16:creationId xmlns:a16="http://schemas.microsoft.com/office/drawing/2014/main" id="{404AE156-5391-4F89-A4AC-1BA2A2146FD9}"/>
              </a:ext>
            </a:extLst>
          </p:cNvPr>
          <p:cNvSpPr>
            <a:spLocks noGrp="1"/>
          </p:cNvSpPr>
          <p:nvPr>
            <p:ph idx="1"/>
          </p:nvPr>
        </p:nvSpPr>
        <p:spPr>
          <a:xfrm>
            <a:off x="589032" y="1447800"/>
            <a:ext cx="7924800" cy="4300330"/>
          </a:xfrm>
        </p:spPr>
        <p:txBody>
          <a:bodyPr/>
          <a:lstStyle/>
          <a:p>
            <a:pPr marL="0" indent="0">
              <a:buNone/>
            </a:pPr>
            <a:r>
              <a:rPr lang="en-US" dirty="0"/>
              <a:t>“Lean is both an approach to work and an organizational philosophy</a:t>
            </a:r>
          </a:p>
          <a:p>
            <a:r>
              <a:rPr lang="en-US" dirty="0"/>
              <a:t>A set of methodologies designed to solve </a:t>
            </a:r>
            <a:r>
              <a:rPr lang="en-US" i="1" u="sng" dirty="0"/>
              <a:t>organizational challenges</a:t>
            </a:r>
            <a:r>
              <a:rPr lang="en-US" dirty="0"/>
              <a:t> and </a:t>
            </a:r>
            <a:r>
              <a:rPr lang="en-US" i="1" u="sng" dirty="0"/>
              <a:t>improve results</a:t>
            </a:r>
          </a:p>
          <a:p>
            <a:r>
              <a:rPr lang="en-US" dirty="0"/>
              <a:t>Culture of </a:t>
            </a:r>
            <a:r>
              <a:rPr lang="en-US" i="1" u="sng" dirty="0"/>
              <a:t>continuous improvement and people development</a:t>
            </a:r>
          </a:p>
        </p:txBody>
      </p:sp>
      <p:sp>
        <p:nvSpPr>
          <p:cNvPr id="4" name="Footer Placeholder 3">
            <a:extLst>
              <a:ext uri="{FF2B5EF4-FFF2-40B4-BE49-F238E27FC236}">
                <a16:creationId xmlns:a16="http://schemas.microsoft.com/office/drawing/2014/main" id="{C0A3BA38-37E0-4205-A874-1713D00B6A68}"/>
              </a:ext>
            </a:extLst>
          </p:cNvPr>
          <p:cNvSpPr>
            <a:spLocks noGrp="1"/>
          </p:cNvSpPr>
          <p:nvPr>
            <p:ph type="ftr" sz="quarter" idx="10"/>
          </p:nvPr>
        </p:nvSpPr>
        <p:spPr/>
        <p:txBody>
          <a:bodyPr/>
          <a:lstStyle/>
          <a:p>
            <a:r>
              <a:rPr lang="en-US" altLang="en-US"/>
              <a:t>PHX Institute</a:t>
            </a:r>
          </a:p>
        </p:txBody>
      </p:sp>
      <p:sp>
        <p:nvSpPr>
          <p:cNvPr id="6" name="Slide Number Placeholder 5">
            <a:extLst>
              <a:ext uri="{FF2B5EF4-FFF2-40B4-BE49-F238E27FC236}">
                <a16:creationId xmlns:a16="http://schemas.microsoft.com/office/drawing/2014/main" id="{2C0E58A6-4716-4859-9114-83EB80B07B3F}"/>
              </a:ext>
            </a:extLst>
          </p:cNvPr>
          <p:cNvSpPr>
            <a:spLocks noGrp="1"/>
          </p:cNvSpPr>
          <p:nvPr>
            <p:ph type="sldNum" sz="quarter" idx="12"/>
          </p:nvPr>
        </p:nvSpPr>
        <p:spPr/>
        <p:txBody>
          <a:bodyPr/>
          <a:lstStyle/>
          <a:p>
            <a:fld id="{909ED1F4-8724-4CB0-854F-41CA9E1557CC}" type="slidenum">
              <a:rPr lang="en-US" altLang="en-US" smtClean="0"/>
              <a:pPr/>
              <a:t>9</a:t>
            </a:fld>
            <a:endParaRPr lang="en-US" altLang="en-US"/>
          </a:p>
        </p:txBody>
      </p:sp>
      <p:sp>
        <p:nvSpPr>
          <p:cNvPr id="7" name="Rectangle 2">
            <a:extLst>
              <a:ext uri="{FF2B5EF4-FFF2-40B4-BE49-F238E27FC236}">
                <a16:creationId xmlns:a16="http://schemas.microsoft.com/office/drawing/2014/main" id="{0367A41B-DFA6-4079-A86F-570AB6AFA7B2}"/>
              </a:ext>
            </a:extLst>
          </p:cNvPr>
          <p:cNvSpPr txBox="1">
            <a:spLocks noChangeArrowheads="1"/>
          </p:cNvSpPr>
          <p:nvPr/>
        </p:nvSpPr>
        <p:spPr bwMode="auto">
          <a:xfrm>
            <a:off x="809072" y="4097551"/>
            <a:ext cx="7772400" cy="685800"/>
          </a:xfrm>
          <a:prstGeom prst="rect">
            <a:avLst/>
          </a:prstGeom>
          <a:noFill/>
          <a:ln w="9525">
            <a:noFill/>
            <a:miter lim="800000"/>
            <a:headEnd/>
            <a:tailEnd/>
          </a:ln>
        </p:spPr>
        <p:txBody>
          <a:bodyPr anchor="b"/>
          <a:lstStyle/>
          <a:p>
            <a:pPr algn="ctr">
              <a:defRPr/>
            </a:pPr>
            <a:br>
              <a:rPr lang="en-US" sz="3600" kern="0" dirty="0">
                <a:solidFill>
                  <a:schemeClr val="tx2"/>
                </a:solidFill>
                <a:effectLst>
                  <a:outerShdw blurRad="38100" dist="38100" dir="2700000" algn="tl">
                    <a:srgbClr val="C0C0C0"/>
                  </a:outerShdw>
                </a:effectLst>
                <a:latin typeface="+mj-lt"/>
                <a:ea typeface="+mj-ea"/>
                <a:cs typeface="+mj-cs"/>
              </a:rPr>
            </a:br>
            <a:r>
              <a:rPr lang="en-US" sz="3600" kern="0" dirty="0">
                <a:solidFill>
                  <a:schemeClr val="tx2"/>
                </a:solidFill>
                <a:effectLst>
                  <a:outerShdw blurRad="38100" dist="38100" dir="2700000" algn="tl">
                    <a:srgbClr val="C0C0C0"/>
                  </a:outerShdw>
                </a:effectLst>
                <a:latin typeface="+mj-lt"/>
                <a:ea typeface="+mj-ea"/>
                <a:cs typeface="+mj-cs"/>
              </a:rPr>
              <a:t>Lean        Mean</a:t>
            </a:r>
          </a:p>
        </p:txBody>
      </p:sp>
      <p:pic>
        <p:nvPicPr>
          <p:cNvPr id="8" name="Picture 7">
            <a:extLst>
              <a:ext uri="{FF2B5EF4-FFF2-40B4-BE49-F238E27FC236}">
                <a16:creationId xmlns:a16="http://schemas.microsoft.com/office/drawing/2014/main" id="{7AE16AC2-5272-44AA-B06E-FBEC807724F9}"/>
              </a:ext>
            </a:extLst>
          </p:cNvPr>
          <p:cNvPicPr>
            <a:picLocks noChangeAspect="1"/>
          </p:cNvPicPr>
          <p:nvPr/>
        </p:nvPicPr>
        <p:blipFill>
          <a:blip r:embed="rId2"/>
          <a:stretch>
            <a:fillRect/>
          </a:stretch>
        </p:blipFill>
        <p:spPr>
          <a:xfrm>
            <a:off x="4291012" y="4185657"/>
            <a:ext cx="561975" cy="597694"/>
          </a:xfrm>
          <a:prstGeom prst="rect">
            <a:avLst/>
          </a:prstGeom>
        </p:spPr>
      </p:pic>
      <p:sp>
        <p:nvSpPr>
          <p:cNvPr id="9" name="Rectangle 8">
            <a:extLst>
              <a:ext uri="{FF2B5EF4-FFF2-40B4-BE49-F238E27FC236}">
                <a16:creationId xmlns:a16="http://schemas.microsoft.com/office/drawing/2014/main" id="{BFF54CF4-AEB2-43BB-9031-930E5AF5B6F0}"/>
              </a:ext>
            </a:extLst>
          </p:cNvPr>
          <p:cNvSpPr>
            <a:spLocks noChangeArrowheads="1"/>
          </p:cNvSpPr>
          <p:nvPr/>
        </p:nvSpPr>
        <p:spPr bwMode="auto">
          <a:xfrm>
            <a:off x="1072426" y="5147101"/>
            <a:ext cx="6958012" cy="830997"/>
          </a:xfrm>
          <a:prstGeom prst="rect">
            <a:avLst/>
          </a:prstGeom>
          <a:noFill/>
          <a:ln w="9525">
            <a:noFill/>
            <a:miter lim="800000"/>
            <a:headEnd/>
            <a:tailEnd/>
          </a:ln>
        </p:spPr>
        <p:txBody>
          <a:bodyPr>
            <a:spAutoFit/>
          </a:bodyPr>
          <a:lstStyle/>
          <a:p>
            <a:pPr algn="ctr"/>
            <a:r>
              <a:rPr lang="en-US" dirty="0"/>
              <a:t>…or downsizing, or outsourcing, or working faster … or just common sense</a:t>
            </a:r>
          </a:p>
        </p:txBody>
      </p:sp>
    </p:spTree>
    <p:extLst>
      <p:ext uri="{BB962C8B-B14F-4D97-AF65-F5344CB8AC3E}">
        <p14:creationId xmlns:p14="http://schemas.microsoft.com/office/powerpoint/2010/main" val="5910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Team Members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90</a:t>
            </a:fld>
            <a:endParaRPr lang="en-US" altLang="en-US"/>
          </a:p>
        </p:txBody>
      </p:sp>
      <p:sp>
        <p:nvSpPr>
          <p:cNvPr id="6" name="Content Placeholder 1"/>
          <p:cNvSpPr>
            <a:spLocks noGrp="1"/>
          </p:cNvSpPr>
          <p:nvPr>
            <p:ph idx="1"/>
          </p:nvPr>
        </p:nvSpPr>
        <p:spPr>
          <a:xfrm>
            <a:off x="533400" y="1166019"/>
            <a:ext cx="8229600" cy="4777581"/>
          </a:xfrm>
        </p:spPr>
        <p:txBody>
          <a:bodyPr>
            <a:normAutofit/>
          </a:bodyPr>
          <a:lstStyle/>
          <a:p>
            <a:pPr marL="1433513" indent="-1433513">
              <a:lnSpc>
                <a:spcPct val="120000"/>
              </a:lnSpc>
              <a:spcAft>
                <a:spcPts val="0"/>
              </a:spcAft>
              <a:buSzPct val="70000"/>
              <a:buNone/>
            </a:pPr>
            <a:r>
              <a:rPr lang="en-US" sz="2000" b="1" u="sng" dirty="0"/>
              <a:t>A3 Owner</a:t>
            </a:r>
            <a:r>
              <a:rPr lang="en-US" sz="2000" b="1" dirty="0"/>
              <a:t> </a:t>
            </a:r>
            <a:endParaRPr lang="en-US" sz="2000" dirty="0"/>
          </a:p>
          <a:p>
            <a:pPr marL="0" indent="0">
              <a:lnSpc>
                <a:spcPct val="120000"/>
              </a:lnSpc>
              <a:buSzPct val="70000"/>
              <a:buNone/>
            </a:pPr>
            <a:r>
              <a:rPr lang="en-US" sz="2000" dirty="0"/>
              <a:t>Ultimately responsible, owns the problem or process where the problem occurs Everyone must have a way to communicate the problems they are encountering</a:t>
            </a:r>
          </a:p>
          <a:p>
            <a:pPr marL="1196975" indent="-1196975">
              <a:lnSpc>
                <a:spcPct val="120000"/>
              </a:lnSpc>
              <a:spcAft>
                <a:spcPts val="0"/>
              </a:spcAft>
              <a:buSzPct val="70000"/>
              <a:buNone/>
            </a:pPr>
            <a:r>
              <a:rPr lang="en-US" sz="2000" b="1" u="sng" dirty="0"/>
              <a:t>A3 Lead </a:t>
            </a:r>
            <a:endParaRPr lang="en-US" sz="2000" dirty="0"/>
          </a:p>
          <a:p>
            <a:pPr marL="0" indent="0">
              <a:lnSpc>
                <a:spcPct val="120000"/>
              </a:lnSpc>
              <a:buSzPct val="70000"/>
              <a:buNone/>
            </a:pPr>
            <a:r>
              <a:rPr lang="en-US" sz="2000" dirty="0"/>
              <a:t>Accountable for leading a team through the scientific problem solving process</a:t>
            </a:r>
          </a:p>
          <a:p>
            <a:pPr marL="1433513" indent="-1433513">
              <a:lnSpc>
                <a:spcPct val="120000"/>
              </a:lnSpc>
              <a:spcAft>
                <a:spcPts val="0"/>
              </a:spcAft>
              <a:buSzPct val="70000"/>
              <a:buNone/>
            </a:pPr>
            <a:r>
              <a:rPr lang="en-US" sz="2000" b="1" u="sng" dirty="0"/>
              <a:t>A3 Team Members</a:t>
            </a:r>
            <a:r>
              <a:rPr lang="en-US" sz="2000" dirty="0"/>
              <a:t> </a:t>
            </a:r>
          </a:p>
          <a:p>
            <a:pPr marL="0" indent="0">
              <a:lnSpc>
                <a:spcPct val="120000"/>
              </a:lnSpc>
              <a:buSzPct val="70000"/>
              <a:buNone/>
            </a:pPr>
            <a:r>
              <a:rPr lang="en-US" sz="2000" dirty="0"/>
              <a:t>People who work as part of the process your A3 is investigating. Crucial to overall success. They must be active champions of process change and continuous improvement</a:t>
            </a:r>
          </a:p>
          <a:p>
            <a:pPr>
              <a:lnSpc>
                <a:spcPct val="120000"/>
              </a:lnSpc>
              <a:buSzPct val="65000"/>
              <a:buFont typeface="Arial" pitchFamily="34" charset="0"/>
              <a:buChar char="►"/>
            </a:pPr>
            <a:endParaRPr lang="en-US" dirty="0"/>
          </a:p>
          <a:p>
            <a:pPr>
              <a:buNone/>
            </a:pPr>
            <a:endParaRPr lang="en-US" dirty="0"/>
          </a:p>
        </p:txBody>
      </p:sp>
    </p:spTree>
    <p:extLst>
      <p:ext uri="{BB962C8B-B14F-4D97-AF65-F5344CB8AC3E}">
        <p14:creationId xmlns:p14="http://schemas.microsoft.com/office/powerpoint/2010/main" val="383947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A85201-10C3-44AC-9015-FAAB39A5A5D9}"/>
              </a:ext>
            </a:extLst>
          </p:cNvPr>
          <p:cNvSpPr>
            <a:spLocks noGrp="1" noChangeArrowheads="1"/>
          </p:cNvSpPr>
          <p:nvPr>
            <p:ph type="ctrTitle"/>
          </p:nvPr>
        </p:nvSpPr>
        <p:spPr/>
        <p:txBody>
          <a:bodyPr/>
          <a:lstStyle/>
          <a:p>
            <a:pPr eaLnBrk="1" hangingPunct="1"/>
            <a:r>
              <a:rPr lang="en-US" altLang="en-US" dirty="0"/>
              <a:t>Creating Maximum Value:</a:t>
            </a:r>
            <a:br>
              <a:rPr lang="en-US" altLang="en-US" dirty="0"/>
            </a:br>
            <a:r>
              <a:rPr lang="en-US" altLang="en-US" sz="2800" dirty="0"/>
              <a:t>Lean Management in Healthcare</a:t>
            </a:r>
          </a:p>
        </p:txBody>
      </p:sp>
      <p:sp>
        <p:nvSpPr>
          <p:cNvPr id="15363" name="Rectangle 3">
            <a:extLst>
              <a:ext uri="{FF2B5EF4-FFF2-40B4-BE49-F238E27FC236}">
                <a16:creationId xmlns:a16="http://schemas.microsoft.com/office/drawing/2014/main" id="{87DBFFC9-3BD5-4FE6-B7C6-1665F913970D}"/>
              </a:ext>
            </a:extLst>
          </p:cNvPr>
          <p:cNvSpPr>
            <a:spLocks noGrp="1" noChangeArrowheads="1"/>
          </p:cNvSpPr>
          <p:nvPr>
            <p:ph type="subTitle" idx="1"/>
          </p:nvPr>
        </p:nvSpPr>
        <p:spPr/>
        <p:txBody>
          <a:bodyPr/>
          <a:lstStyle/>
          <a:p>
            <a:pPr eaLnBrk="1" hangingPunct="1">
              <a:buFont typeface="Wingdings" panose="05000000000000000000" pitchFamily="2" charset="2"/>
              <a:buNone/>
            </a:pPr>
            <a:r>
              <a:rPr lang="en-US" altLang="en-US" dirty="0">
                <a:solidFill>
                  <a:srgbClr val="1B7384"/>
                </a:solidFill>
              </a:rPr>
              <a:t>Session 3, Lesson 3</a:t>
            </a:r>
          </a:p>
          <a:p>
            <a:pPr eaLnBrk="1" hangingPunct="1">
              <a:buFont typeface="Wingdings" panose="05000000000000000000" pitchFamily="2" charset="2"/>
              <a:buNone/>
            </a:pPr>
            <a:r>
              <a:rPr lang="en-US" altLang="en-US" dirty="0">
                <a:solidFill>
                  <a:srgbClr val="1B7384"/>
                </a:solidFill>
              </a:rPr>
              <a:t>A3: The Problem Statement</a:t>
            </a:r>
          </a:p>
        </p:txBody>
      </p:sp>
      <p:sp>
        <p:nvSpPr>
          <p:cNvPr id="4" name="Rectangle 3">
            <a:extLst>
              <a:ext uri="{FF2B5EF4-FFF2-40B4-BE49-F238E27FC236}">
                <a16:creationId xmlns:a16="http://schemas.microsoft.com/office/drawing/2014/main" id="{394A9711-906E-4F13-BD09-3FAB53DCE1DB}"/>
              </a:ext>
            </a:extLst>
          </p:cNvPr>
          <p:cNvSpPr txBox="1">
            <a:spLocks noChangeArrowheads="1"/>
          </p:cNvSpPr>
          <p:nvPr/>
        </p:nvSpPr>
        <p:spPr bwMode="auto">
          <a:xfrm>
            <a:off x="685800" y="5334000"/>
            <a:ext cx="77724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CC0000"/>
              </a:buClr>
              <a:buFont typeface="Wingdings" charset="2"/>
              <a:buNone/>
              <a:defRPr sz="1800">
                <a:solidFill>
                  <a:srgbClr val="CCCCCC"/>
                </a:solidFill>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
              <a:defRPr sz="2000">
                <a:solidFill>
                  <a:schemeClr val="tx1"/>
                </a:solidFill>
                <a:latin typeface="+mn-lt"/>
                <a:ea typeface="+mn-ea"/>
                <a:cs typeface="+mn-cs"/>
              </a:defRPr>
            </a:lvl5pPr>
            <a:lvl6pPr marL="25146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CC0000"/>
              </a:buClr>
              <a:buFont typeface="Wingdings" charset="2"/>
              <a:buChar char="§"/>
              <a:defRPr>
                <a:solidFill>
                  <a:schemeClr val="tx1"/>
                </a:solidFill>
                <a:latin typeface="+mn-lt"/>
                <a:ea typeface="+mn-ea"/>
                <a:cs typeface="+mn-cs"/>
              </a:defRPr>
            </a:lvl9pPr>
          </a:lstStyle>
          <a:p>
            <a:pPr algn="r" eaLnBrk="1" hangingPunct="1">
              <a:buFont typeface="Wingdings" panose="05000000000000000000" pitchFamily="2" charset="2"/>
              <a:buNone/>
            </a:pPr>
            <a:r>
              <a:rPr lang="en-US" altLang="en-US" kern="0" dirty="0">
                <a:solidFill>
                  <a:srgbClr val="1B7384"/>
                </a:solidFill>
              </a:rPr>
              <a:t>Jonathan R Modest, MBA, MPH</a:t>
            </a:r>
          </a:p>
          <a:p>
            <a:pPr algn="r" eaLnBrk="1" hangingPunct="1">
              <a:buFont typeface="Wingdings" panose="05000000000000000000" pitchFamily="2" charset="2"/>
              <a:buNone/>
            </a:pPr>
            <a:r>
              <a:rPr lang="en-US" altLang="en-US" kern="0" dirty="0">
                <a:solidFill>
                  <a:srgbClr val="1B7384"/>
                </a:solidFill>
              </a:rPr>
              <a:t>Instructor</a:t>
            </a:r>
          </a:p>
          <a:p>
            <a:pPr algn="r" eaLnBrk="1" hangingPunct="1">
              <a:buFont typeface="Wingdings" panose="05000000000000000000" pitchFamily="2" charset="2"/>
              <a:buNone/>
            </a:pPr>
            <a:endParaRPr lang="en-US" altLang="en-US" kern="0" dirty="0"/>
          </a:p>
          <a:p>
            <a:pPr algn="r" eaLnBrk="1" hangingPunct="1">
              <a:buFont typeface="Wingdings" panose="05000000000000000000" pitchFamily="2" charset="2"/>
              <a:buNone/>
            </a:pPr>
            <a:endParaRPr lang="en-US" altLang="en-US" kern="0" dirty="0"/>
          </a:p>
        </p:txBody>
      </p:sp>
    </p:spTree>
    <p:extLst>
      <p:ext uri="{BB962C8B-B14F-4D97-AF65-F5344CB8AC3E}">
        <p14:creationId xmlns:p14="http://schemas.microsoft.com/office/powerpoint/2010/main" val="336062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A3 Template</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92</a:t>
            </a:fld>
            <a:endParaRPr lang="en-US" altLang="en-US"/>
          </a:p>
        </p:txBody>
      </p:sp>
      <p:graphicFrame>
        <p:nvGraphicFramePr>
          <p:cNvPr id="6" name="object 4"/>
          <p:cNvGraphicFramePr>
            <a:graphicFrameLocks noGrp="1"/>
          </p:cNvGraphicFramePr>
          <p:nvPr/>
        </p:nvGraphicFramePr>
        <p:xfrm>
          <a:off x="304800" y="1036320"/>
          <a:ext cx="8647943" cy="640080"/>
        </p:xfrm>
        <a:graphic>
          <a:graphicData uri="http://schemas.openxmlformats.org/drawingml/2006/table">
            <a:tbl>
              <a:tblPr firstRow="1" bandRow="1">
                <a:tableStyleId>{2D5ABB26-0587-4C30-8999-92F81FD0307C}</a:tableStyleId>
              </a:tblPr>
              <a:tblGrid>
                <a:gridCol w="1557251">
                  <a:extLst>
                    <a:ext uri="{9D8B030D-6E8A-4147-A177-3AD203B41FA5}">
                      <a16:colId xmlns:a16="http://schemas.microsoft.com/office/drawing/2014/main" val="20000"/>
                    </a:ext>
                  </a:extLst>
                </a:gridCol>
                <a:gridCol w="5203496">
                  <a:extLst>
                    <a:ext uri="{9D8B030D-6E8A-4147-A177-3AD203B41FA5}">
                      <a16:colId xmlns:a16="http://schemas.microsoft.com/office/drawing/2014/main" val="20001"/>
                    </a:ext>
                  </a:extLst>
                </a:gridCol>
                <a:gridCol w="1887196">
                  <a:extLst>
                    <a:ext uri="{9D8B030D-6E8A-4147-A177-3AD203B41FA5}">
                      <a16:colId xmlns:a16="http://schemas.microsoft.com/office/drawing/2014/main" val="20002"/>
                    </a:ext>
                  </a:extLst>
                </a:gridCol>
              </a:tblGrid>
              <a:tr h="344589">
                <a:tc>
                  <a:txBody>
                    <a:bodyPr/>
                    <a:lstStyle/>
                    <a:p>
                      <a:pPr marL="187325">
                        <a:lnSpc>
                          <a:spcPct val="100000"/>
                        </a:lnSpc>
                      </a:pPr>
                      <a:r>
                        <a:rPr sz="1400" b="1" dirty="0">
                          <a:solidFill>
                            <a:schemeClr val="tx1"/>
                          </a:solidFill>
                          <a:latin typeface="Arial" pitchFamily="34" charset="0"/>
                          <a:cs typeface="Arial" pitchFamily="34" charset="0"/>
                        </a:rPr>
                        <a:t>PRO</a:t>
                      </a:r>
                      <a:r>
                        <a:rPr sz="1400" b="1" spc="5" dirty="0">
                          <a:solidFill>
                            <a:schemeClr val="tx1"/>
                          </a:solidFill>
                          <a:latin typeface="Arial" pitchFamily="34" charset="0"/>
                          <a:cs typeface="Arial" pitchFamily="34" charset="0"/>
                        </a:rPr>
                        <a:t>B</a:t>
                      </a:r>
                      <a:r>
                        <a:rPr sz="1400" b="1" dirty="0">
                          <a:solidFill>
                            <a:schemeClr val="tx1"/>
                          </a:solidFill>
                          <a:latin typeface="Arial" pitchFamily="34" charset="0"/>
                          <a:cs typeface="Arial" pitchFamily="34" charset="0"/>
                        </a:rPr>
                        <a:t>LEM</a:t>
                      </a:r>
                      <a:r>
                        <a:rPr sz="1400" b="1" spc="-10" dirty="0">
                          <a:solidFill>
                            <a:schemeClr val="tx1"/>
                          </a:solidFill>
                          <a:latin typeface="Arial" pitchFamily="34" charset="0"/>
                          <a:cs typeface="Arial" pitchFamily="34" charset="0"/>
                        </a:rPr>
                        <a:t> </a:t>
                      </a:r>
                      <a:r>
                        <a:rPr sz="1400" b="1" spc="10" dirty="0">
                          <a:solidFill>
                            <a:schemeClr val="tx1"/>
                          </a:solidFill>
                          <a:latin typeface="Arial" pitchFamily="34" charset="0"/>
                          <a:cs typeface="Arial" pitchFamily="34" charset="0"/>
                        </a:rPr>
                        <a:t>S</a:t>
                      </a:r>
                      <a:r>
                        <a:rPr sz="1400" b="1" dirty="0">
                          <a:solidFill>
                            <a:schemeClr val="tx1"/>
                          </a:solidFill>
                          <a:latin typeface="Arial" pitchFamily="34" charset="0"/>
                          <a:cs typeface="Arial" pitchFamily="34" charset="0"/>
                        </a:rPr>
                        <a:t>OL</a:t>
                      </a:r>
                      <a:r>
                        <a:rPr sz="1400" b="1" spc="5" dirty="0">
                          <a:solidFill>
                            <a:schemeClr val="tx1"/>
                          </a:solidFill>
                          <a:latin typeface="Arial" pitchFamily="34" charset="0"/>
                          <a:cs typeface="Arial" pitchFamily="34" charset="0"/>
                        </a:rPr>
                        <a:t>V</a:t>
                      </a:r>
                      <a:r>
                        <a:rPr sz="1400" b="1" dirty="0">
                          <a:solidFill>
                            <a:schemeClr val="tx1"/>
                          </a:solidFill>
                          <a:latin typeface="Arial" pitchFamily="34" charset="0"/>
                          <a:cs typeface="Arial" pitchFamily="34" charset="0"/>
                        </a:rPr>
                        <a:t>ING</a:t>
                      </a:r>
                      <a:r>
                        <a:rPr sz="1400" b="1" spc="10" dirty="0">
                          <a:solidFill>
                            <a:schemeClr val="tx1"/>
                          </a:solidFill>
                          <a:latin typeface="Arial" pitchFamily="34" charset="0"/>
                          <a:cs typeface="Arial" pitchFamily="34" charset="0"/>
                        </a:rPr>
                        <a:t> </a:t>
                      </a:r>
                      <a:r>
                        <a:rPr sz="1400" b="1" spc="-5" dirty="0">
                          <a:solidFill>
                            <a:schemeClr val="tx1"/>
                          </a:solidFill>
                          <a:latin typeface="Arial" pitchFamily="34" charset="0"/>
                          <a:cs typeface="Arial" pitchFamily="34" charset="0"/>
                        </a:rPr>
                        <a:t>A3</a:t>
                      </a:r>
                      <a:endParaRPr sz="1400" b="1" dirty="0">
                        <a:solidFill>
                          <a:schemeClr val="tx1"/>
                        </a:solidFill>
                        <a:latin typeface="Arial" pitchFamily="34" charset="0"/>
                        <a:cs typeface="Arial" pitchFamily="34" charset="0"/>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solidFill>
                      <a:srgbClr val="BEBEBE"/>
                    </a:solidFill>
                  </a:tcPr>
                </a:tc>
                <a:tc>
                  <a:txBody>
                    <a:bodyPr/>
                    <a:lstStyle/>
                    <a:p>
                      <a:pPr marL="65405">
                        <a:lnSpc>
                          <a:spcPct val="100000"/>
                        </a:lnSpc>
                      </a:pPr>
                      <a:r>
                        <a:rPr sz="1600" dirty="0">
                          <a:solidFill>
                            <a:schemeClr val="tx1"/>
                          </a:solidFill>
                          <a:latin typeface="Arial" pitchFamily="34" charset="0"/>
                          <a:cs typeface="Arial" pitchFamily="34" charset="0"/>
                        </a:rPr>
                        <a:t>T</a:t>
                      </a:r>
                      <a:r>
                        <a:rPr sz="1600" spc="-10" dirty="0">
                          <a:solidFill>
                            <a:schemeClr val="tx1"/>
                          </a:solidFill>
                          <a:latin typeface="Arial" pitchFamily="34" charset="0"/>
                          <a:cs typeface="Arial" pitchFamily="34" charset="0"/>
                        </a:rPr>
                        <a:t>I</a:t>
                      </a:r>
                      <a:r>
                        <a:rPr sz="1600" spc="5" dirty="0">
                          <a:solidFill>
                            <a:schemeClr val="tx1"/>
                          </a:solidFill>
                          <a:latin typeface="Arial" pitchFamily="34" charset="0"/>
                          <a:cs typeface="Arial" pitchFamily="34" charset="0"/>
                        </a:rPr>
                        <a:t>T</a:t>
                      </a:r>
                      <a:r>
                        <a:rPr sz="1600" dirty="0">
                          <a:solidFill>
                            <a:schemeClr val="tx1"/>
                          </a:solidFill>
                          <a:latin typeface="Arial" pitchFamily="34" charset="0"/>
                          <a:cs typeface="Arial" pitchFamily="34" charset="0"/>
                        </a:rPr>
                        <a:t>L</a:t>
                      </a:r>
                      <a:r>
                        <a:rPr sz="1600" spc="-10" dirty="0">
                          <a:solidFill>
                            <a:schemeClr val="tx1"/>
                          </a:solidFill>
                          <a:latin typeface="Arial" pitchFamily="34" charset="0"/>
                          <a:cs typeface="Arial" pitchFamily="34" charset="0"/>
                        </a:rPr>
                        <a:t>E</a:t>
                      </a:r>
                      <a:r>
                        <a:rPr sz="1600" dirty="0">
                          <a:solidFill>
                            <a:schemeClr val="tx1"/>
                          </a:solidFill>
                          <a:latin typeface="Arial" pitchFamily="34" charset="0"/>
                          <a:cs typeface="Arial" pitchFamily="34" charset="0"/>
                        </a:rPr>
                        <a:t>:</a:t>
                      </a:r>
                    </a:p>
                  </a:txBody>
                  <a:tcPr marL="0" marR="0" marT="0" marB="0">
                    <a:lnL w="6096">
                      <a:solidFill>
                        <a:srgbClr val="000000"/>
                      </a:solidFill>
                      <a:prstDash val="solid"/>
                    </a:lnL>
                    <a:lnR w="6097" cap="flat" cmpd="sng" algn="ctr">
                      <a:solidFill>
                        <a:srgbClr val="000000"/>
                      </a:solidFill>
                      <a:prstDash val="solid"/>
                      <a:round/>
                      <a:headEnd type="none" w="med" len="med"/>
                      <a:tailEnd type="none" w="med" len="med"/>
                    </a:lnR>
                    <a:lnT w="6096">
                      <a:solidFill>
                        <a:srgbClr val="000000"/>
                      </a:solidFill>
                      <a:prstDash val="solid"/>
                    </a:lnT>
                    <a:lnB w="6096">
                      <a:solidFill>
                        <a:srgbClr val="000000"/>
                      </a:solidFill>
                      <a:prstDash val="solid"/>
                    </a:lnB>
                  </a:tcPr>
                </a:tc>
                <a:tc>
                  <a:txBody>
                    <a:bodyPr/>
                    <a:lstStyle/>
                    <a:p>
                      <a:pPr marL="0" marR="0">
                        <a:lnSpc>
                          <a:spcPct val="115000"/>
                        </a:lnSpc>
                        <a:spcBef>
                          <a:spcPts val="0"/>
                        </a:spcBef>
                        <a:spcAft>
                          <a:spcPts val="0"/>
                        </a:spcAft>
                      </a:pPr>
                      <a:r>
                        <a:rPr lang="en-US" sz="1400" dirty="0">
                          <a:solidFill>
                            <a:schemeClr val="tx1"/>
                          </a:solidFill>
                          <a:latin typeface="Arial" pitchFamily="34" charset="0"/>
                          <a:ea typeface="Calibri"/>
                          <a:cs typeface="Arial" pitchFamily="34" charset="0"/>
                        </a:rPr>
                        <a:t>Last Saved Date:</a:t>
                      </a:r>
                      <a:endParaRPr lang="en-US" sz="1050" dirty="0">
                        <a:solidFill>
                          <a:schemeClr val="tx1"/>
                        </a:solidFill>
                        <a:latin typeface="Arial" pitchFamily="34" charset="0"/>
                        <a:ea typeface="Calibri"/>
                        <a:cs typeface="Arial" pitchFamily="34" charset="0"/>
                      </a:endParaRPr>
                    </a:p>
                  </a:txBody>
                  <a:tcPr marL="68580" marR="68580" marT="0" marB="0">
                    <a:lnL w="6097">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8453">
                <a:tc gridSpan="3">
                  <a:txBody>
                    <a:bodyPr/>
                    <a:lstStyle/>
                    <a:p>
                      <a:pPr marL="65405">
                        <a:lnSpc>
                          <a:spcPct val="100000"/>
                        </a:lnSpc>
                      </a:pPr>
                      <a:r>
                        <a:rPr sz="1400" spc="5" dirty="0">
                          <a:solidFill>
                            <a:schemeClr val="tx1"/>
                          </a:solidFill>
                          <a:latin typeface="Arial" pitchFamily="34" charset="0"/>
                          <a:cs typeface="Arial" pitchFamily="34" charset="0"/>
                        </a:rPr>
                        <a:t>T</a:t>
                      </a:r>
                      <a:r>
                        <a:rPr sz="1400" dirty="0">
                          <a:solidFill>
                            <a:schemeClr val="tx1"/>
                          </a:solidFill>
                          <a:latin typeface="Arial" pitchFamily="34" charset="0"/>
                          <a:cs typeface="Arial" pitchFamily="34" charset="0"/>
                        </a:rPr>
                        <a:t>E</a:t>
                      </a:r>
                      <a:r>
                        <a:rPr sz="1400" spc="-10" dirty="0">
                          <a:solidFill>
                            <a:schemeClr val="tx1"/>
                          </a:solidFill>
                          <a:latin typeface="Arial" pitchFamily="34" charset="0"/>
                          <a:cs typeface="Arial" pitchFamily="34" charset="0"/>
                        </a:rPr>
                        <a:t>A</a:t>
                      </a:r>
                      <a:r>
                        <a:rPr sz="1400" dirty="0">
                          <a:solidFill>
                            <a:schemeClr val="tx1"/>
                          </a:solidFill>
                          <a:latin typeface="Arial" pitchFamily="34" charset="0"/>
                          <a:cs typeface="Arial" pitchFamily="34" charset="0"/>
                        </a:rPr>
                        <a:t>M</a:t>
                      </a:r>
                      <a:r>
                        <a:rPr sz="1400" spc="-10" dirty="0">
                          <a:solidFill>
                            <a:schemeClr val="tx1"/>
                          </a:solidFill>
                          <a:latin typeface="Arial" pitchFamily="34" charset="0"/>
                          <a:cs typeface="Arial" pitchFamily="34" charset="0"/>
                        </a:rPr>
                        <a:t> </a:t>
                      </a:r>
                      <a:r>
                        <a:rPr sz="1400" dirty="0">
                          <a:solidFill>
                            <a:schemeClr val="tx1"/>
                          </a:solidFill>
                          <a:latin typeface="Arial" pitchFamily="34" charset="0"/>
                          <a:cs typeface="Arial" pitchFamily="34" charset="0"/>
                        </a:rPr>
                        <a:t>MEMB</a:t>
                      </a:r>
                      <a:r>
                        <a:rPr sz="1400" spc="-5" dirty="0">
                          <a:solidFill>
                            <a:schemeClr val="tx1"/>
                          </a:solidFill>
                          <a:latin typeface="Arial" pitchFamily="34" charset="0"/>
                          <a:cs typeface="Arial" pitchFamily="34" charset="0"/>
                        </a:rPr>
                        <a:t>ER</a:t>
                      </a:r>
                      <a:r>
                        <a:rPr sz="1400" spc="-15" dirty="0">
                          <a:solidFill>
                            <a:schemeClr val="tx1"/>
                          </a:solidFill>
                          <a:latin typeface="Arial" pitchFamily="34" charset="0"/>
                          <a:cs typeface="Arial" pitchFamily="34" charset="0"/>
                        </a:rPr>
                        <a:t>S</a:t>
                      </a:r>
                      <a:r>
                        <a:rPr sz="1400" dirty="0">
                          <a:solidFill>
                            <a:schemeClr val="tx1"/>
                          </a:solidFill>
                          <a:latin typeface="Arial" pitchFamily="34" charset="0"/>
                          <a:cs typeface="Arial" pitchFamily="34" charset="0"/>
                        </a:rPr>
                        <a:t>:</a:t>
                      </a:r>
                    </a:p>
                  </a:txBody>
                  <a:tcPr marL="0" marR="0" marT="0" marB="0">
                    <a:lnL w="6096">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7" name="object 5"/>
          <p:cNvGraphicFramePr>
            <a:graphicFrameLocks noGrp="1"/>
          </p:cNvGraphicFramePr>
          <p:nvPr/>
        </p:nvGraphicFramePr>
        <p:xfrm>
          <a:off x="304800" y="1676399"/>
          <a:ext cx="4343400" cy="4648201"/>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20000"/>
                    </a:ext>
                  </a:extLst>
                </a:gridCol>
              </a:tblGrid>
              <a:tr h="930644">
                <a:tc>
                  <a:txBody>
                    <a:bodyPr/>
                    <a:lstStyle/>
                    <a:p>
                      <a:pPr marL="65405">
                        <a:lnSpc>
                          <a:spcPct val="100000"/>
                        </a:lnSpc>
                      </a:pPr>
                      <a:r>
                        <a:rPr sz="1400" b="0" u="sng" spc="5" dirty="0">
                          <a:latin typeface="Arial" pitchFamily="34" charset="0"/>
                          <a:cs typeface="Arial" pitchFamily="34" charset="0"/>
                        </a:rPr>
                        <a:t>P</a:t>
                      </a:r>
                      <a:r>
                        <a:rPr sz="1400" b="0" u="sng" spc="-10" dirty="0">
                          <a:latin typeface="Arial" pitchFamily="34" charset="0"/>
                          <a:cs typeface="Arial" pitchFamily="34" charset="0"/>
                        </a:rPr>
                        <a:t>RO</a:t>
                      </a:r>
                      <a:r>
                        <a:rPr sz="1400" b="0" u="sng" spc="5" dirty="0">
                          <a:latin typeface="Arial" pitchFamily="34" charset="0"/>
                          <a:cs typeface="Arial" pitchFamily="34" charset="0"/>
                        </a:rPr>
                        <a:t>B</a:t>
                      </a:r>
                      <a:r>
                        <a:rPr sz="1400" b="0" u="sng" spc="-5" dirty="0">
                          <a:latin typeface="Arial" pitchFamily="34" charset="0"/>
                          <a:cs typeface="Arial" pitchFamily="34" charset="0"/>
                        </a:rPr>
                        <a:t>L</a:t>
                      </a:r>
                      <a:r>
                        <a:rPr sz="1400" b="0" u="sng" spc="-20" dirty="0">
                          <a:latin typeface="Arial" pitchFamily="34" charset="0"/>
                          <a:cs typeface="Arial" pitchFamily="34" charset="0"/>
                        </a:rPr>
                        <a:t>E</a:t>
                      </a:r>
                      <a:r>
                        <a:rPr sz="1400" b="0" u="sng" dirty="0">
                          <a:latin typeface="Arial" pitchFamily="34" charset="0"/>
                          <a:cs typeface="Arial" pitchFamily="34" charset="0"/>
                        </a:rPr>
                        <a:t>M S</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930846">
                <a:tc>
                  <a:txBody>
                    <a:bodyPr/>
                    <a:lstStyle/>
                    <a:p>
                      <a:pPr marL="65405">
                        <a:lnSpc>
                          <a:spcPct val="100000"/>
                        </a:lnSpc>
                      </a:pPr>
                      <a:r>
                        <a:rPr sz="1400" b="0" u="sng" dirty="0">
                          <a:latin typeface="Arial" pitchFamily="34" charset="0"/>
                          <a:cs typeface="Arial" pitchFamily="34" charset="0"/>
                        </a:rPr>
                        <a:t>S</a:t>
                      </a:r>
                      <a:r>
                        <a:rPr sz="1400" b="0" u="sng" spc="-10" dirty="0">
                          <a:latin typeface="Arial" pitchFamily="34" charset="0"/>
                          <a:cs typeface="Arial" pitchFamily="34" charset="0"/>
                        </a:rPr>
                        <a:t>CO</a:t>
                      </a:r>
                      <a:r>
                        <a:rPr sz="1400" b="0" u="sng" spc="5" dirty="0">
                          <a:latin typeface="Arial" pitchFamily="34" charset="0"/>
                          <a:cs typeface="Arial" pitchFamily="34" charset="0"/>
                        </a:rPr>
                        <a:t>P</a:t>
                      </a:r>
                      <a:r>
                        <a:rPr sz="1400" b="0" u="sng" dirty="0">
                          <a:latin typeface="Arial" pitchFamily="34" charset="0"/>
                          <a:cs typeface="Arial" pitchFamily="34" charset="0"/>
                        </a:rPr>
                        <a:t>E</a:t>
                      </a:r>
                      <a:r>
                        <a:rPr sz="1400" b="0" u="sng" spc="-5" dirty="0">
                          <a:latin typeface="Arial" pitchFamily="34" charset="0"/>
                          <a:cs typeface="Arial" pitchFamily="34" charset="0"/>
                        </a:rPr>
                        <a:t> </a:t>
                      </a:r>
                      <a:r>
                        <a:rPr sz="1400" b="0" u="sng" dirty="0">
                          <a:latin typeface="Arial" pitchFamily="34" charset="0"/>
                          <a:cs typeface="Arial" pitchFamily="34" charset="0"/>
                        </a:rPr>
                        <a:t>(I</a:t>
                      </a:r>
                      <a:r>
                        <a:rPr sz="1400" b="0" u="sng" spc="-15" dirty="0">
                          <a:latin typeface="Arial" pitchFamily="34" charset="0"/>
                          <a:cs typeface="Arial" pitchFamily="34" charset="0"/>
                        </a:rPr>
                        <a:t>N</a:t>
                      </a:r>
                      <a:r>
                        <a:rPr sz="1400" b="0" u="sng" dirty="0">
                          <a:latin typeface="Arial" pitchFamily="34" charset="0"/>
                          <a:cs typeface="Arial" pitchFamily="34" charset="0"/>
                        </a:rPr>
                        <a:t>/O</a:t>
                      </a:r>
                      <a:r>
                        <a:rPr sz="1400" b="0" u="sng" spc="-10" dirty="0">
                          <a:latin typeface="Arial" pitchFamily="34" charset="0"/>
                          <a:cs typeface="Arial" pitchFamily="34" charset="0"/>
                        </a:rPr>
                        <a:t>U</a:t>
                      </a:r>
                      <a:r>
                        <a:rPr sz="1400" b="0" u="sng" spc="-5" dirty="0">
                          <a:latin typeface="Arial" pitchFamily="34" charset="0"/>
                          <a:cs typeface="Arial" pitchFamily="34" charset="0"/>
                        </a:rPr>
                        <a:t>T</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930781">
                <a:tc>
                  <a:txBody>
                    <a:bodyPr/>
                    <a:lstStyle/>
                    <a:p>
                      <a:pPr marL="65405">
                        <a:lnSpc>
                          <a:spcPct val="100000"/>
                        </a:lnSpc>
                      </a:pPr>
                      <a:r>
                        <a:rPr sz="1400" b="0" u="sng" spc="5" dirty="0">
                          <a:latin typeface="Arial" pitchFamily="34" charset="0"/>
                          <a:cs typeface="Arial" pitchFamily="34" charset="0"/>
                        </a:rPr>
                        <a:t>B</a:t>
                      </a:r>
                      <a:r>
                        <a:rPr sz="1400" b="0" u="sng" spc="-10" dirty="0">
                          <a:latin typeface="Arial" pitchFamily="34" charset="0"/>
                          <a:cs typeface="Arial" pitchFamily="34" charset="0"/>
                        </a:rPr>
                        <a:t>AC</a:t>
                      </a:r>
                      <a:r>
                        <a:rPr sz="1400" b="0" u="sng" dirty="0">
                          <a:latin typeface="Arial" pitchFamily="34" charset="0"/>
                          <a:cs typeface="Arial" pitchFamily="34" charset="0"/>
                        </a:rPr>
                        <a:t>K</a:t>
                      </a:r>
                      <a:r>
                        <a:rPr sz="1400" b="0" u="sng" spc="-10" dirty="0">
                          <a:latin typeface="Arial" pitchFamily="34" charset="0"/>
                          <a:cs typeface="Arial" pitchFamily="34" charset="0"/>
                        </a:rPr>
                        <a:t>GR</a:t>
                      </a:r>
                      <a:r>
                        <a:rPr sz="1400" b="0" u="sng" dirty="0">
                          <a:latin typeface="Arial" pitchFamily="34" charset="0"/>
                          <a:cs typeface="Arial" pitchFamily="34" charset="0"/>
                        </a:rPr>
                        <a:t>O</a:t>
                      </a:r>
                      <a:r>
                        <a:rPr sz="1400" b="0" u="sng" spc="-10" dirty="0">
                          <a:latin typeface="Arial" pitchFamily="34" charset="0"/>
                          <a:cs typeface="Arial" pitchFamily="34" charset="0"/>
                        </a:rPr>
                        <a:t>UND</a:t>
                      </a:r>
                      <a:r>
                        <a:rPr sz="1400" b="0" u="sng" dirty="0">
                          <a:latin typeface="Arial" pitchFamily="34" charset="0"/>
                          <a:cs typeface="Arial" pitchFamily="34" charset="0"/>
                        </a:rPr>
                        <a:t>/</a:t>
                      </a:r>
                      <a:r>
                        <a:rPr sz="1400" b="0" u="sng" spc="-10" dirty="0">
                          <a:latin typeface="Arial" pitchFamily="34" charset="0"/>
                          <a:cs typeface="Arial" pitchFamily="34" charset="0"/>
                        </a:rPr>
                        <a:t>CURR</a:t>
                      </a:r>
                      <a:r>
                        <a:rPr sz="1400" b="0" u="sng" spc="-5" dirty="0">
                          <a:latin typeface="Arial" pitchFamily="34" charset="0"/>
                          <a:cs typeface="Arial" pitchFamily="34" charset="0"/>
                        </a:rPr>
                        <a:t>E</a:t>
                      </a:r>
                      <a:r>
                        <a:rPr sz="1400" b="0" u="sng" spc="-10" dirty="0">
                          <a:latin typeface="Arial" pitchFamily="34" charset="0"/>
                          <a:cs typeface="Arial" pitchFamily="34" charset="0"/>
                        </a:rPr>
                        <a:t>N</a:t>
                      </a:r>
                      <a:r>
                        <a:rPr sz="1400" b="0" u="sng" dirty="0">
                          <a:latin typeface="Arial" pitchFamily="34" charset="0"/>
                          <a:cs typeface="Arial" pitchFamily="34" charset="0"/>
                        </a:rPr>
                        <a:t>T</a:t>
                      </a:r>
                      <a:r>
                        <a:rPr sz="1400" b="0" u="sng" spc="5" dirty="0">
                          <a:latin typeface="Arial" pitchFamily="34" charset="0"/>
                          <a:cs typeface="Arial" pitchFamily="34" charset="0"/>
                        </a:rPr>
                        <a:t>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ND</a:t>
                      </a:r>
                      <a:r>
                        <a:rPr sz="1400" b="0" u="sng" dirty="0">
                          <a:latin typeface="Arial" pitchFamily="34" charset="0"/>
                          <a:cs typeface="Arial" pitchFamily="34" charset="0"/>
                        </a:rPr>
                        <a:t>ITIO</a:t>
                      </a:r>
                      <a:r>
                        <a:rPr sz="1400" b="0" u="sng" spc="-10" dirty="0">
                          <a:latin typeface="Arial" pitchFamily="34" charset="0"/>
                          <a:cs typeface="Arial" pitchFamily="34" charset="0"/>
                        </a:rPr>
                        <a:t>N</a:t>
                      </a:r>
                      <a:r>
                        <a:rPr sz="1400" b="0" u="sng" dirty="0">
                          <a:latin typeface="Arial" pitchFamily="34" charset="0"/>
                          <a:cs typeface="Arial" pitchFamily="34" charset="0"/>
                        </a:rPr>
                        <a:t>S:</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930846">
                <a:tc>
                  <a:txBody>
                    <a:bodyPr/>
                    <a:lstStyle/>
                    <a:p>
                      <a:pPr marL="65405">
                        <a:lnSpc>
                          <a:spcPct val="100000"/>
                        </a:lnSpc>
                      </a:pPr>
                      <a:r>
                        <a:rPr sz="1400" b="0" u="sng" spc="-10" dirty="0">
                          <a:latin typeface="Arial" pitchFamily="34" charset="0"/>
                          <a:cs typeface="Arial" pitchFamily="34" charset="0"/>
                        </a:rPr>
                        <a:t>R</a:t>
                      </a:r>
                      <a:r>
                        <a:rPr sz="1400" b="0" u="sng" dirty="0">
                          <a:latin typeface="Arial" pitchFamily="34" charset="0"/>
                          <a:cs typeface="Arial" pitchFamily="34" charset="0"/>
                        </a:rPr>
                        <a:t>OOT</a:t>
                      </a:r>
                      <a:r>
                        <a:rPr sz="1400" b="0" u="sng" spc="-5" dirty="0">
                          <a:latin typeface="Arial" pitchFamily="34" charset="0"/>
                          <a:cs typeface="Arial" pitchFamily="34" charset="0"/>
                        </a:rPr>
                        <a:t> </a:t>
                      </a:r>
                      <a:r>
                        <a:rPr sz="1400" b="0" u="sng" spc="-10" dirty="0">
                          <a:latin typeface="Arial" pitchFamily="34" charset="0"/>
                          <a:cs typeface="Arial" pitchFamily="34" charset="0"/>
                        </a:rPr>
                        <a:t>CAU</a:t>
                      </a:r>
                      <a:r>
                        <a:rPr sz="1400" b="0" u="sng" dirty="0">
                          <a:latin typeface="Arial" pitchFamily="34" charset="0"/>
                          <a:cs typeface="Arial" pitchFamily="34" charset="0"/>
                        </a:rPr>
                        <a:t>SE</a:t>
                      </a:r>
                      <a:r>
                        <a:rPr sz="1400" b="0" u="sng" spc="-10" dirty="0">
                          <a:latin typeface="Arial" pitchFamily="34" charset="0"/>
                          <a:cs typeface="Arial" pitchFamily="34" charset="0"/>
                        </a:rPr>
                        <a:t> ANA</a:t>
                      </a:r>
                      <a:r>
                        <a:rPr sz="1400" b="0" u="sng" spc="-5" dirty="0">
                          <a:latin typeface="Arial" pitchFamily="34" charset="0"/>
                          <a:cs typeface="Arial" pitchFamily="34" charset="0"/>
                        </a:rPr>
                        <a:t>L</a:t>
                      </a:r>
                      <a:r>
                        <a:rPr sz="1400" b="0" u="sng" spc="5" dirty="0">
                          <a:latin typeface="Arial" pitchFamily="34" charset="0"/>
                          <a:cs typeface="Arial" pitchFamily="34" charset="0"/>
                        </a:rPr>
                        <a:t>Y</a:t>
                      </a:r>
                      <a:r>
                        <a:rPr sz="1400" b="0" u="sng" spc="-15" dirty="0">
                          <a:latin typeface="Arial" pitchFamily="34" charset="0"/>
                          <a:cs typeface="Arial" pitchFamily="34" charset="0"/>
                        </a:rPr>
                        <a:t>S</a:t>
                      </a:r>
                      <a:r>
                        <a:rPr sz="1400" b="0" u="sng" dirty="0">
                          <a:latin typeface="Arial" pitchFamily="34" charset="0"/>
                          <a:cs typeface="Arial" pitchFamily="34" charset="0"/>
                        </a:rPr>
                        <a:t>IS:</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3"/>
                  </a:ext>
                </a:extLst>
              </a:tr>
              <a:tr h="925084">
                <a:tc>
                  <a:txBody>
                    <a:bodyPr/>
                    <a:lstStyle/>
                    <a:p>
                      <a:pPr marL="65405">
                        <a:lnSpc>
                          <a:spcPct val="100000"/>
                        </a:lnSpc>
                      </a:pPr>
                      <a:r>
                        <a:rPr sz="1400" b="0" u="sng" spc="-10" dirty="0">
                          <a:latin typeface="Arial" pitchFamily="34" charset="0"/>
                          <a:cs typeface="Arial" pitchFamily="34" charset="0"/>
                        </a:rPr>
                        <a:t>G</a:t>
                      </a:r>
                      <a:r>
                        <a:rPr sz="1400" b="0" u="sng" dirty="0">
                          <a:latin typeface="Arial" pitchFamily="34" charset="0"/>
                          <a:cs typeface="Arial" pitchFamily="34" charset="0"/>
                        </a:rPr>
                        <a:t>O</a:t>
                      </a:r>
                      <a:r>
                        <a:rPr sz="1400" b="0" u="sng" spc="-10" dirty="0">
                          <a:latin typeface="Arial" pitchFamily="34" charset="0"/>
                          <a:cs typeface="Arial" pitchFamily="34" charset="0"/>
                        </a:rPr>
                        <a:t>A</a:t>
                      </a:r>
                      <a:r>
                        <a:rPr sz="1400" b="0" u="sng" spc="-5" dirty="0">
                          <a:latin typeface="Arial" pitchFamily="34" charset="0"/>
                          <a:cs typeface="Arial" pitchFamily="34" charset="0"/>
                        </a:rPr>
                        <a:t>LS</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4"/>
                  </a:ext>
                </a:extLst>
              </a:tr>
            </a:tbl>
          </a:graphicData>
        </a:graphic>
      </p:graphicFrame>
      <p:graphicFrame>
        <p:nvGraphicFramePr>
          <p:cNvPr id="8" name="object 6"/>
          <p:cNvGraphicFramePr>
            <a:graphicFrameLocks noGrp="1"/>
          </p:cNvGraphicFramePr>
          <p:nvPr/>
        </p:nvGraphicFramePr>
        <p:xfrm>
          <a:off x="4648200" y="1676400"/>
          <a:ext cx="4297680" cy="4648200"/>
        </p:xfrm>
        <a:graphic>
          <a:graphicData uri="http://schemas.openxmlformats.org/drawingml/2006/table">
            <a:tbl>
              <a:tblPr firstRow="1" bandRow="1">
                <a:tableStyleId>{2D5ABB26-0587-4C30-8999-92F81FD0307C}</a:tableStyleId>
              </a:tblPr>
              <a:tblGrid>
                <a:gridCol w="4297680">
                  <a:extLst>
                    <a:ext uri="{9D8B030D-6E8A-4147-A177-3AD203B41FA5}">
                      <a16:colId xmlns:a16="http://schemas.microsoft.com/office/drawing/2014/main" val="20000"/>
                    </a:ext>
                  </a:extLst>
                </a:gridCol>
              </a:tblGrid>
              <a:tr h="1175102">
                <a:tc>
                  <a:txBody>
                    <a:bodyPr/>
                    <a:lstStyle/>
                    <a:p>
                      <a:pPr marL="65405">
                        <a:lnSpc>
                          <a:spcPct val="100000"/>
                        </a:lnSpc>
                      </a:pP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UN</a:t>
                      </a:r>
                      <a:r>
                        <a:rPr sz="1400" b="0" u="sng" spc="-5" dirty="0">
                          <a:latin typeface="Arial" pitchFamily="34" charset="0"/>
                          <a:cs typeface="Arial" pitchFamily="34" charset="0"/>
                        </a:rPr>
                        <a:t>TE</a:t>
                      </a:r>
                      <a:r>
                        <a:rPr sz="1400" b="0" u="sng" spc="-10" dirty="0">
                          <a:latin typeface="Arial" pitchFamily="34" charset="0"/>
                          <a:cs typeface="Arial" pitchFamily="34" charset="0"/>
                        </a:rPr>
                        <a:t>R</a:t>
                      </a:r>
                      <a:r>
                        <a:rPr sz="1400" b="0" u="sng" dirty="0">
                          <a:latin typeface="Arial" pitchFamily="34" charset="0"/>
                          <a:cs typeface="Arial" pitchFamily="34" charset="0"/>
                        </a:rPr>
                        <a:t>ME</a:t>
                      </a:r>
                      <a:r>
                        <a:rPr sz="1400" b="0" u="sng" spc="-10" dirty="0">
                          <a:latin typeface="Arial" pitchFamily="34" charset="0"/>
                          <a:cs typeface="Arial" pitchFamily="34" charset="0"/>
                        </a:rPr>
                        <a:t>A</a:t>
                      </a:r>
                      <a:r>
                        <a:rPr sz="1400" b="0" u="sng" dirty="0">
                          <a:latin typeface="Arial" pitchFamily="34" charset="0"/>
                          <a:cs typeface="Arial" pitchFamily="34" charset="0"/>
                        </a:rPr>
                        <a:t>S</a:t>
                      </a:r>
                      <a:r>
                        <a:rPr sz="1400" b="0" u="sng" spc="-10" dirty="0">
                          <a:latin typeface="Arial" pitchFamily="34" charset="0"/>
                          <a:cs typeface="Arial" pitchFamily="34" charset="0"/>
                        </a:rPr>
                        <a:t>UR</a:t>
                      </a:r>
                      <a:r>
                        <a:rPr sz="1400" b="0" u="sng" spc="-5" dirty="0">
                          <a:latin typeface="Arial" pitchFamily="34" charset="0"/>
                          <a:cs typeface="Arial" pitchFamily="34" charset="0"/>
                        </a:rPr>
                        <a:t>E</a:t>
                      </a:r>
                      <a:r>
                        <a:rPr sz="1400" b="0" u="sng" dirty="0">
                          <a:latin typeface="Arial" pitchFamily="34" charset="0"/>
                          <a:cs typeface="Arial" pitchFamily="34" charset="0"/>
                        </a:rPr>
                        <a:t>S (</a:t>
                      </a:r>
                      <a:r>
                        <a:rPr sz="1400" b="0" u="sng" spc="10" dirty="0">
                          <a:latin typeface="Arial" pitchFamily="34" charset="0"/>
                          <a:cs typeface="Arial" pitchFamily="34" charset="0"/>
                        </a:rPr>
                        <a:t>P</a:t>
                      </a:r>
                      <a:r>
                        <a:rPr sz="1400" b="0" u="sng" spc="-5" dirty="0">
                          <a:latin typeface="Arial" pitchFamily="34" charset="0"/>
                          <a:cs typeface="Arial" pitchFamily="34" charset="0"/>
                        </a:rPr>
                        <a:t>L</a:t>
                      </a:r>
                      <a:r>
                        <a:rPr sz="1400" b="0" u="sng" spc="-10" dirty="0">
                          <a:latin typeface="Arial" pitchFamily="34" charset="0"/>
                          <a:cs typeface="Arial" pitchFamily="34" charset="0"/>
                        </a:rPr>
                        <a:t>AN</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0"/>
                  </a:ext>
                </a:extLst>
              </a:tr>
              <a:tr h="1175034">
                <a:tc>
                  <a:txBody>
                    <a:bodyPr/>
                    <a:lstStyle/>
                    <a:p>
                      <a:pPr marL="65405">
                        <a:lnSpc>
                          <a:spcPct val="100000"/>
                        </a:lnSpc>
                      </a:pPr>
                      <a:r>
                        <a:rPr sz="1400" b="0" u="sng" dirty="0">
                          <a:latin typeface="Arial" pitchFamily="34" charset="0"/>
                          <a:cs typeface="Arial" pitchFamily="34" charset="0"/>
                        </a:rPr>
                        <a:t>I</a:t>
                      </a:r>
                      <a:r>
                        <a:rPr sz="1400" b="0" u="sng" spc="-10" dirty="0">
                          <a:latin typeface="Arial" pitchFamily="34" charset="0"/>
                          <a:cs typeface="Arial" pitchFamily="34" charset="0"/>
                        </a:rPr>
                        <a:t>M</a:t>
                      </a:r>
                      <a:r>
                        <a:rPr sz="1400" b="0" u="sng" spc="5" dirty="0">
                          <a:latin typeface="Arial" pitchFamily="34" charset="0"/>
                          <a:cs typeface="Arial" pitchFamily="34" charset="0"/>
                        </a:rPr>
                        <a:t>P</a:t>
                      </a:r>
                      <a:r>
                        <a:rPr sz="1400" b="0" u="sng" spc="-5" dirty="0">
                          <a:latin typeface="Arial" pitchFamily="34" charset="0"/>
                          <a:cs typeface="Arial" pitchFamily="34" charset="0"/>
                        </a:rPr>
                        <a:t>LE</a:t>
                      </a:r>
                      <a:r>
                        <a:rPr sz="1400" b="0" u="sng" dirty="0">
                          <a:latin typeface="Arial" pitchFamily="34" charset="0"/>
                          <a:cs typeface="Arial" pitchFamily="34" charset="0"/>
                        </a:rPr>
                        <a:t>ME</a:t>
                      </a:r>
                      <a:r>
                        <a:rPr sz="1400" b="0" u="sng" spc="-10" dirty="0">
                          <a:latin typeface="Arial" pitchFamily="34" charset="0"/>
                          <a:cs typeface="Arial" pitchFamily="34" charset="0"/>
                        </a:rPr>
                        <a:t>N</a:t>
                      </a:r>
                      <a:r>
                        <a:rPr sz="1400" b="0" u="sng" spc="-5" dirty="0">
                          <a:latin typeface="Arial" pitchFamily="34" charset="0"/>
                          <a:cs typeface="Arial" pitchFamily="34" charset="0"/>
                        </a:rPr>
                        <a:t>T</a:t>
                      </a:r>
                      <a:r>
                        <a:rPr sz="1400" b="0" u="sng" spc="-10" dirty="0">
                          <a:latin typeface="Arial" pitchFamily="34" charset="0"/>
                          <a:cs typeface="Arial" pitchFamily="34" charset="0"/>
                        </a:rPr>
                        <a:t>A</a:t>
                      </a:r>
                      <a:r>
                        <a:rPr sz="1400" b="0" u="sng" spc="-5" dirty="0">
                          <a:latin typeface="Arial" pitchFamily="34" charset="0"/>
                          <a:cs typeface="Arial" pitchFamily="34" charset="0"/>
                        </a:rPr>
                        <a:t>T</a:t>
                      </a:r>
                      <a:r>
                        <a:rPr sz="1400" b="0" u="sng" dirty="0">
                          <a:latin typeface="Arial" pitchFamily="34" charset="0"/>
                          <a:cs typeface="Arial" pitchFamily="34" charset="0"/>
                        </a:rPr>
                        <a:t>I</a:t>
                      </a:r>
                      <a:r>
                        <a:rPr sz="1400" b="0" u="sng" spc="5" dirty="0">
                          <a:latin typeface="Arial" pitchFamily="34" charset="0"/>
                          <a:cs typeface="Arial" pitchFamily="34" charset="0"/>
                        </a:rPr>
                        <a:t>O</a:t>
                      </a:r>
                      <a:r>
                        <a:rPr sz="1400" b="0" u="sng" dirty="0">
                          <a:latin typeface="Arial" pitchFamily="34" charset="0"/>
                          <a:cs typeface="Arial" pitchFamily="34" charset="0"/>
                        </a:rPr>
                        <a:t>N</a:t>
                      </a:r>
                      <a:r>
                        <a:rPr sz="1400" b="0" u="sng" spc="-20" dirty="0">
                          <a:latin typeface="Arial" pitchFamily="34" charset="0"/>
                          <a:cs typeface="Arial" pitchFamily="34" charset="0"/>
                        </a:rPr>
                        <a:t> </a:t>
                      </a:r>
                      <a:r>
                        <a:rPr sz="1400" b="0" u="sng" dirty="0">
                          <a:latin typeface="Arial" pitchFamily="34" charset="0"/>
                          <a:cs typeface="Arial" pitchFamily="34" charset="0"/>
                        </a:rPr>
                        <a:t>(</a:t>
                      </a:r>
                      <a:r>
                        <a:rPr sz="1400" b="0" u="sng" spc="-10" dirty="0">
                          <a:latin typeface="Arial" pitchFamily="34" charset="0"/>
                          <a:cs typeface="Arial" pitchFamily="34" charset="0"/>
                        </a:rPr>
                        <a:t>D</a:t>
                      </a:r>
                      <a:r>
                        <a:rPr sz="1400" b="0" u="sng" dirty="0">
                          <a:latin typeface="Arial" pitchFamily="34" charset="0"/>
                          <a:cs typeface="Arial" pitchFamily="34" charset="0"/>
                        </a:rPr>
                        <a:t>O</a:t>
                      </a:r>
                      <a:r>
                        <a:rPr sz="1400" b="0" u="sng" spc="-5"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6">
                      <a:solidFill>
                        <a:srgbClr val="000000"/>
                      </a:solidFill>
                      <a:prstDash val="solid"/>
                    </a:lnT>
                    <a:lnB w="6095">
                      <a:solidFill>
                        <a:srgbClr val="000000"/>
                      </a:solidFill>
                      <a:prstDash val="solid"/>
                    </a:lnB>
                  </a:tcPr>
                </a:tc>
                <a:extLst>
                  <a:ext uri="{0D108BD9-81ED-4DB2-BD59-A6C34878D82A}">
                    <a16:rowId xmlns:a16="http://schemas.microsoft.com/office/drawing/2014/main" val="10001"/>
                  </a:ext>
                </a:extLst>
              </a:tr>
              <a:tr h="1175102">
                <a:tc>
                  <a:txBody>
                    <a:bodyPr/>
                    <a:lstStyle/>
                    <a:p>
                      <a:pPr marL="65405">
                        <a:lnSpc>
                          <a:spcPct val="100000"/>
                        </a:lnSpc>
                      </a:pPr>
                      <a:r>
                        <a:rPr sz="1400" b="0" u="sng" spc="-10" dirty="0">
                          <a:latin typeface="Arial" pitchFamily="34" charset="0"/>
                          <a:cs typeface="Arial" pitchFamily="34" charset="0"/>
                        </a:rPr>
                        <a:t>R</a:t>
                      </a:r>
                      <a:r>
                        <a:rPr sz="1400" b="0" u="sng" spc="-5" dirty="0">
                          <a:latin typeface="Arial" pitchFamily="34" charset="0"/>
                          <a:cs typeface="Arial" pitchFamily="34" charset="0"/>
                        </a:rPr>
                        <a:t>E</a:t>
                      </a:r>
                      <a:r>
                        <a:rPr sz="1400" b="0" u="sng" dirty="0">
                          <a:latin typeface="Arial" pitchFamily="34" charset="0"/>
                          <a:cs typeface="Arial" pitchFamily="34" charset="0"/>
                        </a:rPr>
                        <a:t>S</a:t>
                      </a:r>
                      <a:r>
                        <a:rPr sz="1400" b="0" u="sng" spc="-10" dirty="0">
                          <a:latin typeface="Arial" pitchFamily="34" charset="0"/>
                          <a:cs typeface="Arial" pitchFamily="34" charset="0"/>
                        </a:rPr>
                        <a:t>U</a:t>
                      </a:r>
                      <a:r>
                        <a:rPr sz="1400" b="0" u="sng" spc="-5" dirty="0">
                          <a:latin typeface="Arial" pitchFamily="34" charset="0"/>
                          <a:cs typeface="Arial" pitchFamily="34" charset="0"/>
                        </a:rPr>
                        <a:t>LT</a:t>
                      </a:r>
                      <a:r>
                        <a:rPr sz="1400" b="0" u="sng" dirty="0">
                          <a:latin typeface="Arial" pitchFamily="34" charset="0"/>
                          <a:cs typeface="Arial" pitchFamily="34" charset="0"/>
                        </a:rPr>
                        <a:t>S /</a:t>
                      </a:r>
                      <a:r>
                        <a:rPr sz="1400" b="0" u="sng" spc="-10" dirty="0">
                          <a:latin typeface="Arial" pitchFamily="34" charset="0"/>
                          <a:cs typeface="Arial" pitchFamily="34" charset="0"/>
                        </a:rPr>
                        <a:t>C</a:t>
                      </a:r>
                      <a:r>
                        <a:rPr sz="1400" b="0" u="sng" dirty="0">
                          <a:latin typeface="Arial" pitchFamily="34" charset="0"/>
                          <a:cs typeface="Arial" pitchFamily="34" charset="0"/>
                        </a:rPr>
                        <a:t>O</a:t>
                      </a:r>
                      <a:r>
                        <a:rPr sz="1400" b="0" u="sng" spc="-10" dirty="0">
                          <a:latin typeface="Arial" pitchFamily="34" charset="0"/>
                          <a:cs typeface="Arial" pitchFamily="34" charset="0"/>
                        </a:rPr>
                        <a:t>NC</a:t>
                      </a:r>
                      <a:r>
                        <a:rPr sz="1400" b="0" u="sng" spc="-5" dirty="0">
                          <a:latin typeface="Arial" pitchFamily="34" charset="0"/>
                          <a:cs typeface="Arial" pitchFamily="34" charset="0"/>
                        </a:rPr>
                        <a:t>L</a:t>
                      </a:r>
                      <a:r>
                        <a:rPr sz="1400" b="0" u="sng" spc="-10" dirty="0">
                          <a:latin typeface="Arial" pitchFamily="34" charset="0"/>
                          <a:cs typeface="Arial" pitchFamily="34" charset="0"/>
                        </a:rPr>
                        <a:t>U</a:t>
                      </a:r>
                      <a:r>
                        <a:rPr sz="1400" b="0" u="sng" dirty="0">
                          <a:latin typeface="Arial" pitchFamily="34" charset="0"/>
                          <a:cs typeface="Arial" pitchFamily="34" charset="0"/>
                        </a:rPr>
                        <a:t>SI</a:t>
                      </a:r>
                      <a:r>
                        <a:rPr sz="1400" b="0" u="sng" spc="-10" dirty="0">
                          <a:latin typeface="Arial" pitchFamily="34" charset="0"/>
                          <a:cs typeface="Arial" pitchFamily="34" charset="0"/>
                        </a:rPr>
                        <a:t>ON</a:t>
                      </a:r>
                      <a:r>
                        <a:rPr sz="1400" b="0" u="sng" dirty="0">
                          <a:latin typeface="Arial" pitchFamily="34" charset="0"/>
                          <a:cs typeface="Arial" pitchFamily="34" charset="0"/>
                        </a:rPr>
                        <a:t>S (S</a:t>
                      </a:r>
                      <a:r>
                        <a:rPr sz="1400" b="0" u="sng" spc="-10" dirty="0">
                          <a:latin typeface="Arial" pitchFamily="34" charset="0"/>
                          <a:cs typeface="Arial" pitchFamily="34" charset="0"/>
                        </a:rPr>
                        <a:t>TUD</a:t>
                      </a:r>
                      <a:r>
                        <a:rPr sz="1400" b="0" u="sng" spc="5" dirty="0">
                          <a:latin typeface="Arial" pitchFamily="34" charset="0"/>
                          <a:cs typeface="Arial" pitchFamily="34" charset="0"/>
                        </a:rPr>
                        <a:t>Y</a:t>
                      </a:r>
                      <a:r>
                        <a:rPr sz="1400" b="0" u="sng" spc="-10" dirty="0">
                          <a:latin typeface="Arial" pitchFamily="34" charset="0"/>
                          <a:cs typeface="Arial" pitchFamily="34" charset="0"/>
                        </a:rPr>
                        <a: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5">
                      <a:solidFill>
                        <a:srgbClr val="000000"/>
                      </a:solidFill>
                      <a:prstDash val="solid"/>
                    </a:lnB>
                  </a:tcPr>
                </a:tc>
                <a:extLst>
                  <a:ext uri="{0D108BD9-81ED-4DB2-BD59-A6C34878D82A}">
                    <a16:rowId xmlns:a16="http://schemas.microsoft.com/office/drawing/2014/main" val="10002"/>
                  </a:ext>
                </a:extLst>
              </a:tr>
              <a:tr h="1122962">
                <a:tc>
                  <a:txBody>
                    <a:bodyPr/>
                    <a:lstStyle/>
                    <a:p>
                      <a:pPr marL="65405">
                        <a:lnSpc>
                          <a:spcPct val="100000"/>
                        </a:lnSpc>
                      </a:pPr>
                      <a:r>
                        <a:rPr sz="1400" b="0" u="sng" dirty="0">
                          <a:latin typeface="Arial" pitchFamily="34" charset="0"/>
                          <a:cs typeface="Arial" pitchFamily="34" charset="0"/>
                        </a:rPr>
                        <a:t>FOL</a:t>
                      </a:r>
                      <a:r>
                        <a:rPr sz="1400" b="0" u="sng" spc="-10" dirty="0">
                          <a:latin typeface="Arial" pitchFamily="34" charset="0"/>
                          <a:cs typeface="Arial" pitchFamily="34" charset="0"/>
                        </a:rPr>
                        <a:t>L</a:t>
                      </a:r>
                      <a:r>
                        <a:rPr sz="1400" b="0" u="sng" dirty="0">
                          <a:latin typeface="Arial" pitchFamily="34" charset="0"/>
                          <a:cs typeface="Arial" pitchFamily="34" charset="0"/>
                        </a:rPr>
                        <a:t>O</a:t>
                      </a:r>
                      <a:r>
                        <a:rPr sz="1400" b="0" u="sng" spc="-10" dirty="0">
                          <a:latin typeface="Arial" pitchFamily="34" charset="0"/>
                          <a:cs typeface="Arial" pitchFamily="34" charset="0"/>
                        </a:rPr>
                        <a:t>W</a:t>
                      </a:r>
                      <a:r>
                        <a:rPr sz="1400" b="0" u="sng" dirty="0">
                          <a:latin typeface="Arial" pitchFamily="34" charset="0"/>
                          <a:cs typeface="Arial" pitchFamily="34" charset="0"/>
                        </a:rPr>
                        <a:t>-</a:t>
                      </a:r>
                      <a:r>
                        <a:rPr sz="1400" b="0" u="sng" spc="-20" dirty="0">
                          <a:latin typeface="Arial" pitchFamily="34" charset="0"/>
                          <a:cs typeface="Arial" pitchFamily="34" charset="0"/>
                        </a:rPr>
                        <a:t>U</a:t>
                      </a:r>
                      <a:r>
                        <a:rPr sz="1400" b="0" u="sng" spc="5" dirty="0">
                          <a:latin typeface="Arial" pitchFamily="34" charset="0"/>
                          <a:cs typeface="Arial" pitchFamily="34" charset="0"/>
                        </a:rPr>
                        <a:t>P</a:t>
                      </a:r>
                      <a:r>
                        <a:rPr sz="1400" b="0" u="sng" dirty="0">
                          <a:latin typeface="Arial" pitchFamily="34" charset="0"/>
                          <a:cs typeface="Arial" pitchFamily="34" charset="0"/>
                        </a:rPr>
                        <a:t>/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spc="-10" dirty="0">
                          <a:latin typeface="Arial" pitchFamily="34" charset="0"/>
                          <a:cs typeface="Arial" pitchFamily="34" charset="0"/>
                        </a:rPr>
                        <a:t>I</a:t>
                      </a:r>
                      <a:r>
                        <a:rPr sz="1400" b="0" u="sng" dirty="0">
                          <a:latin typeface="Arial" pitchFamily="34" charset="0"/>
                          <a:cs typeface="Arial" pitchFamily="34" charset="0"/>
                        </a:rPr>
                        <a:t>O</a:t>
                      </a:r>
                      <a:r>
                        <a:rPr sz="1400" b="0" u="sng" spc="-20" dirty="0">
                          <a:latin typeface="Arial" pitchFamily="34" charset="0"/>
                          <a:cs typeface="Arial" pitchFamily="34" charset="0"/>
                        </a:rPr>
                        <a:t>N</a:t>
                      </a:r>
                      <a:r>
                        <a:rPr sz="1400" b="0" u="sng" dirty="0">
                          <a:latin typeface="Arial" pitchFamily="34" charset="0"/>
                          <a:cs typeface="Arial" pitchFamily="34" charset="0"/>
                        </a:rPr>
                        <a:t>S (</a:t>
                      </a:r>
                      <a:r>
                        <a:rPr sz="1400" b="0" u="sng" spc="-10" dirty="0">
                          <a:latin typeface="Arial" pitchFamily="34" charset="0"/>
                          <a:cs typeface="Arial" pitchFamily="34" charset="0"/>
                        </a:rPr>
                        <a:t>AC</a:t>
                      </a:r>
                      <a:r>
                        <a:rPr sz="1400" b="0" u="sng" spc="-5" dirty="0">
                          <a:latin typeface="Arial" pitchFamily="34" charset="0"/>
                          <a:cs typeface="Arial" pitchFamily="34" charset="0"/>
                        </a:rPr>
                        <a:t>T</a:t>
                      </a:r>
                      <a:r>
                        <a:rPr sz="1400" b="0" u="sng" dirty="0">
                          <a:latin typeface="Arial" pitchFamily="34" charset="0"/>
                          <a:cs typeface="Arial" pitchFamily="34" charset="0"/>
                        </a:rPr>
                        <a:t>):</a:t>
                      </a:r>
                    </a:p>
                  </a:txBody>
                  <a:tcPr marL="0" marR="0" marT="0" marB="0">
                    <a:lnL w="6095">
                      <a:solidFill>
                        <a:srgbClr val="000000"/>
                      </a:solidFill>
                      <a:prstDash val="solid"/>
                    </a:lnL>
                    <a:lnR w="6095">
                      <a:solidFill>
                        <a:srgbClr val="000000"/>
                      </a:solidFill>
                      <a:prstDash val="solid"/>
                    </a:lnR>
                    <a:lnT w="6095">
                      <a:solidFill>
                        <a:srgbClr val="000000"/>
                      </a:solidFill>
                      <a:prstDash val="solid"/>
                    </a:lnT>
                    <a:lnB w="6096">
                      <a:solidFill>
                        <a:srgbClr val="000000"/>
                      </a:solidFill>
                      <a:prstDash val="solid"/>
                    </a:lnB>
                  </a:tcPr>
                </a:tc>
                <a:extLst>
                  <a:ext uri="{0D108BD9-81ED-4DB2-BD59-A6C34878D82A}">
                    <a16:rowId xmlns:a16="http://schemas.microsoft.com/office/drawing/2014/main" val="10003"/>
                  </a:ext>
                </a:extLst>
              </a:tr>
            </a:tbl>
          </a:graphicData>
        </a:graphic>
      </p:graphicFrame>
      <p:sp>
        <p:nvSpPr>
          <p:cNvPr id="9" name="Rectangle 8">
            <a:extLst>
              <a:ext uri="{FF2B5EF4-FFF2-40B4-BE49-F238E27FC236}">
                <a16:creationId xmlns:a16="http://schemas.microsoft.com/office/drawing/2014/main" id="{89CC3764-F09B-4E74-91C1-5166A4C56F45}"/>
              </a:ext>
            </a:extLst>
          </p:cNvPr>
          <p:cNvSpPr/>
          <p:nvPr/>
        </p:nvSpPr>
        <p:spPr bwMode="auto">
          <a:xfrm>
            <a:off x="304800" y="1676398"/>
            <a:ext cx="4343400" cy="914400"/>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Osaka" charset="-128"/>
              <a:cs typeface="Osaka" charset="-128"/>
            </a:endParaRPr>
          </a:p>
        </p:txBody>
      </p:sp>
    </p:spTree>
    <p:extLst>
      <p:ext uri="{BB962C8B-B14F-4D97-AF65-F5344CB8AC3E}">
        <p14:creationId xmlns:p14="http://schemas.microsoft.com/office/powerpoint/2010/main" val="182198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80218"/>
            <a:ext cx="7924800" cy="815181"/>
          </a:xfrm>
        </p:spPr>
        <p:txBody>
          <a:bodyPr/>
          <a:lstStyle/>
          <a:p>
            <a:r>
              <a:rPr lang="en-US" dirty="0"/>
              <a:t>Developing a Problem Statement</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93</a:t>
            </a:fld>
            <a:endParaRPr lang="en-US" altLang="en-US"/>
          </a:p>
        </p:txBody>
      </p:sp>
      <p:sp>
        <p:nvSpPr>
          <p:cNvPr id="11" name="Rectangle 10"/>
          <p:cNvSpPr>
            <a:spLocks noChangeArrowheads="1"/>
          </p:cNvSpPr>
          <p:nvPr/>
        </p:nvSpPr>
        <p:spPr bwMode="auto">
          <a:xfrm>
            <a:off x="4114800" y="1664017"/>
            <a:ext cx="4419600" cy="4431983"/>
          </a:xfrm>
          <a:prstGeom prst="rect">
            <a:avLst/>
          </a:prstGeom>
          <a:noFill/>
          <a:ln w="9525">
            <a:noFill/>
            <a:miter lim="800000"/>
            <a:headEnd/>
            <a:tailEnd/>
          </a:ln>
        </p:spPr>
        <p:txBody>
          <a:bodyPr wrap="square">
            <a:spAutoFit/>
          </a:bodyPr>
          <a:lstStyle/>
          <a:p>
            <a:pPr>
              <a:buFont typeface="Wingdings" pitchFamily="2" charset="2"/>
              <a:buNone/>
              <a:defRPr/>
            </a:pPr>
            <a:r>
              <a:rPr lang="en-US" sz="1800" b="1" u="sng" dirty="0">
                <a:latin typeface="+mn-lt"/>
              </a:rPr>
              <a:t>When</a:t>
            </a:r>
            <a:endParaRPr lang="en-US" sz="1800" dirty="0">
              <a:latin typeface="+mn-lt"/>
            </a:endParaRPr>
          </a:p>
          <a:p>
            <a:pPr>
              <a:buFont typeface="Wingdings" pitchFamily="2" charset="2"/>
              <a:buNone/>
              <a:defRPr/>
            </a:pPr>
            <a:r>
              <a:rPr lang="en-US" sz="1800" dirty="0">
                <a:latin typeface="+mn-lt"/>
              </a:rPr>
              <a:t>A pattern of occurrence over time</a:t>
            </a:r>
          </a:p>
          <a:p>
            <a:pPr>
              <a:buFont typeface="Wingdings" pitchFamily="2" charset="2"/>
              <a:buNone/>
              <a:defRPr/>
            </a:pPr>
            <a:r>
              <a:rPr lang="en-US" sz="1800" dirty="0">
                <a:latin typeface="+mn-lt"/>
              </a:rPr>
              <a:t>Specific dates and times</a:t>
            </a:r>
          </a:p>
          <a:p>
            <a:pPr>
              <a:spcAft>
                <a:spcPts val="600"/>
              </a:spcAft>
              <a:buFont typeface="Wingdings" pitchFamily="2" charset="2"/>
              <a:buNone/>
              <a:defRPr/>
            </a:pPr>
            <a:r>
              <a:rPr lang="en-US" sz="1800" dirty="0">
                <a:latin typeface="+mn-lt"/>
              </a:rPr>
              <a:t>States when the problem was discovered</a:t>
            </a:r>
          </a:p>
          <a:p>
            <a:pPr>
              <a:spcBef>
                <a:spcPts val="600"/>
              </a:spcBef>
              <a:buFont typeface="Wingdings" pitchFamily="2" charset="2"/>
              <a:buNone/>
              <a:defRPr/>
            </a:pPr>
            <a:r>
              <a:rPr lang="en-US" sz="1800" b="1" u="sng" dirty="0">
                <a:latin typeface="+mn-lt"/>
              </a:rPr>
              <a:t>Who</a:t>
            </a:r>
            <a:endParaRPr lang="en-US" sz="1800" dirty="0">
              <a:latin typeface="+mn-lt"/>
            </a:endParaRPr>
          </a:p>
          <a:p>
            <a:pPr>
              <a:spcAft>
                <a:spcPts val="600"/>
              </a:spcAft>
              <a:buFont typeface="Wingdings" pitchFamily="2" charset="2"/>
              <a:buNone/>
              <a:defRPr/>
            </a:pPr>
            <a:r>
              <a:rPr lang="en-US" sz="1800" dirty="0">
                <a:latin typeface="+mn-lt"/>
              </a:rPr>
              <a:t>Who is being affected by this problem (titles or responsibilities)?</a:t>
            </a:r>
          </a:p>
          <a:p>
            <a:pPr>
              <a:spcBef>
                <a:spcPts val="600"/>
              </a:spcBef>
              <a:buFont typeface="Wingdings" pitchFamily="2" charset="2"/>
              <a:buNone/>
              <a:defRPr/>
            </a:pPr>
            <a:r>
              <a:rPr lang="en-US" sz="1800" b="1" u="sng" dirty="0">
                <a:latin typeface="+mn-lt"/>
              </a:rPr>
              <a:t>How often/How many</a:t>
            </a:r>
            <a:r>
              <a:rPr lang="en-US" sz="1800" dirty="0">
                <a:latin typeface="+mn-lt"/>
              </a:rPr>
              <a:t> </a:t>
            </a:r>
          </a:p>
          <a:p>
            <a:pPr>
              <a:spcAft>
                <a:spcPts val="600"/>
              </a:spcAft>
              <a:buFont typeface="Wingdings" pitchFamily="2" charset="2"/>
              <a:buNone/>
              <a:defRPr/>
            </a:pPr>
            <a:r>
              <a:rPr lang="en-US" sz="1800" dirty="0">
                <a:latin typeface="+mn-lt"/>
              </a:rPr>
              <a:t>Quantifies the actual number of occurrences.</a:t>
            </a:r>
          </a:p>
          <a:p>
            <a:pPr>
              <a:spcBef>
                <a:spcPts val="600"/>
              </a:spcBef>
              <a:buFont typeface="Wingdings" pitchFamily="2" charset="2"/>
              <a:buNone/>
              <a:defRPr/>
            </a:pPr>
            <a:r>
              <a:rPr lang="en-US" sz="1800" b="1" u="sng" dirty="0">
                <a:latin typeface="+mn-lt"/>
              </a:rPr>
              <a:t>Consequences</a:t>
            </a:r>
            <a:r>
              <a:rPr lang="en-US" sz="1800" dirty="0">
                <a:latin typeface="+mn-lt"/>
              </a:rPr>
              <a:t> </a:t>
            </a:r>
          </a:p>
          <a:p>
            <a:pPr>
              <a:spcAft>
                <a:spcPts val="600"/>
              </a:spcAft>
              <a:buFont typeface="Wingdings" pitchFamily="2" charset="2"/>
              <a:buNone/>
              <a:defRPr/>
            </a:pPr>
            <a:r>
              <a:rPr lang="en-US" sz="1800" dirty="0">
                <a:latin typeface="+mn-lt"/>
              </a:rPr>
              <a:t>Actual or potential consequences if the problem is not fixed (impact on quality, cost, customers, morale, etc.).</a:t>
            </a:r>
          </a:p>
        </p:txBody>
      </p:sp>
      <p:sp>
        <p:nvSpPr>
          <p:cNvPr id="12" name="Rectangle 2"/>
          <p:cNvSpPr>
            <a:spLocks noChangeArrowheads="1"/>
          </p:cNvSpPr>
          <p:nvPr/>
        </p:nvSpPr>
        <p:spPr bwMode="auto">
          <a:xfrm>
            <a:off x="457200" y="1664017"/>
            <a:ext cx="3429000" cy="2816156"/>
          </a:xfrm>
          <a:prstGeom prst="rect">
            <a:avLst/>
          </a:prstGeom>
          <a:noFill/>
          <a:ln w="9525">
            <a:noFill/>
            <a:miter lim="800000"/>
            <a:headEnd/>
            <a:tailEnd/>
          </a:ln>
        </p:spPr>
        <p:txBody>
          <a:bodyPr wrap="square">
            <a:spAutoFit/>
          </a:bodyPr>
          <a:lstStyle/>
          <a:p>
            <a:pPr>
              <a:buFont typeface="Wingdings" pitchFamily="2" charset="2"/>
              <a:buNone/>
              <a:defRPr/>
            </a:pPr>
            <a:r>
              <a:rPr lang="en-US" sz="1800" b="1" u="sng" dirty="0">
                <a:latin typeface="+mn-lt"/>
              </a:rPr>
              <a:t>What</a:t>
            </a:r>
            <a:endParaRPr lang="en-US" sz="1800" dirty="0">
              <a:latin typeface="+mn-lt"/>
            </a:endParaRPr>
          </a:p>
          <a:p>
            <a:pPr>
              <a:spcAft>
                <a:spcPts val="1200"/>
              </a:spcAft>
              <a:buFont typeface="Wingdings" pitchFamily="2" charset="2"/>
              <a:buNone/>
              <a:defRPr/>
            </a:pPr>
            <a:r>
              <a:rPr lang="en-US" sz="1800" dirty="0">
                <a:latin typeface="+mn-lt"/>
              </a:rPr>
              <a:t>The problem statement includes what is being affected. </a:t>
            </a:r>
          </a:p>
          <a:p>
            <a:pPr>
              <a:spcBef>
                <a:spcPts val="600"/>
              </a:spcBef>
              <a:buFont typeface="Wingdings" pitchFamily="2" charset="2"/>
              <a:buNone/>
              <a:defRPr/>
            </a:pPr>
            <a:r>
              <a:rPr lang="en-US" sz="1800" b="1" u="sng" dirty="0">
                <a:latin typeface="+mn-lt"/>
              </a:rPr>
              <a:t>Where</a:t>
            </a:r>
            <a:endParaRPr lang="en-US" sz="1800" b="1" dirty="0">
              <a:latin typeface="+mn-lt"/>
            </a:endParaRPr>
          </a:p>
          <a:p>
            <a:pPr>
              <a:spcAft>
                <a:spcPts val="600"/>
              </a:spcAft>
              <a:buFont typeface="Wingdings" pitchFamily="2" charset="2"/>
              <a:buNone/>
              <a:defRPr/>
            </a:pPr>
            <a:r>
              <a:rPr lang="en-US" sz="1800" dirty="0">
                <a:latin typeface="+mn-lt"/>
              </a:rPr>
              <a:t>The problem statement includes where the problem is occurring (space, location, or the point of cause in the process).</a:t>
            </a:r>
          </a:p>
        </p:txBody>
      </p:sp>
      <p:sp>
        <p:nvSpPr>
          <p:cNvPr id="14" name="Rounded Rectangle 8"/>
          <p:cNvSpPr/>
          <p:nvPr/>
        </p:nvSpPr>
        <p:spPr>
          <a:xfrm>
            <a:off x="533400" y="1130617"/>
            <a:ext cx="3276600" cy="457200"/>
          </a:xfrm>
          <a:prstGeom prst="roundRect">
            <a:avLst/>
          </a:prstGeom>
          <a:gradFill>
            <a:gsLst>
              <a:gs pos="0">
                <a:srgbClr val="CC0000"/>
              </a:gs>
              <a:gs pos="100000">
                <a:srgbClr val="FFBBAB"/>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defRPr/>
            </a:pPr>
            <a:r>
              <a:rPr lang="en-US" sz="2400" b="1" dirty="0">
                <a:solidFill>
                  <a:schemeClr val="bg1"/>
                </a:solidFill>
              </a:rPr>
              <a:t>Must Haves</a:t>
            </a:r>
          </a:p>
        </p:txBody>
      </p:sp>
      <p:sp>
        <p:nvSpPr>
          <p:cNvPr id="15" name="Rounded Rectangle 9"/>
          <p:cNvSpPr/>
          <p:nvPr/>
        </p:nvSpPr>
        <p:spPr>
          <a:xfrm>
            <a:off x="4191000" y="1130617"/>
            <a:ext cx="4267200" cy="457200"/>
          </a:xfrm>
          <a:prstGeom prst="roundRect">
            <a:avLst/>
          </a:prstGeom>
          <a:gradFill>
            <a:gsLst>
              <a:gs pos="0">
                <a:srgbClr val="CC0000"/>
              </a:gs>
              <a:gs pos="100000">
                <a:srgbClr val="FFBBAB"/>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solidFill>
                  <a:schemeClr val="bg1"/>
                </a:solidFill>
              </a:rPr>
              <a:t>Wants</a:t>
            </a:r>
          </a:p>
        </p:txBody>
      </p:sp>
    </p:spTree>
    <p:extLst>
      <p:ext uri="{BB962C8B-B14F-4D97-AF65-F5344CB8AC3E}">
        <p14:creationId xmlns:p14="http://schemas.microsoft.com/office/powerpoint/2010/main" val="330160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AC47-7F54-4368-B5A4-D11454A98951}"/>
              </a:ext>
            </a:extLst>
          </p:cNvPr>
          <p:cNvSpPr>
            <a:spLocks noGrp="1"/>
          </p:cNvSpPr>
          <p:nvPr>
            <p:ph type="title"/>
          </p:nvPr>
        </p:nvSpPr>
        <p:spPr/>
        <p:txBody>
          <a:bodyPr/>
          <a:lstStyle/>
          <a:p>
            <a:r>
              <a:rPr lang="en-US" dirty="0"/>
              <a:t>Essential but Challenging</a:t>
            </a:r>
          </a:p>
        </p:txBody>
      </p:sp>
      <p:sp>
        <p:nvSpPr>
          <p:cNvPr id="3" name="Content Placeholder 2">
            <a:extLst>
              <a:ext uri="{FF2B5EF4-FFF2-40B4-BE49-F238E27FC236}">
                <a16:creationId xmlns:a16="http://schemas.microsoft.com/office/drawing/2014/main" id="{55BCC0B4-2F61-43E9-9EF5-B2BEBEB1CCBF}"/>
              </a:ext>
            </a:extLst>
          </p:cNvPr>
          <p:cNvSpPr>
            <a:spLocks noGrp="1"/>
          </p:cNvSpPr>
          <p:nvPr>
            <p:ph idx="1"/>
          </p:nvPr>
        </p:nvSpPr>
        <p:spPr>
          <a:xfrm>
            <a:off x="609600" y="2625210"/>
            <a:ext cx="7924800" cy="3394590"/>
          </a:xfrm>
        </p:spPr>
        <p:txBody>
          <a:bodyPr/>
          <a:lstStyle/>
          <a:p>
            <a:pPr marL="0" indent="0">
              <a:buNone/>
            </a:pPr>
            <a:r>
              <a:rPr lang="en-US" sz="2200" dirty="0"/>
              <a:t>Distractions can come from a variety of sources!</a:t>
            </a:r>
          </a:p>
          <a:p>
            <a:r>
              <a:rPr lang="en-US" sz="2200" b="1" i="1" u="sng" dirty="0"/>
              <a:t>Symptoms</a:t>
            </a:r>
            <a:r>
              <a:rPr lang="en-US" sz="2200" dirty="0"/>
              <a:t> associated with the problem add confusion when trying to describe it (states what, not why)</a:t>
            </a:r>
          </a:p>
          <a:p>
            <a:r>
              <a:rPr lang="en-US" sz="2200" b="1" i="1" u="sng" dirty="0"/>
              <a:t>Solutions</a:t>
            </a:r>
            <a:r>
              <a:rPr lang="en-US" sz="2200" dirty="0"/>
              <a:t>, while at the top of everyone’s mind, should be avoided until you have full understanding</a:t>
            </a:r>
          </a:p>
          <a:p>
            <a:r>
              <a:rPr lang="en-US" sz="2200" dirty="0"/>
              <a:t>Search for </a:t>
            </a:r>
            <a:r>
              <a:rPr lang="en-US" sz="2200" b="1" i="1" u="sng" dirty="0"/>
              <a:t>causes/root causes </a:t>
            </a:r>
            <a:r>
              <a:rPr lang="en-US" sz="2200" dirty="0"/>
              <a:t>should be avoided until the appropriate point in the project</a:t>
            </a:r>
          </a:p>
          <a:p>
            <a:r>
              <a:rPr lang="en-US" sz="2200" dirty="0"/>
              <a:t>Do not assign </a:t>
            </a:r>
            <a:r>
              <a:rPr lang="en-US" sz="2200" b="1" i="1" u="sng" dirty="0"/>
              <a:t>blame</a:t>
            </a:r>
          </a:p>
          <a:p>
            <a:endParaRPr lang="en-US" sz="2200" dirty="0"/>
          </a:p>
        </p:txBody>
      </p:sp>
      <p:sp>
        <p:nvSpPr>
          <p:cNvPr id="4" name="Footer Placeholder 3">
            <a:extLst>
              <a:ext uri="{FF2B5EF4-FFF2-40B4-BE49-F238E27FC236}">
                <a16:creationId xmlns:a16="http://schemas.microsoft.com/office/drawing/2014/main" id="{9901E2CA-B6D8-4ADE-BC1B-AC2E2E6027D2}"/>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A92E46A5-EE7A-4BFA-B399-5544707112E6}"/>
              </a:ext>
            </a:extLst>
          </p:cNvPr>
          <p:cNvSpPr>
            <a:spLocks noGrp="1"/>
          </p:cNvSpPr>
          <p:nvPr>
            <p:ph type="sldNum" sz="quarter" idx="12"/>
          </p:nvPr>
        </p:nvSpPr>
        <p:spPr/>
        <p:txBody>
          <a:bodyPr/>
          <a:lstStyle/>
          <a:p>
            <a:fld id="{909ED1F4-8724-4CB0-854F-41CA9E1557CC}" type="slidenum">
              <a:rPr lang="en-US" altLang="en-US" smtClean="0"/>
              <a:pPr/>
              <a:t>94</a:t>
            </a:fld>
            <a:endParaRPr lang="en-US" altLang="en-US"/>
          </a:p>
        </p:txBody>
      </p:sp>
      <p:pic>
        <p:nvPicPr>
          <p:cNvPr id="6" name="Picture 5">
            <a:extLst>
              <a:ext uri="{FF2B5EF4-FFF2-40B4-BE49-F238E27FC236}">
                <a16:creationId xmlns:a16="http://schemas.microsoft.com/office/drawing/2014/main" id="{97D329C2-CF9F-497A-B761-BAE1B7E4918D}"/>
              </a:ext>
            </a:extLst>
          </p:cNvPr>
          <p:cNvPicPr>
            <a:picLocks noChangeAspect="1"/>
          </p:cNvPicPr>
          <p:nvPr/>
        </p:nvPicPr>
        <p:blipFill>
          <a:blip r:embed="rId2"/>
          <a:stretch>
            <a:fillRect/>
          </a:stretch>
        </p:blipFill>
        <p:spPr>
          <a:xfrm>
            <a:off x="590142" y="1075730"/>
            <a:ext cx="7944258" cy="1549480"/>
          </a:xfrm>
          <a:prstGeom prst="rect">
            <a:avLst/>
          </a:prstGeom>
        </p:spPr>
      </p:pic>
      <p:sp>
        <p:nvSpPr>
          <p:cNvPr id="7" name="Rectangle 6">
            <a:extLst>
              <a:ext uri="{FF2B5EF4-FFF2-40B4-BE49-F238E27FC236}">
                <a16:creationId xmlns:a16="http://schemas.microsoft.com/office/drawing/2014/main" id="{FFA0E861-119A-42B3-9876-03752995D431}"/>
              </a:ext>
            </a:extLst>
          </p:cNvPr>
          <p:cNvSpPr/>
          <p:nvPr/>
        </p:nvSpPr>
        <p:spPr>
          <a:xfrm>
            <a:off x="590142" y="6019800"/>
            <a:ext cx="6096000" cy="246221"/>
          </a:xfrm>
          <a:prstGeom prst="rect">
            <a:avLst/>
          </a:prstGeom>
        </p:spPr>
        <p:txBody>
          <a:bodyPr wrap="square">
            <a:spAutoFit/>
          </a:bodyPr>
          <a:lstStyle/>
          <a:p>
            <a:r>
              <a:rPr lang="en-US" sz="1000" dirty="0"/>
              <a:t>www.isixsigma.com</a:t>
            </a:r>
          </a:p>
        </p:txBody>
      </p:sp>
    </p:spTree>
    <p:extLst>
      <p:ext uri="{BB962C8B-B14F-4D97-AF65-F5344CB8AC3E}">
        <p14:creationId xmlns:p14="http://schemas.microsoft.com/office/powerpoint/2010/main" val="268953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89A0-15F6-4F37-8DF6-0406F73A130E}"/>
              </a:ext>
            </a:extLst>
          </p:cNvPr>
          <p:cNvSpPr>
            <a:spLocks noGrp="1"/>
          </p:cNvSpPr>
          <p:nvPr>
            <p:ph type="title"/>
          </p:nvPr>
        </p:nvSpPr>
        <p:spPr>
          <a:xfrm>
            <a:off x="609600" y="480219"/>
            <a:ext cx="8229600" cy="685800"/>
          </a:xfrm>
        </p:spPr>
        <p:txBody>
          <a:bodyPr/>
          <a:lstStyle/>
          <a:p>
            <a:r>
              <a:rPr lang="en-US" dirty="0"/>
              <a:t>Don’t Whiff on the Problem!</a:t>
            </a:r>
          </a:p>
        </p:txBody>
      </p:sp>
      <p:sp>
        <p:nvSpPr>
          <p:cNvPr id="3" name="Content Placeholder 2">
            <a:extLst>
              <a:ext uri="{FF2B5EF4-FFF2-40B4-BE49-F238E27FC236}">
                <a16:creationId xmlns:a16="http://schemas.microsoft.com/office/drawing/2014/main" id="{C9B0C922-5C4A-40C6-8444-0F4316A18A7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5518D34-A008-43C4-91BD-4BE7D18F18F8}"/>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C8D69C40-F5B6-415C-94FA-29F894756722}"/>
              </a:ext>
            </a:extLst>
          </p:cNvPr>
          <p:cNvSpPr>
            <a:spLocks noGrp="1"/>
          </p:cNvSpPr>
          <p:nvPr>
            <p:ph type="sldNum" sz="quarter" idx="12"/>
          </p:nvPr>
        </p:nvSpPr>
        <p:spPr/>
        <p:txBody>
          <a:bodyPr/>
          <a:lstStyle/>
          <a:p>
            <a:fld id="{909ED1F4-8724-4CB0-854F-41CA9E1557CC}" type="slidenum">
              <a:rPr lang="en-US" altLang="en-US" smtClean="0"/>
              <a:pPr/>
              <a:t>95</a:t>
            </a:fld>
            <a:endParaRPr lang="en-US" altLang="en-US"/>
          </a:p>
        </p:txBody>
      </p:sp>
      <p:pic>
        <p:nvPicPr>
          <p:cNvPr id="6" name="Picture 5">
            <a:extLst>
              <a:ext uri="{FF2B5EF4-FFF2-40B4-BE49-F238E27FC236}">
                <a16:creationId xmlns:a16="http://schemas.microsoft.com/office/drawing/2014/main" id="{5FA5CBF3-36A6-4F89-ABF4-84393D192AFC}"/>
              </a:ext>
            </a:extLst>
          </p:cNvPr>
          <p:cNvPicPr>
            <a:picLocks noChangeAspect="1"/>
          </p:cNvPicPr>
          <p:nvPr/>
        </p:nvPicPr>
        <p:blipFill>
          <a:blip r:embed="rId3"/>
          <a:stretch>
            <a:fillRect/>
          </a:stretch>
        </p:blipFill>
        <p:spPr>
          <a:xfrm>
            <a:off x="0" y="1375147"/>
            <a:ext cx="9144000" cy="4793506"/>
          </a:xfrm>
          <a:prstGeom prst="rect">
            <a:avLst/>
          </a:prstGeom>
        </p:spPr>
      </p:pic>
    </p:spTree>
    <p:extLst>
      <p:ext uri="{BB962C8B-B14F-4D97-AF65-F5344CB8AC3E}">
        <p14:creationId xmlns:p14="http://schemas.microsoft.com/office/powerpoint/2010/main" val="148180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D176-0BD2-4682-8733-761EDACF0FAA}"/>
              </a:ext>
            </a:extLst>
          </p:cNvPr>
          <p:cNvSpPr>
            <a:spLocks noGrp="1"/>
          </p:cNvSpPr>
          <p:nvPr>
            <p:ph type="title"/>
          </p:nvPr>
        </p:nvSpPr>
        <p:spPr/>
        <p:txBody>
          <a:bodyPr/>
          <a:lstStyle/>
          <a:p>
            <a:r>
              <a:rPr lang="en-US" sz="3200" dirty="0"/>
              <a:t>Contents of a Well-Defined Problem Statement</a:t>
            </a:r>
          </a:p>
        </p:txBody>
      </p:sp>
      <p:sp>
        <p:nvSpPr>
          <p:cNvPr id="3" name="Content Placeholder 2">
            <a:extLst>
              <a:ext uri="{FF2B5EF4-FFF2-40B4-BE49-F238E27FC236}">
                <a16:creationId xmlns:a16="http://schemas.microsoft.com/office/drawing/2014/main" id="{9E216730-ECE8-408A-A0AD-8DE4B51E7747}"/>
              </a:ext>
            </a:extLst>
          </p:cNvPr>
          <p:cNvSpPr>
            <a:spLocks noGrp="1"/>
          </p:cNvSpPr>
          <p:nvPr>
            <p:ph idx="1"/>
          </p:nvPr>
        </p:nvSpPr>
        <p:spPr>
          <a:xfrm>
            <a:off x="609600" y="1524000"/>
            <a:ext cx="7924800" cy="4373562"/>
          </a:xfrm>
        </p:spPr>
        <p:txBody>
          <a:bodyPr/>
          <a:lstStyle/>
          <a:p>
            <a:r>
              <a:rPr lang="en-US" sz="2200" b="1" i="1" u="sng" dirty="0"/>
              <a:t>Gap</a:t>
            </a:r>
            <a:r>
              <a:rPr lang="en-US" sz="2200" dirty="0"/>
              <a:t>: Identify the gap (pain) that exists</a:t>
            </a:r>
          </a:p>
          <a:p>
            <a:r>
              <a:rPr lang="en-US" sz="2200" b="1" i="1" u="sng" dirty="0"/>
              <a:t>Timeframe, location and trend</a:t>
            </a:r>
            <a:r>
              <a:rPr lang="en-US" sz="2200" dirty="0"/>
              <a:t>: Describe when and where the problem was first observed and what kind of trend it is following</a:t>
            </a:r>
          </a:p>
          <a:p>
            <a:r>
              <a:rPr lang="en-US" sz="2200" b="1" i="1" u="sng" dirty="0"/>
              <a:t>Impact</a:t>
            </a:r>
            <a:r>
              <a:rPr lang="en-US" sz="2200" dirty="0"/>
              <a:t>: Quantify the gap (cost, time, quality, environmental, personal, </a:t>
            </a:r>
            <a:r>
              <a:rPr lang="en-US" sz="2200" dirty="0" err="1"/>
              <a:t>etc</a:t>
            </a:r>
            <a:r>
              <a:rPr lang="en-US" sz="2200" dirty="0"/>
              <a:t>)</a:t>
            </a:r>
          </a:p>
          <a:p>
            <a:r>
              <a:rPr lang="en-US" sz="2200" b="1" i="1" u="sng" dirty="0"/>
              <a:t>Importance</a:t>
            </a:r>
            <a:r>
              <a:rPr lang="en-US" sz="2200" dirty="0"/>
              <a:t>: To the organization, the individual, </a:t>
            </a:r>
            <a:r>
              <a:rPr lang="en-US" sz="2200" dirty="0" err="1"/>
              <a:t>etc</a:t>
            </a:r>
            <a:r>
              <a:rPr lang="en-US" sz="2200" dirty="0"/>
              <a:t> to better understand the urgency</a:t>
            </a:r>
          </a:p>
          <a:p>
            <a:pPr>
              <a:buSzPct val="100000"/>
            </a:pPr>
            <a:r>
              <a:rPr lang="en-US" sz="2200" dirty="0"/>
              <a:t>Gains alignment and ensures success</a:t>
            </a:r>
          </a:p>
          <a:p>
            <a:pPr>
              <a:buSzPct val="100000"/>
            </a:pPr>
            <a:r>
              <a:rPr lang="en-US" sz="2200" dirty="0"/>
              <a:t>Agreed upon by the core team and leadership early </a:t>
            </a:r>
            <a:br>
              <a:rPr lang="en-US" sz="2200" dirty="0"/>
            </a:br>
            <a:r>
              <a:rPr lang="en-US" sz="2200" dirty="0"/>
              <a:t>in the process</a:t>
            </a:r>
          </a:p>
          <a:p>
            <a:pPr>
              <a:buSzPct val="100000"/>
            </a:pPr>
            <a:r>
              <a:rPr lang="en-US" sz="2200" dirty="0"/>
              <a:t>Refined to reflect what you learn</a:t>
            </a:r>
          </a:p>
          <a:p>
            <a:endParaRPr lang="en-US" sz="2200" dirty="0"/>
          </a:p>
        </p:txBody>
      </p:sp>
      <p:sp>
        <p:nvSpPr>
          <p:cNvPr id="4" name="Footer Placeholder 3">
            <a:extLst>
              <a:ext uri="{FF2B5EF4-FFF2-40B4-BE49-F238E27FC236}">
                <a16:creationId xmlns:a16="http://schemas.microsoft.com/office/drawing/2014/main" id="{0765FA9F-0D2A-4BE2-A981-C8B40E19D272}"/>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1431C7B3-6FF2-4B52-AD10-863FFD1178EB}"/>
              </a:ext>
            </a:extLst>
          </p:cNvPr>
          <p:cNvSpPr>
            <a:spLocks noGrp="1"/>
          </p:cNvSpPr>
          <p:nvPr>
            <p:ph type="sldNum" sz="quarter" idx="12"/>
          </p:nvPr>
        </p:nvSpPr>
        <p:spPr/>
        <p:txBody>
          <a:bodyPr/>
          <a:lstStyle/>
          <a:p>
            <a:fld id="{909ED1F4-8724-4CB0-854F-41CA9E1557CC}" type="slidenum">
              <a:rPr lang="en-US" altLang="en-US" smtClean="0"/>
              <a:pPr/>
              <a:t>96</a:t>
            </a:fld>
            <a:endParaRPr lang="en-US" altLang="en-US"/>
          </a:p>
        </p:txBody>
      </p:sp>
    </p:spTree>
    <p:extLst>
      <p:ext uri="{BB962C8B-B14F-4D97-AF65-F5344CB8AC3E}">
        <p14:creationId xmlns:p14="http://schemas.microsoft.com/office/powerpoint/2010/main" val="169928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DD3A15-CF55-47F2-9DC7-CE468DFDFAE1}"/>
              </a:ext>
            </a:extLst>
          </p:cNvPr>
          <p:cNvSpPr>
            <a:spLocks noGrp="1"/>
          </p:cNvSpPr>
          <p:nvPr>
            <p:ph type="title"/>
          </p:nvPr>
        </p:nvSpPr>
        <p:spPr/>
        <p:txBody>
          <a:bodyPr/>
          <a:lstStyle/>
          <a:p>
            <a:r>
              <a:rPr lang="en-US" dirty="0"/>
              <a:t>Which one is better?</a:t>
            </a:r>
          </a:p>
        </p:txBody>
      </p:sp>
      <p:sp>
        <p:nvSpPr>
          <p:cNvPr id="7" name="Content Placeholder 6">
            <a:extLst>
              <a:ext uri="{FF2B5EF4-FFF2-40B4-BE49-F238E27FC236}">
                <a16:creationId xmlns:a16="http://schemas.microsoft.com/office/drawing/2014/main" id="{F52F5505-94CB-434D-9BB6-5C4CC03DB410}"/>
              </a:ext>
            </a:extLst>
          </p:cNvPr>
          <p:cNvSpPr>
            <a:spLocks noGrp="1"/>
          </p:cNvSpPr>
          <p:nvPr>
            <p:ph sz="half" idx="1"/>
          </p:nvPr>
        </p:nvSpPr>
        <p:spPr/>
        <p:txBody>
          <a:bodyPr/>
          <a:lstStyle/>
          <a:p>
            <a:r>
              <a:rPr lang="en-US" dirty="0"/>
              <a:t>Our department has a problem with the number of wait days for a patients who want to scheduled appointment.  Patients are mad and want to be seen sooner</a:t>
            </a:r>
          </a:p>
        </p:txBody>
      </p:sp>
      <p:sp>
        <p:nvSpPr>
          <p:cNvPr id="8" name="Content Placeholder 7">
            <a:extLst>
              <a:ext uri="{FF2B5EF4-FFF2-40B4-BE49-F238E27FC236}">
                <a16:creationId xmlns:a16="http://schemas.microsoft.com/office/drawing/2014/main" id="{E639952F-8D8E-4E98-AF99-4BF4AF2ADC9A}"/>
              </a:ext>
            </a:extLst>
          </p:cNvPr>
          <p:cNvSpPr>
            <a:spLocks noGrp="1"/>
          </p:cNvSpPr>
          <p:nvPr>
            <p:ph sz="half" idx="2"/>
          </p:nvPr>
        </p:nvSpPr>
        <p:spPr/>
        <p:txBody>
          <a:bodyPr/>
          <a:lstStyle/>
          <a:p>
            <a:r>
              <a:rPr lang="en-US" dirty="0"/>
              <a:t>New patient access to our Boston clinic location averages 32.4 days, causing patients to seek care elsewhere and preventing us from caring for patients in a timely manner</a:t>
            </a:r>
          </a:p>
        </p:txBody>
      </p:sp>
      <p:sp>
        <p:nvSpPr>
          <p:cNvPr id="4" name="Footer Placeholder 3">
            <a:extLst>
              <a:ext uri="{FF2B5EF4-FFF2-40B4-BE49-F238E27FC236}">
                <a16:creationId xmlns:a16="http://schemas.microsoft.com/office/drawing/2014/main" id="{FE2F8B64-5334-4CE1-87F6-AC6B5AECF59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82609ABB-F24B-4A1F-A36A-D5C1A326261C}"/>
              </a:ext>
            </a:extLst>
          </p:cNvPr>
          <p:cNvSpPr>
            <a:spLocks noGrp="1"/>
          </p:cNvSpPr>
          <p:nvPr>
            <p:ph type="sldNum" sz="quarter" idx="12"/>
          </p:nvPr>
        </p:nvSpPr>
        <p:spPr/>
        <p:txBody>
          <a:bodyPr/>
          <a:lstStyle/>
          <a:p>
            <a:fld id="{909ED1F4-8724-4CB0-854F-41CA9E1557CC}" type="slidenum">
              <a:rPr lang="en-US" altLang="en-US" smtClean="0"/>
              <a:pPr/>
              <a:t>97</a:t>
            </a:fld>
            <a:endParaRPr lang="en-US" altLang="en-US"/>
          </a:p>
        </p:txBody>
      </p:sp>
    </p:spTree>
    <p:extLst>
      <p:ext uri="{BB962C8B-B14F-4D97-AF65-F5344CB8AC3E}">
        <p14:creationId xmlns:p14="http://schemas.microsoft.com/office/powerpoint/2010/main" val="393949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DD3A15-CF55-47F2-9DC7-CE468DFDFAE1}"/>
              </a:ext>
            </a:extLst>
          </p:cNvPr>
          <p:cNvSpPr>
            <a:spLocks noGrp="1"/>
          </p:cNvSpPr>
          <p:nvPr>
            <p:ph type="title"/>
          </p:nvPr>
        </p:nvSpPr>
        <p:spPr/>
        <p:txBody>
          <a:bodyPr/>
          <a:lstStyle/>
          <a:p>
            <a:r>
              <a:rPr lang="en-US" dirty="0"/>
              <a:t>Which one is better?</a:t>
            </a:r>
          </a:p>
        </p:txBody>
      </p:sp>
      <p:sp>
        <p:nvSpPr>
          <p:cNvPr id="7" name="Content Placeholder 6">
            <a:extLst>
              <a:ext uri="{FF2B5EF4-FFF2-40B4-BE49-F238E27FC236}">
                <a16:creationId xmlns:a16="http://schemas.microsoft.com/office/drawing/2014/main" id="{F52F5505-94CB-434D-9BB6-5C4CC03DB410}"/>
              </a:ext>
            </a:extLst>
          </p:cNvPr>
          <p:cNvSpPr>
            <a:spLocks noGrp="1"/>
          </p:cNvSpPr>
          <p:nvPr>
            <p:ph sz="half" idx="1"/>
          </p:nvPr>
        </p:nvSpPr>
        <p:spPr/>
        <p:txBody>
          <a:bodyPr/>
          <a:lstStyle/>
          <a:p>
            <a:r>
              <a:rPr lang="en-US" dirty="0"/>
              <a:t>We are throwing away too many supplies because they are expired</a:t>
            </a:r>
          </a:p>
        </p:txBody>
      </p:sp>
      <p:sp>
        <p:nvSpPr>
          <p:cNvPr id="8" name="Content Placeholder 7">
            <a:extLst>
              <a:ext uri="{FF2B5EF4-FFF2-40B4-BE49-F238E27FC236}">
                <a16:creationId xmlns:a16="http://schemas.microsoft.com/office/drawing/2014/main" id="{E639952F-8D8E-4E98-AF99-4BF4AF2ADC9A}"/>
              </a:ext>
            </a:extLst>
          </p:cNvPr>
          <p:cNvSpPr>
            <a:spLocks noGrp="1"/>
          </p:cNvSpPr>
          <p:nvPr>
            <p:ph sz="half" idx="2"/>
          </p:nvPr>
        </p:nvSpPr>
        <p:spPr/>
        <p:txBody>
          <a:bodyPr/>
          <a:lstStyle/>
          <a:p>
            <a:r>
              <a:rPr lang="en-US" sz="2400" dirty="0"/>
              <a:t>Supply inventory levels in the hospital’s operating rooms are not being used fast enough as well as consuming space and resulting in wasted product.  We have thrown away $500K in supplies in the last 6 months</a:t>
            </a:r>
          </a:p>
        </p:txBody>
      </p:sp>
      <p:sp>
        <p:nvSpPr>
          <p:cNvPr id="4" name="Footer Placeholder 3">
            <a:extLst>
              <a:ext uri="{FF2B5EF4-FFF2-40B4-BE49-F238E27FC236}">
                <a16:creationId xmlns:a16="http://schemas.microsoft.com/office/drawing/2014/main" id="{FE2F8B64-5334-4CE1-87F6-AC6B5AECF594}"/>
              </a:ext>
            </a:extLst>
          </p:cNvPr>
          <p:cNvSpPr>
            <a:spLocks noGrp="1"/>
          </p:cNvSpPr>
          <p:nvPr>
            <p:ph type="ftr" sz="quarter" idx="10"/>
          </p:nvPr>
        </p:nvSpPr>
        <p:spPr/>
        <p:txBody>
          <a:bodyPr/>
          <a:lstStyle/>
          <a:p>
            <a:r>
              <a:rPr lang="en-US" altLang="en-US"/>
              <a:t>PHX Institute</a:t>
            </a:r>
          </a:p>
        </p:txBody>
      </p:sp>
      <p:sp>
        <p:nvSpPr>
          <p:cNvPr id="5" name="Slide Number Placeholder 4">
            <a:extLst>
              <a:ext uri="{FF2B5EF4-FFF2-40B4-BE49-F238E27FC236}">
                <a16:creationId xmlns:a16="http://schemas.microsoft.com/office/drawing/2014/main" id="{82609ABB-F24B-4A1F-A36A-D5C1A326261C}"/>
              </a:ext>
            </a:extLst>
          </p:cNvPr>
          <p:cNvSpPr>
            <a:spLocks noGrp="1"/>
          </p:cNvSpPr>
          <p:nvPr>
            <p:ph type="sldNum" sz="quarter" idx="12"/>
          </p:nvPr>
        </p:nvSpPr>
        <p:spPr/>
        <p:txBody>
          <a:bodyPr/>
          <a:lstStyle/>
          <a:p>
            <a:fld id="{909ED1F4-8724-4CB0-854F-41CA9E1557CC}" type="slidenum">
              <a:rPr lang="en-US" altLang="en-US" smtClean="0"/>
              <a:pPr/>
              <a:t>98</a:t>
            </a:fld>
            <a:endParaRPr lang="en-US" altLang="en-US"/>
          </a:p>
        </p:txBody>
      </p:sp>
    </p:spTree>
    <p:extLst>
      <p:ext uri="{BB962C8B-B14F-4D97-AF65-F5344CB8AC3E}">
        <p14:creationId xmlns:p14="http://schemas.microsoft.com/office/powerpoint/2010/main" val="339295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Problem Statements</a:t>
            </a:r>
          </a:p>
        </p:txBody>
      </p:sp>
      <p:sp>
        <p:nvSpPr>
          <p:cNvPr id="4" name="Footer Placeholder 3"/>
          <p:cNvSpPr>
            <a:spLocks noGrp="1"/>
          </p:cNvSpPr>
          <p:nvPr>
            <p:ph type="ftr" sz="quarter" idx="10"/>
          </p:nvPr>
        </p:nvSpPr>
        <p:spPr/>
        <p:txBody>
          <a:bodyPr/>
          <a:lstStyle/>
          <a:p>
            <a:r>
              <a:rPr lang="en-US" altLang="en-US"/>
              <a:t>PHX Institute</a:t>
            </a:r>
          </a:p>
        </p:txBody>
      </p:sp>
      <p:sp>
        <p:nvSpPr>
          <p:cNvPr id="5" name="Slide Number Placeholder 4"/>
          <p:cNvSpPr>
            <a:spLocks noGrp="1"/>
          </p:cNvSpPr>
          <p:nvPr>
            <p:ph type="sldNum" sz="quarter" idx="12"/>
          </p:nvPr>
        </p:nvSpPr>
        <p:spPr/>
        <p:txBody>
          <a:bodyPr/>
          <a:lstStyle/>
          <a:p>
            <a:fld id="{909ED1F4-8724-4CB0-854F-41CA9E1557CC}" type="slidenum">
              <a:rPr lang="en-US" altLang="en-US" smtClean="0"/>
              <a:pPr/>
              <a:t>99</a:t>
            </a:fld>
            <a:endParaRPr lang="en-US" altLang="en-US"/>
          </a:p>
        </p:txBody>
      </p:sp>
      <p:sp>
        <p:nvSpPr>
          <p:cNvPr id="9" name="TextBox 8"/>
          <p:cNvSpPr txBox="1"/>
          <p:nvPr/>
        </p:nvSpPr>
        <p:spPr>
          <a:xfrm>
            <a:off x="663677" y="1190600"/>
            <a:ext cx="8153400" cy="1384995"/>
          </a:xfrm>
          <a:prstGeom prst="rect">
            <a:avLst/>
          </a:prstGeom>
          <a:solidFill>
            <a:schemeClr val="bg1"/>
          </a:solidFill>
        </p:spPr>
        <p:txBody>
          <a:bodyPr wrap="square" rtlCol="0">
            <a:spAutoFit/>
          </a:bodyPr>
          <a:lstStyle/>
          <a:p>
            <a:r>
              <a:rPr lang="en-US" u="sng" spc="5" dirty="0">
                <a:latin typeface="Arial" pitchFamily="34" charset="0"/>
                <a:cs typeface="Arial" pitchFamily="34" charset="0"/>
              </a:rPr>
              <a:t>P</a:t>
            </a:r>
            <a:r>
              <a:rPr lang="en-US" u="sng" spc="-10" dirty="0">
                <a:latin typeface="Arial" pitchFamily="34" charset="0"/>
                <a:cs typeface="Arial" pitchFamily="34" charset="0"/>
              </a:rPr>
              <a:t>RO</a:t>
            </a:r>
            <a:r>
              <a:rPr lang="en-US" u="sng" spc="5" dirty="0">
                <a:latin typeface="Arial" pitchFamily="34" charset="0"/>
                <a:cs typeface="Arial" pitchFamily="34" charset="0"/>
              </a:rPr>
              <a:t>B</a:t>
            </a:r>
            <a:r>
              <a:rPr lang="en-US" u="sng" spc="-5" dirty="0">
                <a:latin typeface="Arial" pitchFamily="34" charset="0"/>
                <a:cs typeface="Arial" pitchFamily="34" charset="0"/>
              </a:rPr>
              <a:t>L</a:t>
            </a:r>
            <a:r>
              <a:rPr lang="en-US" u="sng" spc="-20" dirty="0">
                <a:latin typeface="Arial" pitchFamily="34" charset="0"/>
                <a:cs typeface="Arial" pitchFamily="34" charset="0"/>
              </a:rPr>
              <a:t>E</a:t>
            </a:r>
            <a:r>
              <a:rPr lang="en-US" u="sng" dirty="0">
                <a:latin typeface="Arial" pitchFamily="34" charset="0"/>
                <a:cs typeface="Arial" pitchFamily="34" charset="0"/>
              </a:rPr>
              <a:t>M S</a:t>
            </a:r>
            <a:r>
              <a:rPr lang="en-US" u="sng" spc="-5" dirty="0">
                <a:latin typeface="Arial" pitchFamily="34" charset="0"/>
                <a:cs typeface="Arial" pitchFamily="34" charset="0"/>
              </a:rPr>
              <a:t>T</a:t>
            </a:r>
            <a:r>
              <a:rPr lang="en-US" u="sng" spc="-10" dirty="0">
                <a:latin typeface="Arial" pitchFamily="34" charset="0"/>
                <a:cs typeface="Arial" pitchFamily="34" charset="0"/>
              </a:rPr>
              <a:t>A</a:t>
            </a:r>
            <a:r>
              <a:rPr lang="en-US" u="sng" spc="-5" dirty="0">
                <a:latin typeface="Arial" pitchFamily="34" charset="0"/>
                <a:cs typeface="Arial" pitchFamily="34" charset="0"/>
              </a:rPr>
              <a:t>TE</a:t>
            </a:r>
            <a:r>
              <a:rPr lang="en-US" u="sng" dirty="0">
                <a:latin typeface="Arial" pitchFamily="34" charset="0"/>
                <a:cs typeface="Arial" pitchFamily="34" charset="0"/>
              </a:rPr>
              <a:t>ME</a:t>
            </a:r>
            <a:r>
              <a:rPr lang="en-US" u="sng" spc="-10" dirty="0">
                <a:latin typeface="Arial" pitchFamily="34" charset="0"/>
                <a:cs typeface="Arial" pitchFamily="34" charset="0"/>
              </a:rPr>
              <a:t>N</a:t>
            </a:r>
            <a:r>
              <a:rPr lang="en-US" u="sng" spc="-5" dirty="0">
                <a:latin typeface="Arial" pitchFamily="34" charset="0"/>
                <a:cs typeface="Arial" pitchFamily="34" charset="0"/>
              </a:rPr>
              <a:t>T</a:t>
            </a:r>
            <a:r>
              <a:rPr lang="en-US" u="sng" dirty="0">
                <a:latin typeface="Arial" pitchFamily="34" charset="0"/>
                <a:cs typeface="Arial" pitchFamily="34" charset="0"/>
              </a:rPr>
              <a:t>:</a:t>
            </a:r>
            <a:r>
              <a:rPr lang="en-US" dirty="0">
                <a:latin typeface="Arial" pitchFamily="34" charset="0"/>
                <a:cs typeface="Arial" pitchFamily="34" charset="0"/>
              </a:rPr>
              <a:t>  </a:t>
            </a:r>
            <a:r>
              <a:rPr lang="en-US" sz="2000" dirty="0">
                <a:solidFill>
                  <a:srgbClr val="0070C0"/>
                </a:solidFill>
              </a:rPr>
              <a:t>Over the last 16 months, Hospital W averaged 164 ED boarders per month. Patients who board in the Emergency Department are subject to an increased rate of mortality and decreased satisfaction in their care.</a:t>
            </a:r>
            <a:endParaRPr lang="en-US" dirty="0">
              <a:solidFill>
                <a:srgbClr val="0070C0"/>
              </a:solidFill>
            </a:endParaRPr>
          </a:p>
        </p:txBody>
      </p:sp>
      <p:sp>
        <p:nvSpPr>
          <p:cNvPr id="10" name="TextBox 9"/>
          <p:cNvSpPr txBox="1"/>
          <p:nvPr/>
        </p:nvSpPr>
        <p:spPr>
          <a:xfrm>
            <a:off x="636638" y="2667000"/>
            <a:ext cx="8153400" cy="1384995"/>
          </a:xfrm>
          <a:prstGeom prst="rect">
            <a:avLst/>
          </a:prstGeom>
          <a:solidFill>
            <a:schemeClr val="bg1"/>
          </a:solidFill>
        </p:spPr>
        <p:txBody>
          <a:bodyPr wrap="square" rtlCol="0">
            <a:spAutoFit/>
          </a:bodyPr>
          <a:lstStyle/>
          <a:p>
            <a:pPr>
              <a:spcBef>
                <a:spcPts val="1200"/>
              </a:spcBef>
              <a:spcAft>
                <a:spcPts val="1200"/>
              </a:spcAft>
              <a:buSzPct val="100000"/>
            </a:pPr>
            <a:r>
              <a:rPr lang="en-US" u="sng" spc="5" dirty="0">
                <a:latin typeface="Arial" pitchFamily="34" charset="0"/>
                <a:cs typeface="Arial" pitchFamily="34" charset="0"/>
              </a:rPr>
              <a:t>P</a:t>
            </a:r>
            <a:r>
              <a:rPr lang="en-US" u="sng" spc="-10" dirty="0">
                <a:latin typeface="Arial" pitchFamily="34" charset="0"/>
                <a:cs typeface="Arial" pitchFamily="34" charset="0"/>
              </a:rPr>
              <a:t>RO</a:t>
            </a:r>
            <a:r>
              <a:rPr lang="en-US" u="sng" spc="5" dirty="0">
                <a:latin typeface="Arial" pitchFamily="34" charset="0"/>
                <a:cs typeface="Arial" pitchFamily="34" charset="0"/>
              </a:rPr>
              <a:t>B</a:t>
            </a:r>
            <a:r>
              <a:rPr lang="en-US" u="sng" spc="-5" dirty="0">
                <a:latin typeface="Arial" pitchFamily="34" charset="0"/>
                <a:cs typeface="Arial" pitchFamily="34" charset="0"/>
              </a:rPr>
              <a:t>L</a:t>
            </a:r>
            <a:r>
              <a:rPr lang="en-US" u="sng" spc="-20" dirty="0">
                <a:latin typeface="Arial" pitchFamily="34" charset="0"/>
                <a:cs typeface="Arial" pitchFamily="34" charset="0"/>
              </a:rPr>
              <a:t>E</a:t>
            </a:r>
            <a:r>
              <a:rPr lang="en-US" u="sng" dirty="0">
                <a:latin typeface="Arial" pitchFamily="34" charset="0"/>
                <a:cs typeface="Arial" pitchFamily="34" charset="0"/>
              </a:rPr>
              <a:t>M S</a:t>
            </a:r>
            <a:r>
              <a:rPr lang="en-US" u="sng" spc="-5" dirty="0">
                <a:latin typeface="Arial" pitchFamily="34" charset="0"/>
                <a:cs typeface="Arial" pitchFamily="34" charset="0"/>
              </a:rPr>
              <a:t>T</a:t>
            </a:r>
            <a:r>
              <a:rPr lang="en-US" u="sng" spc="-10" dirty="0">
                <a:latin typeface="Arial" pitchFamily="34" charset="0"/>
                <a:cs typeface="Arial" pitchFamily="34" charset="0"/>
              </a:rPr>
              <a:t>A</a:t>
            </a:r>
            <a:r>
              <a:rPr lang="en-US" u="sng" spc="-5" dirty="0">
                <a:latin typeface="Arial" pitchFamily="34" charset="0"/>
                <a:cs typeface="Arial" pitchFamily="34" charset="0"/>
              </a:rPr>
              <a:t>TE</a:t>
            </a:r>
            <a:r>
              <a:rPr lang="en-US" u="sng" dirty="0">
                <a:latin typeface="Arial" pitchFamily="34" charset="0"/>
                <a:cs typeface="Arial" pitchFamily="34" charset="0"/>
              </a:rPr>
              <a:t>ME</a:t>
            </a:r>
            <a:r>
              <a:rPr lang="en-US" u="sng" spc="-10" dirty="0">
                <a:latin typeface="Arial" pitchFamily="34" charset="0"/>
                <a:cs typeface="Arial" pitchFamily="34" charset="0"/>
              </a:rPr>
              <a:t>N</a:t>
            </a:r>
            <a:r>
              <a:rPr lang="en-US" u="sng" spc="-5" dirty="0">
                <a:latin typeface="Arial" pitchFamily="34" charset="0"/>
                <a:cs typeface="Arial" pitchFamily="34" charset="0"/>
              </a:rPr>
              <a:t>T</a:t>
            </a:r>
            <a:r>
              <a:rPr lang="en-US" u="sng" dirty="0">
                <a:latin typeface="Arial" pitchFamily="34" charset="0"/>
                <a:cs typeface="Arial" pitchFamily="34" charset="0"/>
              </a:rPr>
              <a:t>:</a:t>
            </a:r>
            <a:r>
              <a:rPr lang="en-US" dirty="0">
                <a:latin typeface="Arial" pitchFamily="34" charset="0"/>
                <a:cs typeface="Arial" pitchFamily="34" charset="0"/>
              </a:rPr>
              <a:t>  </a:t>
            </a:r>
            <a:r>
              <a:rPr lang="en-US" sz="2000" dirty="0">
                <a:solidFill>
                  <a:srgbClr val="7030A0"/>
                </a:solidFill>
              </a:rPr>
              <a:t>At Hospital X, high abandonment rate (averaging 31.9% weekly over the past 4.5 months) of patients and providers calling the Cardiology clinic number (3,452), is causing patient and staff dissatisfaction.</a:t>
            </a:r>
          </a:p>
        </p:txBody>
      </p:sp>
      <p:sp>
        <p:nvSpPr>
          <p:cNvPr id="11" name="TextBox 10"/>
          <p:cNvSpPr txBox="1"/>
          <p:nvPr/>
        </p:nvSpPr>
        <p:spPr>
          <a:xfrm>
            <a:off x="607142" y="4267200"/>
            <a:ext cx="8153400" cy="1077218"/>
          </a:xfrm>
          <a:prstGeom prst="rect">
            <a:avLst/>
          </a:prstGeom>
          <a:solidFill>
            <a:schemeClr val="bg1"/>
          </a:solidFill>
        </p:spPr>
        <p:txBody>
          <a:bodyPr wrap="square" rtlCol="0">
            <a:spAutoFit/>
          </a:bodyPr>
          <a:lstStyle/>
          <a:p>
            <a:pPr>
              <a:spcBef>
                <a:spcPts val="1200"/>
              </a:spcBef>
              <a:spcAft>
                <a:spcPts val="1200"/>
              </a:spcAft>
              <a:buSzPct val="100000"/>
            </a:pPr>
            <a:r>
              <a:rPr lang="en-US" u="sng" spc="5" dirty="0">
                <a:latin typeface="Arial" pitchFamily="34" charset="0"/>
                <a:cs typeface="Arial" pitchFamily="34" charset="0"/>
              </a:rPr>
              <a:t>P</a:t>
            </a:r>
            <a:r>
              <a:rPr lang="en-US" u="sng" spc="-10" dirty="0">
                <a:latin typeface="Arial" pitchFamily="34" charset="0"/>
                <a:cs typeface="Arial" pitchFamily="34" charset="0"/>
              </a:rPr>
              <a:t>RO</a:t>
            </a:r>
            <a:r>
              <a:rPr lang="en-US" u="sng" spc="5" dirty="0">
                <a:latin typeface="Arial" pitchFamily="34" charset="0"/>
                <a:cs typeface="Arial" pitchFamily="34" charset="0"/>
              </a:rPr>
              <a:t>B</a:t>
            </a:r>
            <a:r>
              <a:rPr lang="en-US" u="sng" spc="-5" dirty="0">
                <a:latin typeface="Arial" pitchFamily="34" charset="0"/>
                <a:cs typeface="Arial" pitchFamily="34" charset="0"/>
              </a:rPr>
              <a:t>L</a:t>
            </a:r>
            <a:r>
              <a:rPr lang="en-US" u="sng" spc="-20" dirty="0">
                <a:latin typeface="Arial" pitchFamily="34" charset="0"/>
                <a:cs typeface="Arial" pitchFamily="34" charset="0"/>
              </a:rPr>
              <a:t>E</a:t>
            </a:r>
            <a:r>
              <a:rPr lang="en-US" u="sng" dirty="0">
                <a:latin typeface="Arial" pitchFamily="34" charset="0"/>
                <a:cs typeface="Arial" pitchFamily="34" charset="0"/>
              </a:rPr>
              <a:t>M S</a:t>
            </a:r>
            <a:r>
              <a:rPr lang="en-US" u="sng" spc="-5" dirty="0">
                <a:latin typeface="Arial" pitchFamily="34" charset="0"/>
                <a:cs typeface="Arial" pitchFamily="34" charset="0"/>
              </a:rPr>
              <a:t>T</a:t>
            </a:r>
            <a:r>
              <a:rPr lang="en-US" u="sng" spc="-10" dirty="0">
                <a:latin typeface="Arial" pitchFamily="34" charset="0"/>
                <a:cs typeface="Arial" pitchFamily="34" charset="0"/>
              </a:rPr>
              <a:t>A</a:t>
            </a:r>
            <a:r>
              <a:rPr lang="en-US" u="sng" spc="-5" dirty="0">
                <a:latin typeface="Arial" pitchFamily="34" charset="0"/>
                <a:cs typeface="Arial" pitchFamily="34" charset="0"/>
              </a:rPr>
              <a:t>TE</a:t>
            </a:r>
            <a:r>
              <a:rPr lang="en-US" u="sng" dirty="0">
                <a:latin typeface="Arial" pitchFamily="34" charset="0"/>
                <a:cs typeface="Arial" pitchFamily="34" charset="0"/>
              </a:rPr>
              <a:t>ME</a:t>
            </a:r>
            <a:r>
              <a:rPr lang="en-US" u="sng" spc="-10" dirty="0">
                <a:latin typeface="Arial" pitchFamily="34" charset="0"/>
                <a:cs typeface="Arial" pitchFamily="34" charset="0"/>
              </a:rPr>
              <a:t>N</a:t>
            </a:r>
            <a:r>
              <a:rPr lang="en-US" u="sng" spc="-5" dirty="0">
                <a:latin typeface="Arial" pitchFamily="34" charset="0"/>
                <a:cs typeface="Arial" pitchFamily="34" charset="0"/>
              </a:rPr>
              <a:t>T</a:t>
            </a:r>
            <a:r>
              <a:rPr lang="en-US" u="sng" dirty="0">
                <a:latin typeface="Arial" pitchFamily="34" charset="0"/>
                <a:cs typeface="Arial" pitchFamily="34" charset="0"/>
              </a:rPr>
              <a:t>:</a:t>
            </a:r>
            <a:r>
              <a:rPr lang="en-US" dirty="0">
                <a:latin typeface="Arial" pitchFamily="34" charset="0"/>
                <a:cs typeface="Arial" pitchFamily="34" charset="0"/>
              </a:rPr>
              <a:t>  </a:t>
            </a:r>
            <a:r>
              <a:rPr lang="en-US" sz="2000" dirty="0">
                <a:solidFill>
                  <a:srgbClr val="339933"/>
                </a:solidFill>
              </a:rPr>
              <a:t>At Hospital Y, 70% of all first dose antibiotics administrations to NICU infants are taking &gt;1 hour from order to administration, which delays timely sepsis treatment.</a:t>
            </a:r>
            <a:endParaRPr lang="en-US" sz="2000" dirty="0">
              <a:solidFill>
                <a:srgbClr val="7030A0"/>
              </a:solidFill>
            </a:endParaRPr>
          </a:p>
        </p:txBody>
      </p:sp>
    </p:spTree>
    <p:extLst>
      <p:ext uri="{BB962C8B-B14F-4D97-AF65-F5344CB8AC3E}">
        <p14:creationId xmlns:p14="http://schemas.microsoft.com/office/powerpoint/2010/main" val="4108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Osaka" charset="-128"/>
            <a:cs typeface="Osaka"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Osaka" charset="-128"/>
            <a:cs typeface="Osaka"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25872</TotalTime>
  <Words>17355</Words>
  <Application>Microsoft Office PowerPoint</Application>
  <PresentationFormat>On-screen Show (4:3)</PresentationFormat>
  <Paragraphs>2736</Paragraphs>
  <Slides>306</Slides>
  <Notes>78</Notes>
  <HiddenSlides>0</HiddenSlides>
  <MMClips>14</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306</vt:i4>
      </vt:variant>
    </vt:vector>
  </HeadingPairs>
  <TitlesOfParts>
    <vt:vector size="324" baseType="lpstr">
      <vt:lpstr>Arial</vt:lpstr>
      <vt:lpstr>Arial Black</vt:lpstr>
      <vt:lpstr>Arial Bold</vt:lpstr>
      <vt:lpstr>Bradley Hand ITC</vt:lpstr>
      <vt:lpstr>Calibri</vt:lpstr>
      <vt:lpstr>Candara</vt:lpstr>
      <vt:lpstr>Comic Sans MS</vt:lpstr>
      <vt:lpstr>Courier New</vt:lpstr>
      <vt:lpstr>Helvetica</vt:lpstr>
      <vt:lpstr>Impact</vt:lpstr>
      <vt:lpstr>Proxima Nova Light</vt:lpstr>
      <vt:lpstr>proxima-nova</vt:lpstr>
      <vt:lpstr>Times New Roman</vt:lpstr>
      <vt:lpstr>Verdana</vt:lpstr>
      <vt:lpstr>Wingdings</vt:lpstr>
      <vt:lpstr>Blank Presentation</vt:lpstr>
      <vt:lpstr>Document</vt:lpstr>
      <vt:lpstr>Worksheet</vt:lpstr>
      <vt:lpstr>Creating Maximum Value: Lean Management in Healthcare</vt:lpstr>
      <vt:lpstr>Creating Maximum Value: Lean Management in Healthcare</vt:lpstr>
      <vt:lpstr>PowerPoint Presentation</vt:lpstr>
      <vt:lpstr>Who are We?</vt:lpstr>
      <vt:lpstr>Class Structure</vt:lpstr>
      <vt:lpstr>Introduction to lean</vt:lpstr>
      <vt:lpstr>History of Lean</vt:lpstr>
      <vt:lpstr>What is Lean (in Healhtcare)</vt:lpstr>
      <vt:lpstr>An Approach and Philosophy</vt:lpstr>
      <vt:lpstr>Why Lean?</vt:lpstr>
      <vt:lpstr>5 Principles of Lean</vt:lpstr>
      <vt:lpstr>Lean vs. Traditional Culture</vt:lpstr>
      <vt:lpstr>Creating Maximum Value: Lean Management in Healthcare</vt:lpstr>
      <vt:lpstr>The Core of Lean Healthcare</vt:lpstr>
      <vt:lpstr>Lean Healthcare Examples</vt:lpstr>
      <vt:lpstr>Creating Maximum Value: Lean Management in Healthcare</vt:lpstr>
      <vt:lpstr>Some Key Lean Terms</vt:lpstr>
      <vt:lpstr>Value</vt:lpstr>
      <vt:lpstr>It’s All About Adding Value</vt:lpstr>
      <vt:lpstr>Types of Work</vt:lpstr>
      <vt:lpstr>Pizza – What are you willing to pay for?</vt:lpstr>
      <vt:lpstr>Eliminate Waste, Increase Value</vt:lpstr>
      <vt:lpstr>Creating Maximum Value: Lean Management in Healthcare</vt:lpstr>
      <vt:lpstr>The 8 Wastes</vt:lpstr>
      <vt:lpstr>How do we identify waste?</vt:lpstr>
      <vt:lpstr>Let’s go to the GEMBA!</vt:lpstr>
      <vt:lpstr>Toast Kaizen!</vt:lpstr>
      <vt:lpstr>Waste Walk Form</vt:lpstr>
      <vt:lpstr>Creating Maximum Value: Lean Management in Healthcare</vt:lpstr>
      <vt:lpstr>Project Management</vt:lpstr>
      <vt:lpstr>Project Management</vt:lpstr>
      <vt:lpstr>Project Management Triangle</vt:lpstr>
      <vt:lpstr>PM Overview: Environment</vt:lpstr>
      <vt:lpstr>Enterprise Environmental Factors</vt:lpstr>
      <vt:lpstr>PM Overview: Challenges</vt:lpstr>
      <vt:lpstr>PMP Overview: Project Lifecycle</vt:lpstr>
      <vt:lpstr>Important Project Management Steps</vt:lpstr>
      <vt:lpstr>Creating Maximum Value: Lean Management in Healthcare</vt:lpstr>
      <vt:lpstr>Important Project Management Steps</vt:lpstr>
      <vt:lpstr>1. Describe the project</vt:lpstr>
      <vt:lpstr>S.I.P.O.C</vt:lpstr>
      <vt:lpstr>2. Assemble the Project Team</vt:lpstr>
      <vt:lpstr>Stages of Team Development</vt:lpstr>
      <vt:lpstr>Creating Maximum Value: Lean Management in Healthcare</vt:lpstr>
      <vt:lpstr>Important Project Management Steps</vt:lpstr>
      <vt:lpstr>3. Identify Resources and Stakeholders</vt:lpstr>
      <vt:lpstr>Stakeholder</vt:lpstr>
      <vt:lpstr>Stakeholder Analysis/Mapping</vt:lpstr>
      <vt:lpstr>Stakeholder Roles</vt:lpstr>
      <vt:lpstr>PowerPoint Presentation</vt:lpstr>
      <vt:lpstr>PowerPoint Presentation</vt:lpstr>
      <vt:lpstr>Creating Maximum Value: Lean Management in Healthcare</vt:lpstr>
      <vt:lpstr>4. Construct a Gantt Chart</vt:lpstr>
      <vt:lpstr>Too Many Pumpkins…</vt:lpstr>
      <vt:lpstr>Gantt Chart</vt:lpstr>
      <vt:lpstr>Gantt Chart Steps</vt:lpstr>
      <vt:lpstr>Critical Path</vt:lpstr>
      <vt:lpstr>Critical Path/Project Duration Live Exercise</vt:lpstr>
      <vt:lpstr>The Critical Path</vt:lpstr>
      <vt:lpstr>5. Develop a Timeline</vt:lpstr>
      <vt:lpstr>Creating Maximum Value: Lean Management in Healthcare</vt:lpstr>
      <vt:lpstr>6. Shift Resources and Assign Responsibilities</vt:lpstr>
      <vt:lpstr>Identify Roles and Responsibilities</vt:lpstr>
      <vt:lpstr>Steps in a RACI Process</vt:lpstr>
      <vt:lpstr>Analyzing a RACI Chart</vt:lpstr>
      <vt:lpstr>Analyzing a RACI Chart</vt:lpstr>
      <vt:lpstr>7. Document and Monitor Process</vt:lpstr>
      <vt:lpstr>Creating Maximum Value: Lean Management in Healthcare</vt:lpstr>
      <vt:lpstr>What is a “Problem”</vt:lpstr>
      <vt:lpstr>How can we solve problems?</vt:lpstr>
      <vt:lpstr>Focus on finding a solution</vt:lpstr>
      <vt:lpstr>Problem Solving</vt:lpstr>
      <vt:lpstr>Multiple Problem Solving Methods</vt:lpstr>
      <vt:lpstr>Kaizen</vt:lpstr>
      <vt:lpstr>Solving Problems Below the Surface</vt:lpstr>
      <vt:lpstr>Organizational Problems</vt:lpstr>
      <vt:lpstr>How can we harness and solve problems?</vt:lpstr>
      <vt:lpstr>Direct Observation</vt:lpstr>
      <vt:lpstr>Monkey Business!</vt:lpstr>
      <vt:lpstr>Create a New Lens</vt:lpstr>
      <vt:lpstr>Creating Maximum Value: Lean Management in Healthcare</vt:lpstr>
      <vt:lpstr>Multiple Problem Solving Methods</vt:lpstr>
      <vt:lpstr>A3: The Basic Problem Solving and Communication Tool</vt:lpstr>
      <vt:lpstr>A3 Sections</vt:lpstr>
      <vt:lpstr>A3 Report</vt:lpstr>
      <vt:lpstr>PDSA Supports Small, Incremental Changes (Kaizen)</vt:lpstr>
      <vt:lpstr>PDSA Cycle</vt:lpstr>
      <vt:lpstr>A3 Template</vt:lpstr>
      <vt:lpstr>A living, breathing document</vt:lpstr>
      <vt:lpstr>A3 Team Members</vt:lpstr>
      <vt:lpstr>Creating Maximum Value: Lean Management in Healthcare</vt:lpstr>
      <vt:lpstr>A3 Template</vt:lpstr>
      <vt:lpstr>Developing a Problem Statement</vt:lpstr>
      <vt:lpstr>Essential but Challenging</vt:lpstr>
      <vt:lpstr>Don’t Whiff on the Problem!</vt:lpstr>
      <vt:lpstr>Contents of a Well-Defined Problem Statement</vt:lpstr>
      <vt:lpstr>Which one is better?</vt:lpstr>
      <vt:lpstr>Which one is better?</vt:lpstr>
      <vt:lpstr>Examples of Problem Statements</vt:lpstr>
      <vt:lpstr>Creating Maximum Value: Lean Management in Healthcare</vt:lpstr>
      <vt:lpstr>A3 Template</vt:lpstr>
      <vt:lpstr>Scope</vt:lpstr>
      <vt:lpstr>Background/Current Conditions</vt:lpstr>
      <vt:lpstr>PowerPoint Presentation</vt:lpstr>
      <vt:lpstr>Data vs. Metrics</vt:lpstr>
      <vt:lpstr>Other Tools for Current State</vt:lpstr>
      <vt:lpstr>A3 Example</vt:lpstr>
      <vt:lpstr>Creating Maximum Value: Lean Management in Healthcare</vt:lpstr>
      <vt:lpstr>TAKT Time</vt:lpstr>
      <vt:lpstr>TAKT Time</vt:lpstr>
      <vt:lpstr>TAKT, Cycle and Lead Time</vt:lpstr>
      <vt:lpstr>But Healthcare isn’t Manufacturing!</vt:lpstr>
      <vt:lpstr>TAKT Time in Healthcare</vt:lpstr>
      <vt:lpstr>Asynchronous Learning - Calculate TAKT Time</vt:lpstr>
      <vt:lpstr>Asynchronous Learning - Calculate TAKT Time</vt:lpstr>
      <vt:lpstr>Creating Maximum Value: Lean Management in Healthcare</vt:lpstr>
      <vt:lpstr>A3 Template</vt:lpstr>
      <vt:lpstr>Value Stream and Process Mapping</vt:lpstr>
      <vt:lpstr>Process Mapping</vt:lpstr>
      <vt:lpstr>Process Mapping</vt:lpstr>
      <vt:lpstr>Use it to Assess!</vt:lpstr>
      <vt:lpstr>Use it to Assess!</vt:lpstr>
      <vt:lpstr>What is a Process?</vt:lpstr>
      <vt:lpstr>Common symbols</vt:lpstr>
      <vt:lpstr>How to Process Map</vt:lpstr>
      <vt:lpstr>How to Process Map</vt:lpstr>
      <vt:lpstr>How to Process Map</vt:lpstr>
      <vt:lpstr>Cross-Functional Process Maps</vt:lpstr>
      <vt:lpstr>Cross-Functional Process Maps</vt:lpstr>
      <vt:lpstr>Asynchronous Learning Scenario</vt:lpstr>
      <vt:lpstr>Creating Maximum Value: Lean Management in Healthcare</vt:lpstr>
      <vt:lpstr>Asynchronous Learning Scenario</vt:lpstr>
      <vt:lpstr>PowerPoint Presentation</vt:lpstr>
      <vt:lpstr>Creating Maximum Value: Lean Management in Healthcare</vt:lpstr>
      <vt:lpstr>A3 Template</vt:lpstr>
      <vt:lpstr>Value Stream and Process Mapping</vt:lpstr>
      <vt:lpstr>Value Stream Mapping</vt:lpstr>
      <vt:lpstr>Current State VSM</vt:lpstr>
      <vt:lpstr>Value Stream Mapping: Ground Rules</vt:lpstr>
      <vt:lpstr>Steps to VSM</vt:lpstr>
      <vt:lpstr>Current State VSM Symbols</vt:lpstr>
      <vt:lpstr>Current State Map Example</vt:lpstr>
      <vt:lpstr>Example – Internal Hiring Process</vt:lpstr>
      <vt:lpstr>Example – Internal Hiring Process</vt:lpstr>
      <vt:lpstr>Creating the Current State VSM</vt:lpstr>
      <vt:lpstr>Detailed Steps</vt:lpstr>
      <vt:lpstr>Detailed Steps Cont’d</vt:lpstr>
      <vt:lpstr>Guidance on UDEs</vt:lpstr>
      <vt:lpstr>Current State Re-Cap</vt:lpstr>
      <vt:lpstr>Example: ED Arrival to Inpatient Bed</vt:lpstr>
      <vt:lpstr>Common Symbols</vt:lpstr>
      <vt:lpstr>PowerPoint Presentation</vt:lpstr>
      <vt:lpstr>Asynchronous Learning- STEMI to Balloon Time</vt:lpstr>
      <vt:lpstr>STEMI to Balloon Time</vt:lpstr>
      <vt:lpstr>Creating Maximum Value: Lean Management in Healthcare</vt:lpstr>
      <vt:lpstr>STEMI to Balloon Time</vt:lpstr>
      <vt:lpstr>PowerPoint Presentation</vt:lpstr>
      <vt:lpstr>Process Maps</vt:lpstr>
      <vt:lpstr>Creating Maximum Value: Lean Management in Healthcare</vt:lpstr>
      <vt:lpstr>The Ideal State Vision</vt:lpstr>
      <vt:lpstr>Creating an Ideal State</vt:lpstr>
      <vt:lpstr>Ideal State: Patient Access to Urology</vt:lpstr>
      <vt:lpstr>Future State VSM</vt:lpstr>
      <vt:lpstr>Creating the Future State VSM</vt:lpstr>
      <vt:lpstr>Future State VSM Symbols</vt:lpstr>
      <vt:lpstr>Future State Re-Cap</vt:lpstr>
      <vt:lpstr>Creating Maximum Value: Lean Management in Healthcare</vt:lpstr>
      <vt:lpstr>A3 Template</vt:lpstr>
      <vt:lpstr>Spaghetti Diagram</vt:lpstr>
      <vt:lpstr>Spaghetti Diagrams</vt:lpstr>
      <vt:lpstr>Spaghetti Diagrams</vt:lpstr>
      <vt:lpstr>Steps to Spaghetti Diagrams</vt:lpstr>
      <vt:lpstr>Manual or Electronic!</vt:lpstr>
      <vt:lpstr>Spaghetti Diagram Live Exercise!</vt:lpstr>
      <vt:lpstr>Creating Maximum Value: Lean Management in Healthcare</vt:lpstr>
      <vt:lpstr>Creating Maximum Value: Lean Management in Healthcare</vt:lpstr>
      <vt:lpstr>A3 Template</vt:lpstr>
      <vt:lpstr>Problem Solving</vt:lpstr>
      <vt:lpstr>Root Cause: Why Bother?</vt:lpstr>
      <vt:lpstr>Chasing the Manifestation</vt:lpstr>
      <vt:lpstr>And this becomes your best problem solving method</vt:lpstr>
      <vt:lpstr>Identifying Causation: Fishbone Diagram</vt:lpstr>
      <vt:lpstr>Steps to Fishbone Diagrams</vt:lpstr>
      <vt:lpstr>The Fishbone at Work – Live Exercise</vt:lpstr>
      <vt:lpstr>PowerPoint Presentation</vt:lpstr>
      <vt:lpstr>5 Whys</vt:lpstr>
      <vt:lpstr>5 Whys Steps</vt:lpstr>
      <vt:lpstr>Why ask Why?</vt:lpstr>
      <vt:lpstr>PowerPoint Presentation</vt:lpstr>
      <vt:lpstr>PowerPoint Presentation</vt:lpstr>
      <vt:lpstr>Root Cause Exploration #1</vt:lpstr>
      <vt:lpstr>Root Cause Exploration #2</vt:lpstr>
      <vt:lpstr>PowerPoint Presentation</vt:lpstr>
      <vt:lpstr>PowerPoint Presentation</vt:lpstr>
      <vt:lpstr>Fishbone examples</vt:lpstr>
      <vt:lpstr>Long Test Results Time</vt:lpstr>
      <vt:lpstr>Long Test Results Time</vt:lpstr>
      <vt:lpstr>Creating Maximum Value: Lean Management in Healthcare</vt:lpstr>
      <vt:lpstr>PowerPoint Presentation</vt:lpstr>
      <vt:lpstr>Failure Modes and Effect Analysis</vt:lpstr>
      <vt:lpstr>FMEA</vt:lpstr>
      <vt:lpstr>Why FMEA?</vt:lpstr>
      <vt:lpstr>When to Use FMEA</vt:lpstr>
      <vt:lpstr>FMEA Template</vt:lpstr>
      <vt:lpstr>Scoring</vt:lpstr>
      <vt:lpstr>Let’s FMEA – Asynchronous Learning</vt:lpstr>
      <vt:lpstr>PowerPoint Presentation</vt:lpstr>
      <vt:lpstr>Creating Maximum Value: Lean Management in Healthcare</vt:lpstr>
      <vt:lpstr>Creating Maximum Value: Lean Management in Healthcare</vt:lpstr>
      <vt:lpstr>A3 Template</vt:lpstr>
      <vt:lpstr>Countermeasures: Tools to support change</vt:lpstr>
      <vt:lpstr>For each countermeasure, consider…</vt:lpstr>
      <vt:lpstr>PowerPoint Presentation</vt:lpstr>
      <vt:lpstr>Countermeasures (Plan)</vt:lpstr>
      <vt:lpstr>Countermeasures</vt:lpstr>
      <vt:lpstr>Lean Tools</vt:lpstr>
      <vt:lpstr>Standard Work</vt:lpstr>
      <vt:lpstr>Steps to Standard Work</vt:lpstr>
      <vt:lpstr>PowerPoint Presentation</vt:lpstr>
      <vt:lpstr>Draw a Pig</vt:lpstr>
      <vt:lpstr>Standard Work</vt:lpstr>
      <vt:lpstr>Examples in Healthcare</vt:lpstr>
      <vt:lpstr>Checklists</vt:lpstr>
      <vt:lpstr>Standard Operating Protocols</vt:lpstr>
      <vt:lpstr>Creating Maximum Value: Lean Management in Healthcare</vt:lpstr>
      <vt:lpstr>PowerPoint Presentation</vt:lpstr>
      <vt:lpstr>5S of ED Workstation</vt:lpstr>
      <vt:lpstr>5S of ED Workstation</vt:lpstr>
      <vt:lpstr>Visual Management: Inpatient Floor</vt:lpstr>
      <vt:lpstr>Visual Management: Room Flags</vt:lpstr>
      <vt:lpstr>Mistake Proofing (Poka Yoke)</vt:lpstr>
      <vt:lpstr>Defects v. Errors</vt:lpstr>
      <vt:lpstr>Poka Yoke Examples</vt:lpstr>
      <vt:lpstr>Creating Maximum Value: Lean Management in Healthcare</vt:lpstr>
      <vt:lpstr>Total Productive Maintenance</vt:lpstr>
      <vt:lpstr>TPM</vt:lpstr>
      <vt:lpstr>What happens if this goes down?</vt:lpstr>
      <vt:lpstr>Or This….</vt:lpstr>
      <vt:lpstr>Or This!</vt:lpstr>
      <vt:lpstr>Flow and Kanban</vt:lpstr>
      <vt:lpstr>Pull Systems</vt:lpstr>
      <vt:lpstr>Pull</vt:lpstr>
      <vt:lpstr>PowerPoint Presentation</vt:lpstr>
      <vt:lpstr>PowerPoint Presentation</vt:lpstr>
      <vt:lpstr>Flow</vt:lpstr>
      <vt:lpstr>Continuous Flow</vt:lpstr>
      <vt:lpstr>Paced Flow</vt:lpstr>
      <vt:lpstr>Schedule Flow</vt:lpstr>
      <vt:lpstr>Go with the Flow</vt:lpstr>
      <vt:lpstr>Flow Tools</vt:lpstr>
      <vt:lpstr>Kanban in Healthcare!</vt:lpstr>
      <vt:lpstr>Creating Maximum Value: Lean Management in Healthcare</vt:lpstr>
      <vt:lpstr>Kano Model</vt:lpstr>
      <vt:lpstr>Kano Model</vt:lpstr>
      <vt:lpstr>Kano in Healthcare</vt:lpstr>
      <vt:lpstr>Asynchronous Learning – 10 Minutes </vt:lpstr>
      <vt:lpstr>Creating Maximum Value: Lean Management in Healthcare</vt:lpstr>
      <vt:lpstr>Setting the Stage for Successful Recommendations and Implementation</vt:lpstr>
      <vt:lpstr>SMART Goals</vt:lpstr>
      <vt:lpstr>Decision Analysis</vt:lpstr>
      <vt:lpstr>Decision Analysis Explanation</vt:lpstr>
      <vt:lpstr>Decision Analysis</vt:lpstr>
      <vt:lpstr>Steps to Decision Analysis</vt:lpstr>
      <vt:lpstr>Examples of Selection Criteria</vt:lpstr>
      <vt:lpstr>Decision Analysis: Step by Step</vt:lpstr>
      <vt:lpstr>Example</vt:lpstr>
      <vt:lpstr>Asynchronous Learning – 25 Minutes </vt:lpstr>
      <vt:lpstr>Creating Maximum Value: Lean Management in Healthcare</vt:lpstr>
      <vt:lpstr>Prioritization Matrix</vt:lpstr>
      <vt:lpstr>Scorecard Example</vt:lpstr>
      <vt:lpstr>Asynchronous Learning – 10 minutes</vt:lpstr>
      <vt:lpstr>Creating Maximum Value: Lean Management in Healthcare</vt:lpstr>
      <vt:lpstr>Simon Sinek’s Golden Circle</vt:lpstr>
      <vt:lpstr>Simon Sinek’s Golden Circle</vt:lpstr>
      <vt:lpstr>We’ve Talked about culture…</vt:lpstr>
      <vt:lpstr>Think Systematically</vt:lpstr>
      <vt:lpstr>Creating Maximum Value: Lean Management in Healthcare</vt:lpstr>
      <vt:lpstr>Understanding Triggers</vt:lpstr>
      <vt:lpstr>3 Types of Triggers</vt:lpstr>
      <vt:lpstr>Reactive and Proactive Triggers</vt:lpstr>
      <vt:lpstr>Create Your Implementation Plan</vt:lpstr>
      <vt:lpstr>Project Recommendations/ Implementation Plan Should:</vt:lpstr>
      <vt:lpstr>Creating Maximum Value: Lean Management in Healthcare</vt:lpstr>
      <vt:lpstr>Revisiting PDSA: Do (Implement)</vt:lpstr>
      <vt:lpstr> PDSA Plan (Tests of Change)</vt:lpstr>
      <vt:lpstr>Project Management: Action Item List</vt:lpstr>
      <vt:lpstr>Don’t Forget About Gantt Charts!</vt:lpstr>
      <vt:lpstr>Results and Reflection: Study</vt:lpstr>
      <vt:lpstr>Follow-Up Actions</vt:lpstr>
      <vt:lpstr>Common Traps</vt:lpstr>
      <vt:lpstr>PowerPoint Presentation</vt:lpstr>
      <vt:lpstr>PowerPoint Presentation</vt:lpstr>
      <vt:lpstr>Step 1: Find a Change Agent</vt:lpstr>
      <vt:lpstr>Step 2: Get the Knowledge</vt:lpstr>
      <vt:lpstr>Step 3: Find a Lever by Seizing the Crisis</vt:lpstr>
      <vt:lpstr>Steps We’ve Already Discussed</vt:lpstr>
      <vt:lpstr>Step 6: Create a Lean Promotion Function</vt:lpstr>
      <vt:lpstr>Step 7: Once you’ve fixed something, fix it again!</vt:lpstr>
      <vt:lpstr>Step 8: Utilize Policy Deployment</vt:lpstr>
      <vt:lpstr>Step 9: Convince EVERYONE to Take these Steps </vt:lpstr>
      <vt:lpstr>Final Thoughts</vt:lpstr>
      <vt:lpstr>PowerPoint Presentation</vt:lpstr>
      <vt:lpstr>KonMari Method</vt:lpstr>
      <vt:lpstr>PowerPoint Presentation</vt:lpstr>
      <vt:lpstr>Creating Maximum Value: Lean Management in Healthcare</vt:lpstr>
      <vt:lpstr>Go to the Gemba: See and Learn Watch by Lesson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PM835: Lean Management in Healthcare</dc:title>
  <dc:creator>Jonathan Modest</dc:creator>
  <cp:lastModifiedBy>Jonathan Modest</cp:lastModifiedBy>
  <cp:revision>110</cp:revision>
  <dcterms:created xsi:type="dcterms:W3CDTF">2018-09-03T22:13:17Z</dcterms:created>
  <dcterms:modified xsi:type="dcterms:W3CDTF">2020-12-19T16:15:04Z</dcterms:modified>
</cp:coreProperties>
</file>